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9" r:id="rId1"/>
  </p:sldMasterIdLst>
  <p:notesMasterIdLst>
    <p:notesMasterId r:id="rId23"/>
  </p:notesMasterIdLst>
  <p:sldIdLst>
    <p:sldId id="256" r:id="rId2"/>
    <p:sldId id="257" r:id="rId3"/>
    <p:sldId id="258" r:id="rId4"/>
    <p:sldId id="266"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88"/>
    <p:restoredTop sz="68796"/>
  </p:normalViewPr>
  <p:slideViewPr>
    <p:cSldViewPr snapToGrid="0" snapToObjects="1">
      <p:cViewPr varScale="1">
        <p:scale>
          <a:sx n="62" d="100"/>
          <a:sy n="62" d="100"/>
        </p:scale>
        <p:origin x="180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3B005-77FA-254A-8FE8-F1A8FA583EF1}" type="datetimeFigureOut">
              <a:rPr lang="en-US" smtClean="0"/>
              <a:t>2/8/17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87B16D-37C9-FA4D-BF79-83A8EAC109BD}" type="slidenum">
              <a:rPr lang="en-US" smtClean="0"/>
              <a:t>‹#›</a:t>
            </a:fld>
            <a:endParaRPr lang="en-US"/>
          </a:p>
        </p:txBody>
      </p:sp>
    </p:spTree>
    <p:extLst>
      <p:ext uri="{BB962C8B-B14F-4D97-AF65-F5344CB8AC3E}">
        <p14:creationId xmlns:p14="http://schemas.microsoft.com/office/powerpoint/2010/main" val="199884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1</a:t>
            </a:fld>
            <a:endParaRPr lang="en-US"/>
          </a:p>
        </p:txBody>
      </p:sp>
    </p:spTree>
    <p:extLst>
      <p:ext uri="{BB962C8B-B14F-4D97-AF65-F5344CB8AC3E}">
        <p14:creationId xmlns:p14="http://schemas.microsoft.com/office/powerpoint/2010/main" val="1574335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1. Adult participation is important. Whether or not you are seated next to your child, please join the in the activities and show your child that it’s fun. You are the best person to help your child focus and learn.</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2.</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Please refrain from conversations during the program. You are welcome to stay afterward and talk with others in attendance. </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3. Please turn off all cell phones and other electronics before we start, and put away reading materials.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4. If your child cries loudly, loses control or otherwise distracts the group, please take him or her out of the room to regroup. Not every child is going to be in the mood for a story, and we understand that. If you are unable to calm your child today, please do try </a:t>
            </a:r>
            <a:r>
              <a:rPr lang="en-US" sz="1200" kern="1200" dirty="0" err="1" smtClean="0">
                <a:solidFill>
                  <a:schemeClr val="tx1"/>
                </a:solidFill>
                <a:effectLst/>
                <a:latin typeface="+mn-lt"/>
                <a:ea typeface="+mn-ea"/>
                <a:cs typeface="+mn-cs"/>
              </a:rPr>
              <a:t>storytime</a:t>
            </a:r>
            <a:r>
              <a:rPr lang="en-US" sz="1200" kern="1200" dirty="0" smtClean="0">
                <a:solidFill>
                  <a:schemeClr val="tx1"/>
                </a:solidFill>
                <a:effectLst/>
                <a:latin typeface="+mn-lt"/>
                <a:ea typeface="+mn-ea"/>
                <a:cs typeface="+mn-cs"/>
              </a:rPr>
              <a:t> again another day.</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10</a:t>
            </a:fld>
            <a:endParaRPr lang="en-US"/>
          </a:p>
        </p:txBody>
      </p:sp>
    </p:spTree>
    <p:extLst>
      <p:ext uri="{BB962C8B-B14F-4D97-AF65-F5344CB8AC3E}">
        <p14:creationId xmlns:p14="http://schemas.microsoft.com/office/powerpoint/2010/main" val="1471468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15</a:t>
            </a:fld>
            <a:endParaRPr lang="en-US"/>
          </a:p>
        </p:txBody>
      </p:sp>
    </p:spTree>
    <p:extLst>
      <p:ext uri="{BB962C8B-B14F-4D97-AF65-F5344CB8AC3E}">
        <p14:creationId xmlns:p14="http://schemas.microsoft.com/office/powerpoint/2010/main" val="1787405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17</a:t>
            </a:fld>
            <a:endParaRPr lang="en-US"/>
          </a:p>
        </p:txBody>
      </p:sp>
    </p:spTree>
    <p:extLst>
      <p:ext uri="{BB962C8B-B14F-4D97-AF65-F5344CB8AC3E}">
        <p14:creationId xmlns:p14="http://schemas.microsoft.com/office/powerpoint/2010/main" val="1648452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19</a:t>
            </a:fld>
            <a:endParaRPr lang="en-US"/>
          </a:p>
        </p:txBody>
      </p:sp>
    </p:spTree>
    <p:extLst>
      <p:ext uri="{BB962C8B-B14F-4D97-AF65-F5344CB8AC3E}">
        <p14:creationId xmlns:p14="http://schemas.microsoft.com/office/powerpoint/2010/main" val="1582518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20</a:t>
            </a:fld>
            <a:endParaRPr lang="en-US"/>
          </a:p>
        </p:txBody>
      </p:sp>
    </p:spTree>
    <p:extLst>
      <p:ext uri="{BB962C8B-B14F-4D97-AF65-F5344CB8AC3E}">
        <p14:creationId xmlns:p14="http://schemas.microsoft.com/office/powerpoint/2010/main" val="2086017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87B16D-37C9-FA4D-BF79-83A8EAC109BD}" type="slidenum">
              <a:rPr lang="en-US" smtClean="0"/>
              <a:t>21</a:t>
            </a:fld>
            <a:endParaRPr lang="en-US"/>
          </a:p>
        </p:txBody>
      </p:sp>
    </p:spTree>
    <p:extLst>
      <p:ext uri="{BB962C8B-B14F-4D97-AF65-F5344CB8AC3E}">
        <p14:creationId xmlns:p14="http://schemas.microsoft.com/office/powerpoint/2010/main" val="457471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smtClean="0"/>
              <a:t>2/8/17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2/8/17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2/8/17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smtClean="0"/>
              <a:pPr/>
              <a:t>2/8/17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2/8/17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2/8/17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smtClean="0"/>
              <a:pPr/>
              <a:t>2/8/17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2/8/17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2/8/17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2/8/17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2/8/17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2937900"/>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1" r:id="rId12"/>
    <p:sldLayoutId id="2147483862" r:id="rId13"/>
    <p:sldLayoutId id="2147483863" r:id="rId14"/>
    <p:sldLayoutId id="2147483864" r:id="rId15"/>
    <p:sldLayoutId id="2147483865" r:id="rId16"/>
    <p:sldLayoutId id="2147483866"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latin typeface="Cambria" charset="0"/>
                <a:ea typeface="Cambria" charset="0"/>
                <a:cs typeface="Cambria" charset="0"/>
              </a:rPr>
              <a:t>Set Up for </a:t>
            </a:r>
            <a:r>
              <a:rPr lang="en-US" b="1" dirty="0" smtClean="0">
                <a:latin typeface="Cambria" charset="0"/>
                <a:ea typeface="Cambria" charset="0"/>
                <a:cs typeface="Cambria" charset="0"/>
              </a:rPr>
              <a:t>Success</a:t>
            </a:r>
            <a:endParaRPr lang="en-US" dirty="0">
              <a:latin typeface="Cambria" charset="0"/>
              <a:ea typeface="Cambria" charset="0"/>
              <a:cs typeface="Cambria" charset="0"/>
            </a:endParaRPr>
          </a:p>
        </p:txBody>
      </p:sp>
      <p:sp>
        <p:nvSpPr>
          <p:cNvPr id="3" name="Subtitle 2"/>
          <p:cNvSpPr>
            <a:spLocks noGrp="1"/>
          </p:cNvSpPr>
          <p:nvPr>
            <p:ph type="subTitle" idx="1"/>
          </p:nvPr>
        </p:nvSpPr>
        <p:spPr/>
        <p:txBody>
          <a:bodyPr>
            <a:normAutofit/>
          </a:bodyPr>
          <a:lstStyle/>
          <a:p>
            <a:pPr algn="r"/>
            <a:r>
              <a:rPr lang="en-US" sz="2400" b="1" dirty="0" smtClean="0">
                <a:latin typeface="Calibri" charset="0"/>
                <a:ea typeface="Calibri" charset="0"/>
                <a:cs typeface="Calibri" charset="0"/>
              </a:rPr>
              <a:t>Presented by Anna Foote, NEKLS, February 7, 2017</a:t>
            </a:r>
            <a:endParaRPr lang="en-US" sz="2400" b="1" dirty="0">
              <a:latin typeface="Calibri" charset="0"/>
              <a:ea typeface="Calibri" charset="0"/>
              <a:cs typeface="Calibri" charset="0"/>
            </a:endParaRPr>
          </a:p>
        </p:txBody>
      </p:sp>
    </p:spTree>
    <p:extLst>
      <p:ext uri="{BB962C8B-B14F-4D97-AF65-F5344CB8AC3E}">
        <p14:creationId xmlns:p14="http://schemas.microsoft.com/office/powerpoint/2010/main" val="1968007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p:cNvSpPr>
            <a:spLocks noChangeArrowheads="1"/>
          </p:cNvSpPr>
          <p:nvPr/>
        </p:nvSpPr>
        <p:spPr bwMode="auto">
          <a:xfrm>
            <a:off x="7941733" y="795866"/>
            <a:ext cx="965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31" name="Picture 7" descr="ed00276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6252" y="921223"/>
            <a:ext cx="1467068" cy="205904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9"/>
          <p:cNvSpPr>
            <a:spLocks noChangeArrowheads="1"/>
          </p:cNvSpPr>
          <p:nvPr/>
        </p:nvSpPr>
        <p:spPr bwMode="auto">
          <a:xfrm>
            <a:off x="4236720" y="3391844"/>
            <a:ext cx="5257800"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x-none" altLang="x-none" sz="3200" b="1" i="0" u="none" strike="noStrike" cap="none" normalizeH="0" baseline="0" dirty="0">
                <a:ln>
                  <a:noFill/>
                </a:ln>
                <a:solidFill>
                  <a:schemeClr val="tx1"/>
                </a:solidFill>
                <a:effectLst/>
                <a:latin typeface="Papyrus" charset="0"/>
                <a:ea typeface="Papyrus" charset="0"/>
                <a:cs typeface="Papyrus" charset="0"/>
              </a:rPr>
              <a:t>Storytime Guidelines</a:t>
            </a:r>
          </a:p>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2400" b="0" i="0" u="none" strike="noStrike" cap="none" normalizeH="0" baseline="0" dirty="0">
                <a:ln>
                  <a:noFill/>
                </a:ln>
                <a:solidFill>
                  <a:schemeClr val="tx1"/>
                </a:solidFill>
                <a:effectLst/>
                <a:latin typeface="Calisto MT" charset="0"/>
                <a:ea typeface="Calisto MT" charset="0"/>
                <a:cs typeface="Calisto MT" charset="0"/>
              </a:rPr>
              <a:t>When you attend a library program, </a:t>
            </a:r>
            <a:endParaRPr kumimoji="0" lang="en-US" altLang="x-none" sz="2400" b="0" i="0" u="none" strike="noStrike" cap="none" normalizeH="0" baseline="0" dirty="0" smtClean="0">
              <a:ln>
                <a:noFill/>
              </a:ln>
              <a:solidFill>
                <a:schemeClr val="tx1"/>
              </a:solidFill>
              <a:effectLst/>
              <a:latin typeface="Calisto MT" charset="0"/>
              <a:ea typeface="Calisto MT" charset="0"/>
              <a:cs typeface="Calisto MT"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2400" b="0" i="0" u="none" strike="noStrike" cap="none" normalizeH="0" baseline="0" dirty="0" smtClean="0">
                <a:ln>
                  <a:noFill/>
                </a:ln>
                <a:solidFill>
                  <a:schemeClr val="tx1"/>
                </a:solidFill>
                <a:effectLst/>
                <a:latin typeface="Calisto MT" charset="0"/>
                <a:ea typeface="Calisto MT" charset="0"/>
                <a:cs typeface="Calisto MT" charset="0"/>
              </a:rPr>
              <a:t>we </a:t>
            </a:r>
            <a:r>
              <a:rPr kumimoji="0" lang="x-none" altLang="x-none" sz="2400" b="0" i="0" u="none" strike="noStrike" cap="none" normalizeH="0" baseline="0" dirty="0">
                <a:ln>
                  <a:noFill/>
                </a:ln>
                <a:solidFill>
                  <a:schemeClr val="tx1"/>
                </a:solidFill>
                <a:effectLst/>
                <a:latin typeface="Calisto MT" charset="0"/>
                <a:ea typeface="Calisto MT" charset="0"/>
                <a:cs typeface="Calisto MT" charset="0"/>
              </a:rPr>
              <a:t>want to provide an inviting experience for you and your family. Please keep these guidelines in mind to help us assure that everyone has fun! </a:t>
            </a:r>
          </a:p>
        </p:txBody>
      </p:sp>
    </p:spTree>
    <p:extLst>
      <p:ext uri="{BB962C8B-B14F-4D97-AF65-F5344CB8AC3E}">
        <p14:creationId xmlns:p14="http://schemas.microsoft.com/office/powerpoint/2010/main" val="178249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discuss</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r>
              <a:rPr lang="en-US" sz="2800" b="1" dirty="0" smtClean="0">
                <a:latin typeface="Calibri" charset="0"/>
                <a:ea typeface="Calibri" charset="0"/>
                <a:cs typeface="Calibri" charset="0"/>
              </a:rPr>
              <a:t>What can you do to set expectations for your Early Literacy programs—for children and for adults?</a:t>
            </a:r>
          </a:p>
        </p:txBody>
      </p:sp>
    </p:spTree>
    <p:extLst>
      <p:ext uri="{BB962C8B-B14F-4D97-AF65-F5344CB8AC3E}">
        <p14:creationId xmlns:p14="http://schemas.microsoft.com/office/powerpoint/2010/main" val="263261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structure</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pPr marL="285750" indent="-285750">
              <a:buFont typeface="Arial" charset="0"/>
              <a:buChar char="•"/>
            </a:pPr>
            <a:r>
              <a:rPr lang="en-US" sz="2800" b="1" dirty="0" smtClean="0">
                <a:latin typeface="Calibri" charset="0"/>
                <a:ea typeface="Calibri" charset="0"/>
                <a:cs typeface="Calibri" charset="0"/>
              </a:rPr>
              <a:t>Create a program structure that facilitates active participation—for children and for adults. </a:t>
            </a:r>
            <a:endParaRPr lang="en-US" sz="2800" b="1" dirty="0">
              <a:latin typeface="Calibri" charset="0"/>
              <a:ea typeface="Calibri" charset="0"/>
              <a:cs typeface="Calibri" charset="0"/>
            </a:endParaRPr>
          </a:p>
        </p:txBody>
      </p:sp>
      <p:sp>
        <p:nvSpPr>
          <p:cNvPr id="4" name="TextBox 3"/>
          <p:cNvSpPr txBox="1"/>
          <p:nvPr/>
        </p:nvSpPr>
        <p:spPr>
          <a:xfrm>
            <a:off x="8159262" y="5111262"/>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699459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3000" y="1715354"/>
            <a:ext cx="9745133" cy="1569660"/>
          </a:xfrm>
          <a:prstGeom prst="rect">
            <a:avLst/>
          </a:prstGeom>
          <a:noFill/>
        </p:spPr>
        <p:txBody>
          <a:bodyPr wrap="square" rtlCol="0">
            <a:spAutoFit/>
          </a:bodyPr>
          <a:lstStyle/>
          <a:p>
            <a:r>
              <a:rPr lang="en-US" sz="3200" b="1" i="1" dirty="0" smtClean="0">
                <a:latin typeface="Calibri" charset="0"/>
                <a:ea typeface="Calibri" charset="0"/>
                <a:cs typeface="Calibri" charset="0"/>
              </a:rPr>
              <a:t>“Invite caregivers in with clear language and reasons.” </a:t>
            </a:r>
            <a:endParaRPr lang="en-US" sz="3200" b="1" i="1" dirty="0">
              <a:latin typeface="Calibri" charset="0"/>
              <a:ea typeface="Calibri" charset="0"/>
              <a:cs typeface="Calibri" charset="0"/>
            </a:endParaRP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Dana from </a:t>
            </a:r>
            <a:r>
              <a:rPr lang="en-US" sz="3200" i="1" dirty="0" err="1" smtClean="0">
                <a:latin typeface="Calibri" charset="0"/>
                <a:ea typeface="Calibri" charset="0"/>
                <a:cs typeface="Calibri" charset="0"/>
              </a:rPr>
              <a:t>Jbrary</a:t>
            </a:r>
            <a:endParaRPr lang="en-US" dirty="0"/>
          </a:p>
        </p:txBody>
      </p:sp>
    </p:spTree>
    <p:extLst>
      <p:ext uri="{BB962C8B-B14F-4D97-AF65-F5344CB8AC3E}">
        <p14:creationId xmlns:p14="http://schemas.microsoft.com/office/powerpoint/2010/main" val="219357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91733" y="1456274"/>
            <a:ext cx="9296400" cy="3046988"/>
          </a:xfrm>
          <a:prstGeom prst="rect">
            <a:avLst/>
          </a:prstGeom>
          <a:noFill/>
        </p:spPr>
        <p:txBody>
          <a:bodyPr wrap="square" rtlCol="0">
            <a:spAutoFit/>
          </a:bodyPr>
          <a:lstStyle/>
          <a:p>
            <a:r>
              <a:rPr lang="en-US" sz="3200" b="1" i="1" dirty="0" smtClean="0">
                <a:latin typeface="Calibri" charset="0"/>
                <a:ea typeface="Calibri" charset="0"/>
                <a:cs typeface="Calibri" charset="0"/>
              </a:rPr>
              <a:t>“Adults </a:t>
            </a:r>
            <a:r>
              <a:rPr lang="en-US" sz="3200" b="1" i="1" dirty="0">
                <a:latin typeface="Calibri" charset="0"/>
                <a:ea typeface="Calibri" charset="0"/>
                <a:cs typeface="Calibri" charset="0"/>
              </a:rPr>
              <a:t>appreciate knowing that </a:t>
            </a:r>
            <a:r>
              <a:rPr lang="en-US" sz="3200" b="1" i="1" dirty="0" err="1">
                <a:latin typeface="Calibri" charset="0"/>
                <a:ea typeface="Calibri" charset="0"/>
                <a:cs typeface="Calibri" charset="0"/>
              </a:rPr>
              <a:t>storytime</a:t>
            </a:r>
            <a:r>
              <a:rPr lang="en-US" sz="3200" b="1" i="1" dirty="0">
                <a:latin typeface="Calibri" charset="0"/>
                <a:ea typeface="Calibri" charset="0"/>
                <a:cs typeface="Calibri" charset="0"/>
              </a:rPr>
              <a:t> materials and techniques are supported by research and boost early literacy skills. For many, this gives </a:t>
            </a:r>
            <a:r>
              <a:rPr lang="en-US" sz="3200" b="1" i="1" dirty="0" err="1">
                <a:latin typeface="Calibri" charset="0"/>
                <a:ea typeface="Calibri" charset="0"/>
                <a:cs typeface="Calibri" charset="0"/>
              </a:rPr>
              <a:t>storytime</a:t>
            </a:r>
            <a:r>
              <a:rPr lang="en-US" sz="3200" b="1" i="1" dirty="0">
                <a:latin typeface="Calibri" charset="0"/>
                <a:ea typeface="Calibri" charset="0"/>
                <a:cs typeface="Calibri" charset="0"/>
              </a:rPr>
              <a:t> more legitimacy and educational </a:t>
            </a:r>
            <a:r>
              <a:rPr lang="en-US" sz="3200" b="1" i="1" dirty="0" smtClean="0">
                <a:latin typeface="Calibri" charset="0"/>
                <a:ea typeface="Calibri" charset="0"/>
                <a:cs typeface="Calibri" charset="0"/>
              </a:rPr>
              <a:t>value.” </a:t>
            </a: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Nell Colburn</a:t>
            </a:r>
            <a:endParaRPr lang="en-US" dirty="0"/>
          </a:p>
        </p:txBody>
      </p:sp>
    </p:spTree>
    <p:extLst>
      <p:ext uri="{BB962C8B-B14F-4D97-AF65-F5344CB8AC3E}">
        <p14:creationId xmlns:p14="http://schemas.microsoft.com/office/powerpoint/2010/main" val="1342637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latin typeface="Cambria" charset="0"/>
                <a:ea typeface="Cambria" charset="0"/>
                <a:cs typeface="Cambria" charset="0"/>
              </a:rPr>
              <a:t>giving adults active roles</a:t>
            </a:r>
            <a:endParaRPr lang="en-US" sz="4400" b="1" dirty="0">
              <a:latin typeface="Cambria" charset="0"/>
              <a:ea typeface="Cambria" charset="0"/>
              <a:cs typeface="Cambria" charset="0"/>
            </a:endParaRPr>
          </a:p>
        </p:txBody>
      </p:sp>
      <p:sp>
        <p:nvSpPr>
          <p:cNvPr id="3" name="Content Placeholder 2"/>
          <p:cNvSpPr>
            <a:spLocks noGrp="1"/>
          </p:cNvSpPr>
          <p:nvPr>
            <p:ph idx="1"/>
          </p:nvPr>
        </p:nvSpPr>
        <p:spPr>
          <a:xfrm>
            <a:off x="990600" y="2346960"/>
            <a:ext cx="10820400" cy="4024125"/>
          </a:xfrm>
        </p:spPr>
        <p:txBody>
          <a:bodyPr>
            <a:normAutofit/>
          </a:bodyPr>
          <a:lstStyle/>
          <a:p>
            <a:pPr lvl="0"/>
            <a:r>
              <a:rPr lang="en-US" sz="2800" b="1" dirty="0">
                <a:latin typeface="Calibri" charset="0"/>
                <a:ea typeface="Calibri" charset="0"/>
                <a:cs typeface="Calibri" charset="0"/>
              </a:rPr>
              <a:t>“Build in time to connect” – before and after </a:t>
            </a:r>
            <a:r>
              <a:rPr lang="en-US" sz="2800" b="1" dirty="0" smtClean="0">
                <a:latin typeface="Calibri" charset="0"/>
                <a:ea typeface="Calibri" charset="0"/>
                <a:cs typeface="Calibri" charset="0"/>
              </a:rPr>
              <a:t>program </a:t>
            </a:r>
          </a:p>
          <a:p>
            <a:pPr lvl="0"/>
            <a:r>
              <a:rPr lang="en-US" sz="2800" b="1" dirty="0" smtClean="0">
                <a:latin typeface="Calibri" charset="0"/>
                <a:ea typeface="Calibri" charset="0"/>
                <a:cs typeface="Calibri" charset="0"/>
              </a:rPr>
              <a:t>Provide nametags </a:t>
            </a:r>
            <a:r>
              <a:rPr lang="en-US" sz="2800" b="1" dirty="0">
                <a:latin typeface="Calibri" charset="0"/>
                <a:ea typeface="Calibri" charset="0"/>
                <a:cs typeface="Calibri" charset="0"/>
              </a:rPr>
              <a:t>for children </a:t>
            </a:r>
            <a:r>
              <a:rPr lang="en-US" sz="2800" b="1" i="1" dirty="0">
                <a:latin typeface="Calibri" charset="0"/>
                <a:ea typeface="Calibri" charset="0"/>
                <a:cs typeface="Calibri" charset="0"/>
              </a:rPr>
              <a:t>and</a:t>
            </a:r>
            <a:r>
              <a:rPr lang="en-US" sz="2800" b="1" dirty="0">
                <a:latin typeface="Calibri" charset="0"/>
                <a:ea typeface="Calibri" charset="0"/>
                <a:cs typeface="Calibri" charset="0"/>
              </a:rPr>
              <a:t> adults</a:t>
            </a:r>
          </a:p>
          <a:p>
            <a:pPr lvl="0"/>
            <a:r>
              <a:rPr lang="en-US" sz="2800" b="1" dirty="0" smtClean="0">
                <a:latin typeface="Calibri" charset="0"/>
                <a:ea typeface="Calibri" charset="0"/>
                <a:cs typeface="Calibri" charset="0"/>
              </a:rPr>
              <a:t>Highlight guidelines / point out sign</a:t>
            </a:r>
          </a:p>
          <a:p>
            <a:pPr lvl="0"/>
            <a:r>
              <a:rPr lang="en-US" sz="2800" b="1" dirty="0" smtClean="0">
                <a:latin typeface="Calibri" charset="0"/>
                <a:ea typeface="Calibri" charset="0"/>
                <a:cs typeface="Calibri" charset="0"/>
              </a:rPr>
              <a:t>Have children introduce themselves (or have adults intro children)</a:t>
            </a:r>
          </a:p>
          <a:p>
            <a:r>
              <a:rPr lang="en-US" sz="2800" b="1" dirty="0" smtClean="0">
                <a:latin typeface="Calibri" charset="0"/>
                <a:ea typeface="Calibri" charset="0"/>
                <a:cs typeface="Calibri" charset="0"/>
              </a:rPr>
              <a:t>Props, like puppets or </a:t>
            </a:r>
            <a:r>
              <a:rPr lang="en-US" sz="2800" b="1" dirty="0" err="1" smtClean="0">
                <a:latin typeface="Calibri" charset="0"/>
                <a:ea typeface="Calibri" charset="0"/>
                <a:cs typeface="Calibri" charset="0"/>
              </a:rPr>
              <a:t>flannelboards</a:t>
            </a:r>
            <a:endParaRPr lang="en-US" sz="2800" b="1" dirty="0" smtClean="0">
              <a:latin typeface="Calibri" charset="0"/>
              <a:ea typeface="Calibri" charset="0"/>
              <a:cs typeface="Calibri" charset="0"/>
            </a:endParaRPr>
          </a:p>
          <a:p>
            <a:r>
              <a:rPr lang="en-US" sz="2800" b="1" dirty="0">
                <a:latin typeface="Calibri" charset="0"/>
                <a:ea typeface="Calibri" charset="0"/>
                <a:cs typeface="Calibri" charset="0"/>
              </a:rPr>
              <a:t>Distribute instruments/manipulatives to adults as well as children </a:t>
            </a:r>
            <a:endParaRPr lang="en-US" sz="2800" b="1" dirty="0" smtClean="0">
              <a:latin typeface="Calibri" charset="0"/>
              <a:ea typeface="Calibri" charset="0"/>
              <a:cs typeface="Calibri" charset="0"/>
            </a:endParaRPr>
          </a:p>
          <a:p>
            <a:endParaRPr lang="en-US" sz="2800" b="1" dirty="0">
              <a:latin typeface="Calibri" charset="0"/>
              <a:ea typeface="Calibri" charset="0"/>
              <a:cs typeface="Calibri" charset="0"/>
            </a:endParaRPr>
          </a:p>
        </p:txBody>
      </p:sp>
    </p:spTree>
    <p:extLst>
      <p:ext uri="{BB962C8B-B14F-4D97-AF65-F5344CB8AC3E}">
        <p14:creationId xmlns:p14="http://schemas.microsoft.com/office/powerpoint/2010/main" val="936940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latin typeface="Cambria" charset="0"/>
                <a:ea typeface="Cambria" charset="0"/>
                <a:cs typeface="Cambria" charset="0"/>
              </a:rPr>
              <a:t>giving adults active roles</a:t>
            </a:r>
            <a:endParaRPr lang="en-US" sz="4400" b="1" dirty="0">
              <a:latin typeface="Cambria" charset="0"/>
              <a:ea typeface="Cambria" charset="0"/>
              <a:cs typeface="Cambria" charset="0"/>
            </a:endParaRPr>
          </a:p>
        </p:txBody>
      </p:sp>
      <p:sp>
        <p:nvSpPr>
          <p:cNvPr id="3" name="Content Placeholder 2"/>
          <p:cNvSpPr>
            <a:spLocks noGrp="1"/>
          </p:cNvSpPr>
          <p:nvPr>
            <p:ph idx="1"/>
          </p:nvPr>
        </p:nvSpPr>
        <p:spPr>
          <a:xfrm>
            <a:off x="1264920" y="2346960"/>
            <a:ext cx="10820400" cy="4024125"/>
          </a:xfrm>
        </p:spPr>
        <p:txBody>
          <a:bodyPr>
            <a:normAutofit/>
          </a:bodyPr>
          <a:lstStyle/>
          <a:p>
            <a:r>
              <a:rPr lang="en-US" sz="2800" b="1" dirty="0">
                <a:latin typeface="Calibri" charset="0"/>
                <a:ea typeface="Calibri" charset="0"/>
                <a:cs typeface="Calibri" charset="0"/>
              </a:rPr>
              <a:t>Use songs and rhymes that encourage/require adult participation</a:t>
            </a:r>
          </a:p>
          <a:p>
            <a:pPr lvl="0"/>
            <a:r>
              <a:rPr lang="en-US" sz="2800" b="1" dirty="0" smtClean="0">
                <a:latin typeface="Calibri" charset="0"/>
                <a:ea typeface="Calibri" charset="0"/>
                <a:cs typeface="Calibri" charset="0"/>
              </a:rPr>
              <a:t>Use </a:t>
            </a:r>
            <a:r>
              <a:rPr lang="en-US" sz="2800" b="1" dirty="0">
                <a:latin typeface="Calibri" charset="0"/>
                <a:ea typeface="Calibri" charset="0"/>
                <a:cs typeface="Calibri" charset="0"/>
              </a:rPr>
              <a:t>books that encourage interaction</a:t>
            </a:r>
          </a:p>
          <a:p>
            <a:pPr lvl="0"/>
            <a:r>
              <a:rPr lang="en-US" sz="2800" b="1" dirty="0" smtClean="0">
                <a:latin typeface="Calibri" charset="0"/>
                <a:ea typeface="Calibri" charset="0"/>
                <a:cs typeface="Calibri" charset="0"/>
              </a:rPr>
              <a:t>Give Early Literacy </a:t>
            </a:r>
            <a:r>
              <a:rPr lang="en-US" sz="2800" b="1" dirty="0">
                <a:latin typeface="Calibri" charset="0"/>
                <a:ea typeface="Calibri" charset="0"/>
                <a:cs typeface="Calibri" charset="0"/>
              </a:rPr>
              <a:t>asides </a:t>
            </a:r>
            <a:endParaRPr lang="en-US" sz="2800" b="1" dirty="0" smtClean="0">
              <a:latin typeface="Calibri" charset="0"/>
              <a:ea typeface="Calibri" charset="0"/>
              <a:cs typeface="Calibri" charset="0"/>
            </a:endParaRPr>
          </a:p>
          <a:p>
            <a:pPr lvl="0"/>
            <a:r>
              <a:rPr lang="en-US" sz="2800" b="1" dirty="0" smtClean="0">
                <a:latin typeface="Calibri" charset="0"/>
                <a:ea typeface="Calibri" charset="0"/>
                <a:cs typeface="Calibri" charset="0"/>
              </a:rPr>
              <a:t>Post </a:t>
            </a:r>
            <a:r>
              <a:rPr lang="en-US" sz="2800" b="1" dirty="0">
                <a:latin typeface="Calibri" charset="0"/>
                <a:ea typeface="Calibri" charset="0"/>
                <a:cs typeface="Calibri" charset="0"/>
              </a:rPr>
              <a:t>flipcharts/posters or project images of rhymes and </a:t>
            </a:r>
            <a:r>
              <a:rPr lang="en-US" sz="2800" b="1" dirty="0" smtClean="0">
                <a:latin typeface="Calibri" charset="0"/>
                <a:ea typeface="Calibri" charset="0"/>
                <a:cs typeface="Calibri" charset="0"/>
              </a:rPr>
              <a:t>songs</a:t>
            </a:r>
            <a:endParaRPr lang="en-US" sz="2800" b="1" dirty="0">
              <a:latin typeface="Calibri" charset="0"/>
              <a:ea typeface="Calibri" charset="0"/>
              <a:cs typeface="Calibri" charset="0"/>
            </a:endParaRPr>
          </a:p>
          <a:p>
            <a:pPr lvl="0"/>
            <a:r>
              <a:rPr lang="en-US" sz="2800" b="1" dirty="0" smtClean="0">
                <a:latin typeface="Calibri" charset="0"/>
                <a:ea typeface="Calibri" charset="0"/>
                <a:cs typeface="Calibri" charset="0"/>
              </a:rPr>
              <a:t>Distribute take </a:t>
            </a:r>
            <a:r>
              <a:rPr lang="en-US" sz="2800" b="1" dirty="0">
                <a:latin typeface="Calibri" charset="0"/>
                <a:ea typeface="Calibri" charset="0"/>
                <a:cs typeface="Calibri" charset="0"/>
              </a:rPr>
              <a:t>home handouts </a:t>
            </a:r>
          </a:p>
          <a:p>
            <a:endParaRPr lang="en-US" sz="2800" b="1" dirty="0">
              <a:latin typeface="Calibri" charset="0"/>
              <a:ea typeface="Calibri" charset="0"/>
              <a:cs typeface="Calibri" charset="0"/>
            </a:endParaRPr>
          </a:p>
        </p:txBody>
      </p:sp>
    </p:spTree>
    <p:extLst>
      <p:ext uri="{BB962C8B-B14F-4D97-AF65-F5344CB8AC3E}">
        <p14:creationId xmlns:p14="http://schemas.microsoft.com/office/powerpoint/2010/main" val="1913747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discuss</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r>
              <a:rPr lang="en-US" sz="2800" b="1" dirty="0" smtClean="0">
                <a:latin typeface="Calibri" charset="0"/>
                <a:ea typeface="Calibri" charset="0"/>
                <a:cs typeface="Calibri" charset="0"/>
              </a:rPr>
              <a:t>What are some ways that you want structure (or restructure) your Early Literacy programs?</a:t>
            </a:r>
          </a:p>
        </p:txBody>
      </p:sp>
    </p:spTree>
    <p:extLst>
      <p:ext uri="{BB962C8B-B14F-4D97-AF65-F5344CB8AC3E}">
        <p14:creationId xmlns:p14="http://schemas.microsoft.com/office/powerpoint/2010/main" val="1462922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Redirect</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pPr marL="285750" indent="-285750">
              <a:buFont typeface="Arial" charset="0"/>
              <a:buChar char="•"/>
            </a:pPr>
            <a:r>
              <a:rPr lang="en-US" sz="2800" b="1" dirty="0">
                <a:latin typeface="Calibri" charset="0"/>
                <a:ea typeface="Calibri" charset="0"/>
                <a:cs typeface="Calibri" charset="0"/>
              </a:rPr>
              <a:t>Redirect disruptive behaviors that happen during programs. </a:t>
            </a:r>
          </a:p>
        </p:txBody>
      </p:sp>
      <p:sp>
        <p:nvSpPr>
          <p:cNvPr id="4" name="TextBox 3"/>
          <p:cNvSpPr txBox="1"/>
          <p:nvPr/>
        </p:nvSpPr>
        <p:spPr>
          <a:xfrm>
            <a:off x="8159262" y="5111262"/>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42448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discuss</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r>
              <a:rPr lang="en-US" sz="2800" b="1" dirty="0" smtClean="0">
                <a:latin typeface="Calibri" charset="0"/>
                <a:ea typeface="Calibri" charset="0"/>
                <a:cs typeface="Calibri" charset="0"/>
              </a:rPr>
              <a:t>What are some redirection strategies you want to try?</a:t>
            </a:r>
          </a:p>
        </p:txBody>
      </p:sp>
    </p:spTree>
    <p:extLst>
      <p:ext uri="{BB962C8B-B14F-4D97-AF65-F5344CB8AC3E}">
        <p14:creationId xmlns:p14="http://schemas.microsoft.com/office/powerpoint/2010/main" val="2101035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495" y="1124702"/>
            <a:ext cx="10146186" cy="822632"/>
          </a:xfrm>
        </p:spPr>
        <p:txBody>
          <a:bodyPr>
            <a:normAutofit/>
          </a:bodyPr>
          <a:lstStyle/>
          <a:p>
            <a:r>
              <a:rPr lang="en-US" sz="4800" b="1" dirty="0" smtClean="0">
                <a:latin typeface="Cambria" charset="0"/>
                <a:ea typeface="Cambria" charset="0"/>
                <a:cs typeface="Cambria" charset="0"/>
              </a:rPr>
              <a:t>Three Components</a:t>
            </a:r>
            <a:endParaRPr lang="en-US" sz="4800" b="1" dirty="0">
              <a:latin typeface="Cambria" charset="0"/>
              <a:ea typeface="Cambria" charset="0"/>
              <a:cs typeface="Cambria" charset="0"/>
            </a:endParaRPr>
          </a:p>
        </p:txBody>
      </p:sp>
      <p:sp>
        <p:nvSpPr>
          <p:cNvPr id="3" name="Text Placeholder 2"/>
          <p:cNvSpPr>
            <a:spLocks noGrp="1"/>
          </p:cNvSpPr>
          <p:nvPr>
            <p:ph type="body" sz="half" idx="2"/>
          </p:nvPr>
        </p:nvSpPr>
        <p:spPr>
          <a:xfrm>
            <a:off x="1676399" y="2286003"/>
            <a:ext cx="9492721" cy="2565400"/>
          </a:xfrm>
        </p:spPr>
        <p:txBody>
          <a:bodyPr>
            <a:normAutofit/>
          </a:bodyPr>
          <a:lstStyle/>
          <a:p>
            <a:pPr marL="285750" indent="-285750">
              <a:buFont typeface="Arial" charset="0"/>
              <a:buChar char="•"/>
            </a:pPr>
            <a:r>
              <a:rPr lang="en-US" sz="2800" b="1" dirty="0" smtClean="0">
                <a:latin typeface="Calibri" charset="0"/>
                <a:ea typeface="Calibri" charset="0"/>
                <a:cs typeface="Calibri" charset="0"/>
              </a:rPr>
              <a:t>Set </a:t>
            </a:r>
            <a:r>
              <a:rPr lang="en-US" sz="2800" b="1" dirty="0">
                <a:latin typeface="Calibri" charset="0"/>
                <a:ea typeface="Calibri" charset="0"/>
                <a:cs typeface="Calibri" charset="0"/>
              </a:rPr>
              <a:t>expectations that the adults in the room are the co-teachers of their children. </a:t>
            </a:r>
            <a:endParaRPr lang="en-US" sz="2800" b="1" dirty="0" smtClean="0">
              <a:latin typeface="Calibri" charset="0"/>
              <a:ea typeface="Calibri" charset="0"/>
              <a:cs typeface="Calibri" charset="0"/>
            </a:endParaRPr>
          </a:p>
          <a:p>
            <a:pPr marL="285750" indent="-285750">
              <a:buFont typeface="Arial" charset="0"/>
              <a:buChar char="•"/>
            </a:pPr>
            <a:r>
              <a:rPr lang="en-US" sz="2800" b="1" dirty="0" smtClean="0">
                <a:latin typeface="Calibri" charset="0"/>
                <a:ea typeface="Calibri" charset="0"/>
                <a:cs typeface="Calibri" charset="0"/>
              </a:rPr>
              <a:t>Create </a:t>
            </a:r>
            <a:r>
              <a:rPr lang="en-US" sz="2800" b="1" dirty="0">
                <a:latin typeface="Calibri" charset="0"/>
                <a:ea typeface="Calibri" charset="0"/>
                <a:cs typeface="Calibri" charset="0"/>
              </a:rPr>
              <a:t>a program structure that facilitates active </a:t>
            </a:r>
            <a:r>
              <a:rPr lang="en-US" sz="2800" b="1" dirty="0" smtClean="0">
                <a:latin typeface="Calibri" charset="0"/>
                <a:ea typeface="Calibri" charset="0"/>
                <a:cs typeface="Calibri" charset="0"/>
              </a:rPr>
              <a:t>participation.</a:t>
            </a:r>
          </a:p>
          <a:p>
            <a:pPr marL="285750" indent="-285750">
              <a:buFont typeface="Arial" charset="0"/>
              <a:buChar char="•"/>
            </a:pPr>
            <a:r>
              <a:rPr lang="en-US" sz="2800" b="1" dirty="0" smtClean="0">
                <a:latin typeface="Calibri" charset="0"/>
                <a:ea typeface="Calibri" charset="0"/>
                <a:cs typeface="Calibri" charset="0"/>
              </a:rPr>
              <a:t>Redirect </a:t>
            </a:r>
            <a:r>
              <a:rPr lang="en-US" sz="2800" b="1" dirty="0">
                <a:latin typeface="Calibri" charset="0"/>
                <a:ea typeface="Calibri" charset="0"/>
                <a:cs typeface="Calibri" charset="0"/>
              </a:rPr>
              <a:t>disruptive behaviors that happen during programs. </a:t>
            </a:r>
          </a:p>
        </p:txBody>
      </p:sp>
    </p:spTree>
    <p:extLst>
      <p:ext uri="{BB962C8B-B14F-4D97-AF65-F5344CB8AC3E}">
        <p14:creationId xmlns:p14="http://schemas.microsoft.com/office/powerpoint/2010/main" val="1226797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0" y="1221572"/>
            <a:ext cx="9433560" cy="1293028"/>
          </a:xfrm>
        </p:spPr>
        <p:txBody>
          <a:bodyPr>
            <a:noAutofit/>
          </a:bodyPr>
          <a:lstStyle/>
          <a:p>
            <a:r>
              <a:rPr lang="en-US" sz="3600" b="1" dirty="0" smtClean="0">
                <a:latin typeface="Cambria" charset="0"/>
                <a:ea typeface="Cambria" charset="0"/>
                <a:cs typeface="Cambria" charset="0"/>
              </a:rPr>
              <a:t>Use your favorite book to think of:</a:t>
            </a:r>
            <a:endParaRPr lang="en-US" sz="3600" b="1" dirty="0">
              <a:latin typeface="Cambria" charset="0"/>
              <a:ea typeface="Cambria" charset="0"/>
              <a:cs typeface="Cambria" charset="0"/>
            </a:endParaRPr>
          </a:p>
        </p:txBody>
      </p:sp>
      <p:sp>
        <p:nvSpPr>
          <p:cNvPr id="3" name="Content Placeholder 2"/>
          <p:cNvSpPr>
            <a:spLocks noGrp="1"/>
          </p:cNvSpPr>
          <p:nvPr>
            <p:ph idx="1"/>
          </p:nvPr>
        </p:nvSpPr>
        <p:spPr>
          <a:xfrm>
            <a:off x="1310640" y="2346960"/>
            <a:ext cx="10774680" cy="4511040"/>
          </a:xfrm>
        </p:spPr>
        <p:txBody>
          <a:bodyPr>
            <a:noAutofit/>
          </a:bodyPr>
          <a:lstStyle/>
          <a:p>
            <a:pPr lvl="0">
              <a:lnSpc>
                <a:spcPct val="150000"/>
              </a:lnSpc>
            </a:pPr>
            <a:r>
              <a:rPr lang="en-US" sz="3200" b="1" dirty="0">
                <a:latin typeface="Calibri" charset="0"/>
                <a:ea typeface="Calibri" charset="0"/>
                <a:cs typeface="Calibri" charset="0"/>
              </a:rPr>
              <a:t>a way to make it more </a:t>
            </a:r>
            <a:r>
              <a:rPr lang="en-US" sz="3200" b="1">
                <a:latin typeface="Calibri" charset="0"/>
                <a:ea typeface="Calibri" charset="0"/>
                <a:cs typeface="Calibri" charset="0"/>
              </a:rPr>
              <a:t>interactive </a:t>
            </a:r>
            <a:r>
              <a:rPr lang="en-US" sz="3200" b="1" smtClean="0">
                <a:latin typeface="Calibri" charset="0"/>
                <a:ea typeface="Calibri" charset="0"/>
                <a:cs typeface="Calibri" charset="0"/>
              </a:rPr>
              <a:t>during </a:t>
            </a:r>
            <a:r>
              <a:rPr lang="en-US" sz="3200" b="1" dirty="0">
                <a:latin typeface="Calibri" charset="0"/>
                <a:ea typeface="Calibri" charset="0"/>
                <a:cs typeface="Calibri" charset="0"/>
              </a:rPr>
              <a:t>reading </a:t>
            </a:r>
            <a:r>
              <a:rPr lang="en-US" sz="3200" b="1" dirty="0" smtClean="0">
                <a:latin typeface="Calibri" charset="0"/>
                <a:ea typeface="Calibri" charset="0"/>
                <a:cs typeface="Calibri" charset="0"/>
              </a:rPr>
              <a:t>time </a:t>
            </a:r>
            <a:endParaRPr lang="en-US" sz="3200" b="1" dirty="0">
              <a:latin typeface="Calibri" charset="0"/>
              <a:ea typeface="Calibri" charset="0"/>
              <a:cs typeface="Calibri" charset="0"/>
            </a:endParaRPr>
          </a:p>
          <a:p>
            <a:pPr lvl="0">
              <a:lnSpc>
                <a:spcPct val="150000"/>
              </a:lnSpc>
            </a:pPr>
            <a:r>
              <a:rPr lang="en-US" sz="3200" b="1" dirty="0" smtClean="0">
                <a:latin typeface="Calibri" charset="0"/>
                <a:ea typeface="Calibri" charset="0"/>
                <a:cs typeface="Calibri" charset="0"/>
              </a:rPr>
              <a:t>an </a:t>
            </a:r>
            <a:r>
              <a:rPr lang="en-US" sz="3200" b="1" dirty="0">
                <a:latin typeface="Calibri" charset="0"/>
                <a:ea typeface="Calibri" charset="0"/>
                <a:cs typeface="Calibri" charset="0"/>
              </a:rPr>
              <a:t>extension activity you might use </a:t>
            </a:r>
            <a:endParaRPr lang="en-US" sz="3200" b="1" dirty="0" smtClean="0">
              <a:latin typeface="Calibri" charset="0"/>
              <a:ea typeface="Calibri" charset="0"/>
              <a:cs typeface="Calibri" charset="0"/>
            </a:endParaRPr>
          </a:p>
          <a:p>
            <a:pPr lvl="0">
              <a:lnSpc>
                <a:spcPct val="150000"/>
              </a:lnSpc>
            </a:pPr>
            <a:r>
              <a:rPr lang="en-US" sz="3200" b="1" dirty="0" smtClean="0">
                <a:latin typeface="Calibri" charset="0"/>
                <a:ea typeface="Calibri" charset="0"/>
                <a:cs typeface="Calibri" charset="0"/>
              </a:rPr>
              <a:t>an Early Literacy </a:t>
            </a:r>
            <a:r>
              <a:rPr lang="en-US" sz="3200" b="1" dirty="0">
                <a:latin typeface="Calibri" charset="0"/>
                <a:ea typeface="Calibri" charset="0"/>
                <a:cs typeface="Calibri" charset="0"/>
              </a:rPr>
              <a:t>aside you might say about the book </a:t>
            </a:r>
          </a:p>
          <a:p>
            <a:pPr lvl="0">
              <a:lnSpc>
                <a:spcPct val="150000"/>
              </a:lnSpc>
            </a:pPr>
            <a:r>
              <a:rPr lang="en-US" sz="3200" b="1" dirty="0" smtClean="0">
                <a:latin typeface="Calibri" charset="0"/>
                <a:ea typeface="Calibri" charset="0"/>
                <a:cs typeface="Calibri" charset="0"/>
              </a:rPr>
              <a:t>an </a:t>
            </a:r>
            <a:r>
              <a:rPr lang="en-US" sz="3200" b="1" dirty="0">
                <a:latin typeface="Calibri" charset="0"/>
                <a:ea typeface="Calibri" charset="0"/>
                <a:cs typeface="Calibri" charset="0"/>
              </a:rPr>
              <a:t>activity and tip you might put on a </a:t>
            </a:r>
            <a:r>
              <a:rPr lang="en-US" sz="3200" b="1" dirty="0" smtClean="0">
                <a:latin typeface="Calibri" charset="0"/>
                <a:ea typeface="Calibri" charset="0"/>
                <a:cs typeface="Calibri" charset="0"/>
              </a:rPr>
              <a:t>take </a:t>
            </a:r>
            <a:r>
              <a:rPr lang="en-US" sz="3200" b="1" dirty="0">
                <a:latin typeface="Calibri" charset="0"/>
                <a:ea typeface="Calibri" charset="0"/>
                <a:cs typeface="Calibri" charset="0"/>
              </a:rPr>
              <a:t>home </a:t>
            </a:r>
            <a:r>
              <a:rPr lang="en-US" sz="3200" b="1" dirty="0" smtClean="0">
                <a:latin typeface="Calibri" charset="0"/>
                <a:ea typeface="Calibri" charset="0"/>
                <a:cs typeface="Calibri" charset="0"/>
              </a:rPr>
              <a:t>handout </a:t>
            </a:r>
            <a:r>
              <a:rPr lang="en-US" sz="2800" dirty="0"/>
              <a:t/>
            </a:r>
            <a:br>
              <a:rPr lang="en-US" sz="2800" dirty="0"/>
            </a:br>
            <a:r>
              <a:rPr lang="en-US" sz="2400" dirty="0"/>
              <a:t/>
            </a:r>
            <a:br>
              <a:rPr lang="en-US" sz="2400" dirty="0"/>
            </a:br>
            <a:endParaRPr lang="en-US" sz="2400" b="1" dirty="0">
              <a:latin typeface="Calibri" charset="0"/>
              <a:ea typeface="Calibri" charset="0"/>
              <a:cs typeface="Calibri" charset="0"/>
            </a:endParaRPr>
          </a:p>
        </p:txBody>
      </p:sp>
    </p:spTree>
    <p:extLst>
      <p:ext uri="{BB962C8B-B14F-4D97-AF65-F5344CB8AC3E}">
        <p14:creationId xmlns:p14="http://schemas.microsoft.com/office/powerpoint/2010/main" val="1376046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91733" y="785714"/>
            <a:ext cx="9296400" cy="4031873"/>
          </a:xfrm>
          <a:prstGeom prst="rect">
            <a:avLst/>
          </a:prstGeom>
          <a:noFill/>
        </p:spPr>
        <p:txBody>
          <a:bodyPr wrap="square" rtlCol="0">
            <a:spAutoFit/>
          </a:bodyPr>
          <a:lstStyle/>
          <a:p>
            <a:r>
              <a:rPr lang="en-US" sz="3200" dirty="0">
                <a:latin typeface="Calibri" charset="0"/>
                <a:ea typeface="Calibri" charset="0"/>
                <a:cs typeface="Calibri" charset="0"/>
              </a:rPr>
              <a:t>“We are intentional about the ways that we support </a:t>
            </a:r>
            <a:r>
              <a:rPr lang="en-US" sz="3200" dirty="0" smtClean="0">
                <a:latin typeface="Calibri" charset="0"/>
                <a:ea typeface="Calibri" charset="0"/>
                <a:cs typeface="Calibri" charset="0"/>
              </a:rPr>
              <a:t>early </a:t>
            </a:r>
            <a:r>
              <a:rPr lang="en-US" sz="3200" dirty="0">
                <a:latin typeface="Calibri" charset="0"/>
                <a:ea typeface="Calibri" charset="0"/>
                <a:cs typeface="Calibri" charset="0"/>
              </a:rPr>
              <a:t>l</a:t>
            </a:r>
            <a:r>
              <a:rPr lang="en-US" sz="3200" dirty="0" smtClean="0">
                <a:latin typeface="Calibri" charset="0"/>
                <a:ea typeface="Calibri" charset="0"/>
                <a:cs typeface="Calibri" charset="0"/>
              </a:rPr>
              <a:t>iteracy </a:t>
            </a:r>
            <a:r>
              <a:rPr lang="en-US" sz="3200" dirty="0">
                <a:latin typeface="Calibri" charset="0"/>
                <a:ea typeface="Calibri" charset="0"/>
                <a:cs typeface="Calibri" charset="0"/>
              </a:rPr>
              <a:t>in </a:t>
            </a:r>
            <a:r>
              <a:rPr lang="en-US" sz="3200" dirty="0" err="1">
                <a:latin typeface="Calibri" charset="0"/>
                <a:ea typeface="Calibri" charset="0"/>
                <a:cs typeface="Calibri" charset="0"/>
              </a:rPr>
              <a:t>s</a:t>
            </a:r>
            <a:r>
              <a:rPr lang="en-US" sz="3200" dirty="0" err="1" smtClean="0">
                <a:latin typeface="Calibri" charset="0"/>
                <a:ea typeface="Calibri" charset="0"/>
                <a:cs typeface="Calibri" charset="0"/>
              </a:rPr>
              <a:t>torytimes</a:t>
            </a:r>
            <a:r>
              <a:rPr lang="en-US" sz="3200" dirty="0">
                <a:latin typeface="Calibri" charset="0"/>
                <a:ea typeface="Calibri" charset="0"/>
                <a:cs typeface="Calibri" charset="0"/>
              </a:rPr>
              <a:t>. This intentionality includes articulating to adults the connection between what we do in </a:t>
            </a:r>
            <a:r>
              <a:rPr lang="en-US" sz="3200" dirty="0" err="1">
                <a:latin typeface="Calibri" charset="0"/>
                <a:ea typeface="Calibri" charset="0"/>
                <a:cs typeface="Calibri" charset="0"/>
              </a:rPr>
              <a:t>s</a:t>
            </a:r>
            <a:r>
              <a:rPr lang="en-US" sz="3200" dirty="0" err="1" smtClean="0">
                <a:latin typeface="Calibri" charset="0"/>
                <a:ea typeface="Calibri" charset="0"/>
                <a:cs typeface="Calibri" charset="0"/>
              </a:rPr>
              <a:t>torytimes</a:t>
            </a:r>
            <a:r>
              <a:rPr lang="en-US" sz="3200" dirty="0" smtClean="0">
                <a:latin typeface="Calibri" charset="0"/>
                <a:ea typeface="Calibri" charset="0"/>
                <a:cs typeface="Calibri" charset="0"/>
              </a:rPr>
              <a:t> </a:t>
            </a:r>
            <a:r>
              <a:rPr lang="en-US" sz="3200" dirty="0">
                <a:latin typeface="Calibri" charset="0"/>
                <a:ea typeface="Calibri" charset="0"/>
                <a:cs typeface="Calibri" charset="0"/>
              </a:rPr>
              <a:t>and later reading. We articulate ways…caregivers can continue supporting </a:t>
            </a:r>
            <a:r>
              <a:rPr lang="en-US" sz="3200" dirty="0" smtClean="0">
                <a:latin typeface="Calibri" charset="0"/>
                <a:ea typeface="Calibri" charset="0"/>
                <a:cs typeface="Calibri" charset="0"/>
              </a:rPr>
              <a:t>early </a:t>
            </a:r>
            <a:r>
              <a:rPr lang="en-US" sz="3200" dirty="0">
                <a:latin typeface="Calibri" charset="0"/>
                <a:ea typeface="Calibri" charset="0"/>
                <a:cs typeface="Calibri" charset="0"/>
              </a:rPr>
              <a:t>l</a:t>
            </a:r>
            <a:r>
              <a:rPr lang="en-US" sz="3200" dirty="0" smtClean="0">
                <a:latin typeface="Calibri" charset="0"/>
                <a:ea typeface="Calibri" charset="0"/>
                <a:cs typeface="Calibri" charset="0"/>
              </a:rPr>
              <a:t>iteracy </a:t>
            </a:r>
            <a:r>
              <a:rPr lang="en-US" sz="3200" dirty="0">
                <a:latin typeface="Calibri" charset="0"/>
                <a:ea typeface="Calibri" charset="0"/>
                <a:cs typeface="Calibri" charset="0"/>
              </a:rPr>
              <a:t>even after </a:t>
            </a:r>
            <a:r>
              <a:rPr lang="en-US" sz="3200" dirty="0" err="1">
                <a:latin typeface="Calibri" charset="0"/>
                <a:ea typeface="Calibri" charset="0"/>
                <a:cs typeface="Calibri" charset="0"/>
              </a:rPr>
              <a:t>storytime</a:t>
            </a:r>
            <a:r>
              <a:rPr lang="en-US" sz="3200" dirty="0">
                <a:latin typeface="Calibri" charset="0"/>
                <a:ea typeface="Calibri" charset="0"/>
                <a:cs typeface="Calibri" charset="0"/>
              </a:rPr>
              <a:t> is over.”</a:t>
            </a:r>
          </a:p>
          <a:p>
            <a:endParaRPr lang="en-US" sz="3200" b="1" i="1" dirty="0" smtClean="0">
              <a:latin typeface="Calibri" charset="0"/>
              <a:ea typeface="Calibri" charset="0"/>
              <a:cs typeface="Calibri" charset="0"/>
            </a:endParaRPr>
          </a:p>
          <a:p>
            <a:pPr algn="just"/>
            <a:r>
              <a:rPr lang="en-US" sz="2400" i="1" dirty="0" smtClean="0">
                <a:latin typeface="Calibri" charset="0"/>
                <a:ea typeface="Calibri" charset="0"/>
                <a:cs typeface="Calibri" charset="0"/>
              </a:rPr>
              <a:t>					- </a:t>
            </a:r>
            <a:r>
              <a:rPr lang="en-US" sz="2400" i="1" dirty="0" err="1" smtClean="0">
                <a:latin typeface="Calibri" charset="0"/>
                <a:ea typeface="Calibri" charset="0"/>
                <a:cs typeface="Calibri" charset="0"/>
              </a:rPr>
              <a:t>Ghoting</a:t>
            </a:r>
            <a:r>
              <a:rPr lang="en-US" sz="2400" i="1" dirty="0" smtClean="0">
                <a:latin typeface="Calibri" charset="0"/>
                <a:ea typeface="Calibri" charset="0"/>
                <a:cs typeface="Calibri" charset="0"/>
              </a:rPr>
              <a:t> and Martin-Diaz, </a:t>
            </a:r>
            <a:r>
              <a:rPr lang="en-US" sz="2400" b="1" i="1" dirty="0" err="1" smtClean="0">
                <a:latin typeface="Calibri" charset="0"/>
                <a:ea typeface="Calibri" charset="0"/>
                <a:cs typeface="Calibri" charset="0"/>
              </a:rPr>
              <a:t>Storytimes</a:t>
            </a:r>
            <a:r>
              <a:rPr lang="en-US" sz="2400" b="1" i="1" dirty="0" smtClean="0">
                <a:latin typeface="Calibri" charset="0"/>
                <a:ea typeface="Calibri" charset="0"/>
                <a:cs typeface="Calibri" charset="0"/>
              </a:rPr>
              <a:t> for Everyone!</a:t>
            </a:r>
            <a:endParaRPr lang="en-US" sz="1400" b="1" dirty="0"/>
          </a:p>
        </p:txBody>
      </p:sp>
    </p:spTree>
    <p:extLst>
      <p:ext uri="{BB962C8B-B14F-4D97-AF65-F5344CB8AC3E}">
        <p14:creationId xmlns:p14="http://schemas.microsoft.com/office/powerpoint/2010/main" val="132208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discuss</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r>
              <a:rPr lang="en-US" sz="2800" b="1" dirty="0">
                <a:latin typeface="Calibri" charset="0"/>
                <a:ea typeface="Calibri" charset="0"/>
                <a:cs typeface="Calibri" charset="0"/>
              </a:rPr>
              <a:t>Which is the most challenging component for you? </a:t>
            </a:r>
            <a:endParaRPr lang="en-US" sz="2800" b="1" dirty="0" smtClean="0">
              <a:latin typeface="Calibri" charset="0"/>
              <a:ea typeface="Calibri" charset="0"/>
              <a:cs typeface="Calibri" charset="0"/>
            </a:endParaRPr>
          </a:p>
          <a:p>
            <a:r>
              <a:rPr lang="en-US" sz="2800" b="1" dirty="0" smtClean="0">
                <a:latin typeface="Calibri" charset="0"/>
                <a:ea typeface="Calibri" charset="0"/>
                <a:cs typeface="Calibri" charset="0"/>
              </a:rPr>
              <a:t>Which </a:t>
            </a:r>
            <a:r>
              <a:rPr lang="en-US" sz="2800" b="1" dirty="0">
                <a:latin typeface="Calibri" charset="0"/>
                <a:ea typeface="Calibri" charset="0"/>
                <a:cs typeface="Calibri" charset="0"/>
              </a:rPr>
              <a:t>do you handle best? </a:t>
            </a:r>
          </a:p>
        </p:txBody>
      </p:sp>
    </p:spTree>
    <p:extLst>
      <p:ext uri="{BB962C8B-B14F-4D97-AF65-F5344CB8AC3E}">
        <p14:creationId xmlns:p14="http://schemas.microsoft.com/office/powerpoint/2010/main" val="61248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03405"/>
            <a:ext cx="9448800" cy="1346195"/>
          </a:xfrm>
        </p:spPr>
        <p:txBody>
          <a:bodyPr/>
          <a:lstStyle/>
          <a:p>
            <a:r>
              <a:rPr lang="en-US" b="1" dirty="0" smtClean="0">
                <a:latin typeface="Cambria" charset="0"/>
                <a:ea typeface="Cambria" charset="0"/>
                <a:cs typeface="Cambria" charset="0"/>
              </a:rPr>
              <a:t>expectations</a:t>
            </a:r>
            <a:endParaRPr lang="en-US" b="1" dirty="0">
              <a:latin typeface="Cambria" charset="0"/>
              <a:ea typeface="Cambria" charset="0"/>
              <a:cs typeface="Cambria" charset="0"/>
            </a:endParaRPr>
          </a:p>
        </p:txBody>
      </p:sp>
      <p:sp>
        <p:nvSpPr>
          <p:cNvPr id="3" name="Subtitle 2"/>
          <p:cNvSpPr>
            <a:spLocks noGrp="1"/>
          </p:cNvSpPr>
          <p:nvPr>
            <p:ph type="subTitle" idx="1"/>
          </p:nvPr>
        </p:nvSpPr>
        <p:spPr>
          <a:xfrm>
            <a:off x="2506127" y="3344339"/>
            <a:ext cx="8602133" cy="1024462"/>
          </a:xfrm>
        </p:spPr>
        <p:txBody>
          <a:bodyPr>
            <a:noAutofit/>
          </a:bodyPr>
          <a:lstStyle/>
          <a:p>
            <a:pPr marL="285750" indent="-285750">
              <a:buFont typeface="Arial" charset="0"/>
              <a:buChar char="•"/>
            </a:pPr>
            <a:r>
              <a:rPr lang="en-US" sz="2800" b="1" dirty="0">
                <a:latin typeface="Calibri" charset="0"/>
                <a:ea typeface="Calibri" charset="0"/>
                <a:cs typeface="Calibri" charset="0"/>
              </a:rPr>
              <a:t>Set expectations that </a:t>
            </a:r>
            <a:r>
              <a:rPr lang="en-US" sz="2800" b="1" dirty="0" smtClean="0">
                <a:latin typeface="Calibri" charset="0"/>
                <a:ea typeface="Calibri" charset="0"/>
                <a:cs typeface="Calibri" charset="0"/>
              </a:rPr>
              <a:t>adults are </a:t>
            </a:r>
            <a:r>
              <a:rPr lang="en-US" sz="2800" b="1" dirty="0">
                <a:latin typeface="Calibri" charset="0"/>
                <a:ea typeface="Calibri" charset="0"/>
                <a:cs typeface="Calibri" charset="0"/>
              </a:rPr>
              <a:t>the co-teachers of their children. </a:t>
            </a:r>
          </a:p>
        </p:txBody>
      </p:sp>
    </p:spTree>
    <p:extLst>
      <p:ext uri="{BB962C8B-B14F-4D97-AF65-F5344CB8AC3E}">
        <p14:creationId xmlns:p14="http://schemas.microsoft.com/office/powerpoint/2010/main" val="1700292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91733" y="2065874"/>
            <a:ext cx="9042400" cy="2831544"/>
          </a:xfrm>
          <a:prstGeom prst="rect">
            <a:avLst/>
          </a:prstGeom>
          <a:noFill/>
        </p:spPr>
        <p:txBody>
          <a:bodyPr wrap="square" rtlCol="0">
            <a:spAutoFit/>
          </a:bodyPr>
          <a:lstStyle/>
          <a:p>
            <a:r>
              <a:rPr lang="en-US" sz="3200" b="1" i="1" dirty="0" smtClean="0">
                <a:latin typeface="Calibri" charset="0"/>
                <a:ea typeface="Calibri" charset="0"/>
                <a:cs typeface="Calibri" charset="0"/>
              </a:rPr>
              <a:t>“The </a:t>
            </a:r>
            <a:r>
              <a:rPr lang="en-US" sz="3200" b="1" i="1" dirty="0">
                <a:latin typeface="Calibri" charset="0"/>
                <a:ea typeface="Calibri" charset="0"/>
                <a:cs typeface="Calibri" charset="0"/>
              </a:rPr>
              <a:t>presenter is less of (an) entertainer and more of a facilitator or catalyst who encourages interaction between adults and children</a:t>
            </a:r>
            <a:r>
              <a:rPr lang="en-US" sz="3200" b="1" i="1" dirty="0" smtClean="0">
                <a:latin typeface="Calibri" charset="0"/>
                <a:ea typeface="Calibri" charset="0"/>
                <a:cs typeface="Calibri" charset="0"/>
              </a:rPr>
              <a:t>.” </a:t>
            </a: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Sue </a:t>
            </a:r>
            <a:r>
              <a:rPr lang="en-US" sz="3200" i="1" dirty="0" err="1" smtClean="0">
                <a:latin typeface="Calibri" charset="0"/>
                <a:ea typeface="Calibri" charset="0"/>
                <a:cs typeface="Calibri" charset="0"/>
              </a:rPr>
              <a:t>McCleaf</a:t>
            </a:r>
            <a:r>
              <a:rPr lang="en-US" sz="3200" i="1" dirty="0" smtClean="0">
                <a:latin typeface="Calibri" charset="0"/>
                <a:ea typeface="Calibri" charset="0"/>
                <a:cs typeface="Calibri" charset="0"/>
              </a:rPr>
              <a:t> </a:t>
            </a:r>
            <a:r>
              <a:rPr lang="en-US" sz="3200" i="1" dirty="0" err="1" smtClean="0">
                <a:latin typeface="Calibri" charset="0"/>
                <a:ea typeface="Calibri" charset="0"/>
                <a:cs typeface="Calibri" charset="0"/>
              </a:rPr>
              <a:t>Nespeca</a:t>
            </a:r>
            <a:endParaRPr lang="en-US" sz="3200" i="1" dirty="0">
              <a:latin typeface="Calibri" charset="0"/>
              <a:ea typeface="Calibri" charset="0"/>
              <a:cs typeface="Calibri" charset="0"/>
            </a:endParaRPr>
          </a:p>
          <a:p>
            <a:endParaRPr lang="en-US" dirty="0"/>
          </a:p>
        </p:txBody>
      </p:sp>
    </p:spTree>
    <p:extLst>
      <p:ext uri="{BB962C8B-B14F-4D97-AF65-F5344CB8AC3E}">
        <p14:creationId xmlns:p14="http://schemas.microsoft.com/office/powerpoint/2010/main" val="7858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91733" y="2065874"/>
            <a:ext cx="9042400" cy="3323987"/>
          </a:xfrm>
          <a:prstGeom prst="rect">
            <a:avLst/>
          </a:prstGeom>
          <a:noFill/>
        </p:spPr>
        <p:txBody>
          <a:bodyPr wrap="square" rtlCol="0">
            <a:spAutoFit/>
          </a:bodyPr>
          <a:lstStyle/>
          <a:p>
            <a:r>
              <a:rPr lang="en-US" sz="3200" b="1" i="1" dirty="0">
                <a:latin typeface="Calibri" charset="0"/>
                <a:ea typeface="Calibri" charset="0"/>
                <a:cs typeface="Calibri" charset="0"/>
              </a:rPr>
              <a:t>“The parent is the key component in </a:t>
            </a:r>
            <a:r>
              <a:rPr lang="en-US" sz="3200" b="1" i="1" dirty="0" err="1">
                <a:latin typeface="Calibri" charset="0"/>
                <a:ea typeface="Calibri" charset="0"/>
                <a:cs typeface="Calibri" charset="0"/>
              </a:rPr>
              <a:t>storytime</a:t>
            </a:r>
            <a:r>
              <a:rPr lang="en-US" sz="3200" b="1" i="1" dirty="0">
                <a:latin typeface="Calibri" charset="0"/>
                <a:ea typeface="Calibri" charset="0"/>
                <a:cs typeface="Calibri" charset="0"/>
              </a:rPr>
              <a:t>…I agree that (programming) should be fun and entertaining. But the parents need to be in the room. And we need to be modeling to them.” </a:t>
            </a: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Sue </a:t>
            </a:r>
            <a:r>
              <a:rPr lang="en-US" sz="3200" i="1" dirty="0" err="1" smtClean="0">
                <a:latin typeface="Calibri" charset="0"/>
                <a:ea typeface="Calibri" charset="0"/>
                <a:cs typeface="Calibri" charset="0"/>
              </a:rPr>
              <a:t>McCleaf</a:t>
            </a:r>
            <a:r>
              <a:rPr lang="en-US" sz="3200" i="1" dirty="0" smtClean="0">
                <a:latin typeface="Calibri" charset="0"/>
                <a:ea typeface="Calibri" charset="0"/>
                <a:cs typeface="Calibri" charset="0"/>
              </a:rPr>
              <a:t> </a:t>
            </a:r>
            <a:r>
              <a:rPr lang="en-US" sz="3200" i="1" dirty="0" err="1" smtClean="0">
                <a:latin typeface="Calibri" charset="0"/>
                <a:ea typeface="Calibri" charset="0"/>
                <a:cs typeface="Calibri" charset="0"/>
              </a:rPr>
              <a:t>Nespeca</a:t>
            </a:r>
            <a:endParaRPr lang="en-US" sz="3200" i="1" dirty="0">
              <a:latin typeface="Calibri" charset="0"/>
              <a:ea typeface="Calibri" charset="0"/>
              <a:cs typeface="Calibri" charset="0"/>
            </a:endParaRPr>
          </a:p>
          <a:p>
            <a:endParaRPr lang="en-US" dirty="0"/>
          </a:p>
        </p:txBody>
      </p:sp>
    </p:spTree>
    <p:extLst>
      <p:ext uri="{BB962C8B-B14F-4D97-AF65-F5344CB8AC3E}">
        <p14:creationId xmlns:p14="http://schemas.microsoft.com/office/powerpoint/2010/main" val="72854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91733" y="1456274"/>
            <a:ext cx="9296400" cy="2554545"/>
          </a:xfrm>
          <a:prstGeom prst="rect">
            <a:avLst/>
          </a:prstGeom>
          <a:noFill/>
        </p:spPr>
        <p:txBody>
          <a:bodyPr wrap="square" rtlCol="0">
            <a:spAutoFit/>
          </a:bodyPr>
          <a:lstStyle/>
          <a:p>
            <a:r>
              <a:rPr lang="en-US" sz="3200" b="1" i="1" dirty="0">
                <a:latin typeface="Calibri" charset="0"/>
                <a:ea typeface="Calibri" charset="0"/>
                <a:cs typeface="Calibri" charset="0"/>
              </a:rPr>
              <a:t>“</a:t>
            </a:r>
            <a:r>
              <a:rPr lang="en-US" sz="3200" b="1" i="1">
                <a:latin typeface="Calibri" charset="0"/>
                <a:ea typeface="Calibri" charset="0"/>
                <a:cs typeface="Calibri" charset="0"/>
              </a:rPr>
              <a:t>Storytime </a:t>
            </a:r>
            <a:r>
              <a:rPr lang="en-US" sz="3200" b="1" i="1" smtClean="0">
                <a:latin typeface="Calibri" charset="0"/>
                <a:ea typeface="Calibri" charset="0"/>
                <a:cs typeface="Calibri" charset="0"/>
              </a:rPr>
              <a:t>is </a:t>
            </a:r>
            <a:r>
              <a:rPr lang="en-US" sz="3200" b="1" i="1" dirty="0">
                <a:latin typeface="Calibri" charset="0"/>
                <a:ea typeface="Calibri" charset="0"/>
                <a:cs typeface="Calibri" charset="0"/>
              </a:rPr>
              <a:t>not a performance; </a:t>
            </a:r>
            <a:endParaRPr lang="en-US" sz="3200" b="1" i="1" dirty="0" smtClean="0">
              <a:latin typeface="Calibri" charset="0"/>
              <a:ea typeface="Calibri" charset="0"/>
              <a:cs typeface="Calibri" charset="0"/>
            </a:endParaRPr>
          </a:p>
          <a:p>
            <a:r>
              <a:rPr lang="en-US" sz="3200" b="1" i="1" dirty="0" smtClean="0">
                <a:latin typeface="Calibri" charset="0"/>
                <a:ea typeface="Calibri" charset="0"/>
                <a:cs typeface="Calibri" charset="0"/>
              </a:rPr>
              <a:t>it’s </a:t>
            </a:r>
            <a:r>
              <a:rPr lang="en-US" sz="3200" b="1" i="1" dirty="0">
                <a:latin typeface="Calibri" charset="0"/>
                <a:ea typeface="Calibri" charset="0"/>
                <a:cs typeface="Calibri" charset="0"/>
              </a:rPr>
              <a:t>an interactive experience between you </a:t>
            </a:r>
            <a:endParaRPr lang="en-US" sz="3200" b="1" i="1" dirty="0" smtClean="0">
              <a:latin typeface="Calibri" charset="0"/>
              <a:ea typeface="Calibri" charset="0"/>
              <a:cs typeface="Calibri" charset="0"/>
            </a:endParaRPr>
          </a:p>
          <a:p>
            <a:r>
              <a:rPr lang="en-US" sz="3200" b="1" i="1" dirty="0" smtClean="0">
                <a:latin typeface="Calibri" charset="0"/>
                <a:ea typeface="Calibri" charset="0"/>
                <a:cs typeface="Calibri" charset="0"/>
              </a:rPr>
              <a:t>and </a:t>
            </a:r>
            <a:r>
              <a:rPr lang="en-US" sz="3200" b="1" i="1" dirty="0">
                <a:latin typeface="Calibri" charset="0"/>
                <a:ea typeface="Calibri" charset="0"/>
                <a:cs typeface="Calibri" charset="0"/>
              </a:rPr>
              <a:t>the people in front of you on any particular day.” </a:t>
            </a: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Nell Colburn</a:t>
            </a:r>
            <a:endParaRPr lang="en-US" dirty="0"/>
          </a:p>
        </p:txBody>
      </p:sp>
    </p:spTree>
    <p:extLst>
      <p:ext uri="{BB962C8B-B14F-4D97-AF65-F5344CB8AC3E}">
        <p14:creationId xmlns:p14="http://schemas.microsoft.com/office/powerpoint/2010/main" val="21744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91733" y="1456274"/>
            <a:ext cx="9296400" cy="2062103"/>
          </a:xfrm>
          <a:prstGeom prst="rect">
            <a:avLst/>
          </a:prstGeom>
          <a:noFill/>
        </p:spPr>
        <p:txBody>
          <a:bodyPr wrap="square" rtlCol="0">
            <a:spAutoFit/>
          </a:bodyPr>
          <a:lstStyle/>
          <a:p>
            <a:r>
              <a:rPr lang="en-US" sz="3200" b="1" i="1" dirty="0" smtClean="0">
                <a:latin typeface="Calibri" charset="0"/>
                <a:ea typeface="Calibri" charset="0"/>
                <a:cs typeface="Calibri" charset="0"/>
              </a:rPr>
              <a:t>“Establish </a:t>
            </a:r>
            <a:r>
              <a:rPr lang="en-US" sz="3200" b="1" i="1" dirty="0">
                <a:latin typeface="Calibri" charset="0"/>
                <a:ea typeface="Calibri" charset="0"/>
                <a:cs typeface="Calibri" charset="0"/>
              </a:rPr>
              <a:t>clear expectations </a:t>
            </a:r>
            <a:endParaRPr lang="en-US" sz="3200" b="1" i="1" dirty="0" smtClean="0">
              <a:latin typeface="Calibri" charset="0"/>
              <a:ea typeface="Calibri" charset="0"/>
              <a:cs typeface="Calibri" charset="0"/>
            </a:endParaRPr>
          </a:p>
          <a:p>
            <a:r>
              <a:rPr lang="en-US" sz="3200" b="1" i="1" dirty="0" smtClean="0">
                <a:latin typeface="Calibri" charset="0"/>
                <a:ea typeface="Calibri" charset="0"/>
                <a:cs typeface="Calibri" charset="0"/>
              </a:rPr>
              <a:t>for </a:t>
            </a:r>
            <a:r>
              <a:rPr lang="en-US" sz="3200" b="1" i="1" dirty="0">
                <a:latin typeface="Calibri" charset="0"/>
                <a:ea typeface="Calibri" charset="0"/>
                <a:cs typeface="Calibri" charset="0"/>
              </a:rPr>
              <a:t>both adult and child </a:t>
            </a:r>
            <a:r>
              <a:rPr lang="en-US" sz="3200" b="1" i="1" dirty="0" err="1">
                <a:latin typeface="Calibri" charset="0"/>
                <a:ea typeface="Calibri" charset="0"/>
                <a:cs typeface="Calibri" charset="0"/>
              </a:rPr>
              <a:t>storytime</a:t>
            </a:r>
            <a:r>
              <a:rPr lang="en-US" sz="3200" b="1" i="1" dirty="0">
                <a:latin typeface="Calibri" charset="0"/>
                <a:ea typeface="Calibri" charset="0"/>
                <a:cs typeface="Calibri" charset="0"/>
              </a:rPr>
              <a:t> behavior.” </a:t>
            </a:r>
            <a:endParaRPr lang="en-US" sz="3200" b="1" i="1" dirty="0" smtClean="0">
              <a:latin typeface="Calibri" charset="0"/>
              <a:ea typeface="Calibri" charset="0"/>
              <a:cs typeface="Calibri" charset="0"/>
            </a:endParaRPr>
          </a:p>
          <a:p>
            <a:endParaRPr lang="en-US" sz="3200" b="1" i="1" dirty="0" smtClean="0">
              <a:latin typeface="Calibri" charset="0"/>
              <a:ea typeface="Calibri" charset="0"/>
              <a:cs typeface="Calibri" charset="0"/>
            </a:endParaRPr>
          </a:p>
          <a:p>
            <a:pPr algn="just"/>
            <a:r>
              <a:rPr lang="en-US" sz="3200" i="1" dirty="0" smtClean="0">
                <a:latin typeface="Calibri" charset="0"/>
                <a:ea typeface="Calibri" charset="0"/>
                <a:cs typeface="Calibri" charset="0"/>
              </a:rPr>
              <a:t>														- Nell Colburn</a:t>
            </a:r>
            <a:endParaRPr lang="en-US" dirty="0"/>
          </a:p>
        </p:txBody>
      </p:sp>
    </p:spTree>
    <p:extLst>
      <p:ext uri="{BB962C8B-B14F-4D97-AF65-F5344CB8AC3E}">
        <p14:creationId xmlns:p14="http://schemas.microsoft.com/office/powerpoint/2010/main" val="1319053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a:ext>
            </a:extLst>
          </a:blip>
          <a:srcRect t="10417" b="15139"/>
          <a:stretch/>
        </p:blipFill>
        <p:spPr>
          <a:xfrm>
            <a:off x="2607731" y="1540932"/>
            <a:ext cx="8128000" cy="4538133"/>
          </a:xfrm>
          <a:prstGeom prst="rect">
            <a:avLst/>
          </a:prstGeom>
        </p:spPr>
      </p:pic>
    </p:spTree>
    <p:extLst>
      <p:ext uri="{BB962C8B-B14F-4D97-AF65-F5344CB8AC3E}">
        <p14:creationId xmlns:p14="http://schemas.microsoft.com/office/powerpoint/2010/main" val="2061169838"/>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151</TotalTime>
  <Words>558</Words>
  <Application>Microsoft Macintosh PowerPoint</Application>
  <PresentationFormat>Widescreen</PresentationFormat>
  <Paragraphs>80</Paragraphs>
  <Slides>21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Calibri</vt:lpstr>
      <vt:lpstr>Calisto MT</vt:lpstr>
      <vt:lpstr>Cambria</vt:lpstr>
      <vt:lpstr>Century Gothic</vt:lpstr>
      <vt:lpstr>Papyrus</vt:lpstr>
      <vt:lpstr>Arial</vt:lpstr>
      <vt:lpstr>Vapor Trail</vt:lpstr>
      <vt:lpstr>Set Up for Success</vt:lpstr>
      <vt:lpstr>Three Components</vt:lpstr>
      <vt:lpstr>discuss</vt:lpstr>
      <vt:lpstr>expectations</vt:lpstr>
      <vt:lpstr>PowerPoint Presentation</vt:lpstr>
      <vt:lpstr>PowerPoint Presentation</vt:lpstr>
      <vt:lpstr>PowerPoint Presentation</vt:lpstr>
      <vt:lpstr>PowerPoint Presentation</vt:lpstr>
      <vt:lpstr>PowerPoint Presentation</vt:lpstr>
      <vt:lpstr>PowerPoint Presentation</vt:lpstr>
      <vt:lpstr>discuss</vt:lpstr>
      <vt:lpstr>structure</vt:lpstr>
      <vt:lpstr>PowerPoint Presentation</vt:lpstr>
      <vt:lpstr>PowerPoint Presentation</vt:lpstr>
      <vt:lpstr>giving adults active roles</vt:lpstr>
      <vt:lpstr>giving adults active roles</vt:lpstr>
      <vt:lpstr>discuss</vt:lpstr>
      <vt:lpstr>Redirect</vt:lpstr>
      <vt:lpstr>discuss</vt:lpstr>
      <vt:lpstr>Use your favorite book to think of:</vt:lpstr>
      <vt:lpstr>PowerPoint Presentation</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20</cp:revision>
  <cp:lastPrinted>2017-02-06T22:06:26Z</cp:lastPrinted>
  <dcterms:created xsi:type="dcterms:W3CDTF">2017-02-06T19:52:04Z</dcterms:created>
  <dcterms:modified xsi:type="dcterms:W3CDTF">2017-02-08T16:55:09Z</dcterms:modified>
</cp:coreProperties>
</file>