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11"/>
  </p:handoutMasterIdLst>
  <p:sldIdLst>
    <p:sldId id="256" r:id="rId2"/>
    <p:sldId id="257" r:id="rId3"/>
    <p:sldId id="258" r:id="rId4"/>
    <p:sldId id="261" r:id="rId5"/>
    <p:sldId id="259" r:id="rId6"/>
    <p:sldId id="260" r:id="rId7"/>
    <p:sldId id="262" r:id="rId8"/>
    <p:sldId id="263" r:id="rId9"/>
    <p:sldId id="264"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743FD25-04F8-4FD3-8E8B-304F2DED816F}" type="datetimeFigureOut">
              <a:rPr lang="en-US" smtClean="0"/>
              <a:t>4/5/2018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5EA4C17-450D-4370-9F71-0B19CEFAF406}" type="slidenum">
              <a:rPr lang="en-US" smtClean="0"/>
              <a:t>‹#›</a:t>
            </a:fld>
            <a:endParaRPr lang="en-US"/>
          </a:p>
        </p:txBody>
      </p:sp>
    </p:spTree>
    <p:extLst>
      <p:ext uri="{BB962C8B-B14F-4D97-AF65-F5344CB8AC3E}">
        <p14:creationId xmlns:p14="http://schemas.microsoft.com/office/powerpoint/2010/main" val="363682380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4/5/2018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sloanlawfirm.com/" TargetMode="External"/><Relationship Id="rId2" Type="http://schemas.openxmlformats.org/officeDocument/2006/relationships/hyperlink" Target="mailto:ddavey@sloanlawfirm.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300" dirty="0" smtClean="0"/>
              <a:t>Northeast Kansas Library Systems </a:t>
            </a:r>
            <a:r>
              <a:rPr lang="en-US" dirty="0" smtClean="0"/>
              <a:t/>
            </a:r>
            <a:br>
              <a:rPr lang="en-US" dirty="0" smtClean="0"/>
            </a:br>
            <a:r>
              <a:rPr lang="en-US" sz="3700" dirty="0" smtClean="0"/>
              <a:t>Directors Institute – Spring 2018</a:t>
            </a:r>
            <a:br>
              <a:rPr lang="en-US" sz="3700" dirty="0" smtClean="0"/>
            </a:br>
            <a:r>
              <a:rPr lang="en-US" sz="6100" dirty="0" smtClean="0"/>
              <a:t>Best Practices for Human resources</a:t>
            </a:r>
            <a:endParaRPr lang="en-US" sz="6100" dirty="0"/>
          </a:p>
        </p:txBody>
      </p:sp>
      <p:sp>
        <p:nvSpPr>
          <p:cNvPr id="3" name="Subtitle 2"/>
          <p:cNvSpPr>
            <a:spLocks noGrp="1"/>
          </p:cNvSpPr>
          <p:nvPr>
            <p:ph type="subTitle" idx="1"/>
          </p:nvPr>
        </p:nvSpPr>
        <p:spPr/>
        <p:txBody>
          <a:bodyPr/>
          <a:lstStyle/>
          <a:p>
            <a:pPr>
              <a:spcAft>
                <a:spcPts val="0"/>
              </a:spcAft>
            </a:pPr>
            <a:r>
              <a:rPr lang="en-US" dirty="0" smtClean="0">
                <a:solidFill>
                  <a:schemeClr val="bg1"/>
                </a:solidFill>
              </a:rPr>
              <a:t>Danielle N. Davey</a:t>
            </a:r>
          </a:p>
          <a:p>
            <a:pPr>
              <a:spcAft>
                <a:spcPts val="0"/>
              </a:spcAft>
            </a:pPr>
            <a:r>
              <a:rPr lang="en-US" dirty="0" smtClean="0">
                <a:solidFill>
                  <a:schemeClr val="bg1"/>
                </a:solidFill>
              </a:rPr>
              <a:t>ddavey@sloanlawfirm.com</a:t>
            </a:r>
          </a:p>
          <a:p>
            <a:pPr>
              <a:spcAft>
                <a:spcPts val="0"/>
              </a:spcAft>
            </a:pPr>
            <a:r>
              <a:rPr lang="en-US" dirty="0" smtClean="0">
                <a:solidFill>
                  <a:schemeClr val="bg1"/>
                </a:solidFill>
              </a:rPr>
              <a:t>(785) 842-6311</a:t>
            </a:r>
            <a:endParaRPr lang="en-US" dirty="0">
              <a:solidFill>
                <a:schemeClr val="bg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212" y="5263319"/>
            <a:ext cx="4550664" cy="1274064"/>
          </a:xfrm>
          <a:prstGeom prst="rect">
            <a:avLst/>
          </a:prstGeom>
        </p:spPr>
      </p:pic>
    </p:spTree>
    <p:extLst>
      <p:ext uri="{BB962C8B-B14F-4D97-AF65-F5344CB8AC3E}">
        <p14:creationId xmlns:p14="http://schemas.microsoft.com/office/powerpoint/2010/main" val="4158135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500" dirty="0" smtClean="0">
                <a:latin typeface="Algerian" panose="04020705040A02060702" pitchFamily="82" charset="0"/>
              </a:rPr>
              <a:t>HIRING</a:t>
            </a:r>
            <a:endParaRPr lang="en-US" sz="7500" dirty="0">
              <a:latin typeface="Algerian" panose="04020705040A02060702" pitchFamily="82" charset="0"/>
            </a:endParaRPr>
          </a:p>
        </p:txBody>
      </p:sp>
      <p:sp>
        <p:nvSpPr>
          <p:cNvPr id="3" name="Content Placeholder 2"/>
          <p:cNvSpPr>
            <a:spLocks noGrp="1"/>
          </p:cNvSpPr>
          <p:nvPr>
            <p:ph idx="1"/>
          </p:nvPr>
        </p:nvSpPr>
        <p:spPr/>
        <p:txBody>
          <a:bodyPr>
            <a:normAutofit/>
          </a:bodyPr>
          <a:lstStyle/>
          <a:p>
            <a:pPr marL="0" indent="0" algn="ctr">
              <a:buNone/>
            </a:pPr>
            <a:r>
              <a:rPr lang="en-US" sz="2500" dirty="0" smtClean="0">
                <a:solidFill>
                  <a:schemeClr val="bg1"/>
                </a:solidFill>
              </a:rPr>
              <a:t>How do you avoid the appearance of nepotism/favoritism during the hiring process?</a:t>
            </a:r>
          </a:p>
          <a:p>
            <a:pPr algn="ctr"/>
            <a:r>
              <a:rPr lang="en-US" sz="2500" dirty="0" smtClean="0">
                <a:solidFill>
                  <a:schemeClr val="bg1"/>
                </a:solidFill>
              </a:rPr>
              <a:t>Post the position</a:t>
            </a:r>
          </a:p>
          <a:p>
            <a:pPr algn="ctr"/>
            <a:r>
              <a:rPr lang="en-US" sz="2500" dirty="0" smtClean="0">
                <a:solidFill>
                  <a:schemeClr val="bg1"/>
                </a:solidFill>
              </a:rPr>
              <a:t>Interview qualified candidates</a:t>
            </a:r>
          </a:p>
          <a:p>
            <a:pPr algn="ctr"/>
            <a:r>
              <a:rPr lang="en-US" sz="2500" dirty="0" smtClean="0">
                <a:solidFill>
                  <a:schemeClr val="bg1"/>
                </a:solidFill>
              </a:rPr>
              <a:t>Have a hiring committee (if possible)</a:t>
            </a:r>
          </a:p>
          <a:p>
            <a:pPr algn="ctr"/>
            <a:r>
              <a:rPr lang="en-US" sz="2500" dirty="0" smtClean="0">
                <a:solidFill>
                  <a:schemeClr val="bg1"/>
                </a:solidFill>
              </a:rPr>
              <a:t>Use standardized interview questions</a:t>
            </a:r>
            <a:endParaRPr lang="en-US" sz="2500" dirty="0">
              <a:solidFill>
                <a:schemeClr val="bg1"/>
              </a:solidFill>
            </a:endParaRPr>
          </a:p>
        </p:txBody>
      </p:sp>
    </p:spTree>
    <p:extLst>
      <p:ext uri="{BB962C8B-B14F-4D97-AF65-F5344CB8AC3E}">
        <p14:creationId xmlns:p14="http://schemas.microsoft.com/office/powerpoint/2010/main" val="2024879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300" dirty="0" smtClean="0">
                <a:latin typeface="Algerian" panose="04020705040A02060702" pitchFamily="82" charset="0"/>
              </a:rPr>
              <a:t>Timekeeping &amp; Compensation</a:t>
            </a:r>
            <a:endParaRPr lang="en-US" sz="4300" dirty="0">
              <a:latin typeface="Algerian" panose="04020705040A02060702" pitchFamily="82" charset="0"/>
            </a:endParaRPr>
          </a:p>
        </p:txBody>
      </p:sp>
      <p:sp>
        <p:nvSpPr>
          <p:cNvPr id="3" name="Content Placeholder 2"/>
          <p:cNvSpPr>
            <a:spLocks noGrp="1"/>
          </p:cNvSpPr>
          <p:nvPr>
            <p:ph idx="1"/>
          </p:nvPr>
        </p:nvSpPr>
        <p:spPr/>
        <p:txBody>
          <a:bodyPr/>
          <a:lstStyle/>
          <a:p>
            <a:pPr marL="0" indent="0">
              <a:buNone/>
            </a:pPr>
            <a:r>
              <a:rPr lang="en-US" dirty="0" smtClean="0">
                <a:solidFill>
                  <a:schemeClr val="bg1"/>
                </a:solidFill>
              </a:rPr>
              <a:t>We have paper timesheets and each staff member is responsible for maintaining those.  What are some of the legal concerns we should be aware of when it comes to not having an official clock-in/clock-out system?</a:t>
            </a:r>
          </a:p>
          <a:p>
            <a:r>
              <a:rPr lang="en-US" dirty="0" smtClean="0">
                <a:solidFill>
                  <a:schemeClr val="bg1"/>
                </a:solidFill>
              </a:rPr>
              <a:t>Accuracy</a:t>
            </a:r>
          </a:p>
          <a:p>
            <a:r>
              <a:rPr lang="en-US" dirty="0" smtClean="0">
                <a:solidFill>
                  <a:schemeClr val="bg1"/>
                </a:solidFill>
              </a:rPr>
              <a:t>Record keeping</a:t>
            </a:r>
            <a:endParaRPr lang="en-US" dirty="0">
              <a:solidFill>
                <a:schemeClr val="bg1"/>
              </a:solidFill>
            </a:endParaRPr>
          </a:p>
        </p:txBody>
      </p:sp>
    </p:spTree>
    <p:extLst>
      <p:ext uri="{BB962C8B-B14F-4D97-AF65-F5344CB8AC3E}">
        <p14:creationId xmlns:p14="http://schemas.microsoft.com/office/powerpoint/2010/main" val="33406840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lgerian" panose="04020705040A02060702" pitchFamily="82" charset="0"/>
              </a:rPr>
              <a:t>Timekeeping &amp; Compensation</a:t>
            </a:r>
            <a:endParaRPr lang="en-US" dirty="0"/>
          </a:p>
        </p:txBody>
      </p:sp>
      <p:sp>
        <p:nvSpPr>
          <p:cNvPr id="3" name="Content Placeholder 2"/>
          <p:cNvSpPr>
            <a:spLocks noGrp="1"/>
          </p:cNvSpPr>
          <p:nvPr>
            <p:ph idx="1"/>
          </p:nvPr>
        </p:nvSpPr>
        <p:spPr/>
        <p:txBody>
          <a:bodyPr/>
          <a:lstStyle/>
          <a:p>
            <a:pPr marL="0" indent="0">
              <a:buNone/>
            </a:pPr>
            <a:r>
              <a:rPr lang="en-US" dirty="0" smtClean="0">
                <a:solidFill>
                  <a:schemeClr val="bg1"/>
                </a:solidFill>
              </a:rPr>
              <a:t>What can you do if an employee is late every day but doesn’t know you know because you come early and the employee isn’t there?</a:t>
            </a:r>
          </a:p>
          <a:p>
            <a:r>
              <a:rPr lang="en-US" dirty="0" smtClean="0">
                <a:solidFill>
                  <a:schemeClr val="bg1"/>
                </a:solidFill>
              </a:rPr>
              <a:t>Confront the employee with what you know</a:t>
            </a:r>
          </a:p>
          <a:p>
            <a:r>
              <a:rPr lang="en-US" dirty="0" smtClean="0">
                <a:solidFill>
                  <a:schemeClr val="bg1"/>
                </a:solidFill>
              </a:rPr>
              <a:t>Discipline as necessary/appropriate</a:t>
            </a:r>
          </a:p>
          <a:p>
            <a:r>
              <a:rPr lang="en-US" dirty="0" smtClean="0">
                <a:solidFill>
                  <a:schemeClr val="bg1"/>
                </a:solidFill>
              </a:rPr>
              <a:t>Explain importance of accurate timekeeping</a:t>
            </a:r>
            <a:endParaRPr lang="en-US" dirty="0">
              <a:solidFill>
                <a:schemeClr val="bg1"/>
              </a:solidFill>
            </a:endParaRPr>
          </a:p>
        </p:txBody>
      </p:sp>
    </p:spTree>
    <p:extLst>
      <p:ext uri="{BB962C8B-B14F-4D97-AF65-F5344CB8AC3E}">
        <p14:creationId xmlns:p14="http://schemas.microsoft.com/office/powerpoint/2010/main" val="6420791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lgerian" panose="04020705040A02060702" pitchFamily="82" charset="0"/>
              </a:rPr>
              <a:t>Timekeeping &amp; Compensation</a:t>
            </a:r>
            <a:endParaRPr lang="en-US" dirty="0"/>
          </a:p>
        </p:txBody>
      </p:sp>
      <p:sp>
        <p:nvSpPr>
          <p:cNvPr id="3" name="Content Placeholder 2"/>
          <p:cNvSpPr>
            <a:spLocks noGrp="1"/>
          </p:cNvSpPr>
          <p:nvPr>
            <p:ph idx="1"/>
          </p:nvPr>
        </p:nvSpPr>
        <p:spPr/>
        <p:txBody>
          <a:bodyPr/>
          <a:lstStyle/>
          <a:p>
            <a:pPr marL="0" indent="0">
              <a:buNone/>
            </a:pPr>
            <a:r>
              <a:rPr lang="en-US" dirty="0" smtClean="0">
                <a:solidFill>
                  <a:schemeClr val="bg1"/>
                </a:solidFill>
              </a:rPr>
              <a:t>If a staff member goes to another library branch to drop off and pick up courier deliveries, our policy says they should get mileage and time between branches.  What if they stop on their way home and don’t make a special trip?</a:t>
            </a:r>
          </a:p>
          <a:p>
            <a:r>
              <a:rPr lang="en-US" dirty="0" smtClean="0">
                <a:solidFill>
                  <a:schemeClr val="bg1"/>
                </a:solidFill>
              </a:rPr>
              <a:t>Compensable</a:t>
            </a:r>
          </a:p>
          <a:p>
            <a:r>
              <a:rPr lang="en-US" dirty="0" smtClean="0">
                <a:solidFill>
                  <a:schemeClr val="bg1"/>
                </a:solidFill>
              </a:rPr>
              <a:t>Acting in the scope of their employment</a:t>
            </a:r>
            <a:endParaRPr lang="en-US" dirty="0">
              <a:solidFill>
                <a:schemeClr val="bg1"/>
              </a:solidFill>
            </a:endParaRPr>
          </a:p>
        </p:txBody>
      </p:sp>
    </p:spTree>
    <p:extLst>
      <p:ext uri="{BB962C8B-B14F-4D97-AF65-F5344CB8AC3E}">
        <p14:creationId xmlns:p14="http://schemas.microsoft.com/office/powerpoint/2010/main" val="4207132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lgerian" panose="04020705040A02060702" pitchFamily="82" charset="0"/>
              </a:rPr>
              <a:t>Timekeeping &amp; Compensation</a:t>
            </a:r>
            <a:endParaRPr lang="en-US" dirty="0"/>
          </a:p>
        </p:txBody>
      </p:sp>
      <p:sp>
        <p:nvSpPr>
          <p:cNvPr id="3" name="Content Placeholder 2"/>
          <p:cNvSpPr>
            <a:spLocks noGrp="1"/>
          </p:cNvSpPr>
          <p:nvPr>
            <p:ph idx="1"/>
          </p:nvPr>
        </p:nvSpPr>
        <p:spPr>
          <a:xfrm>
            <a:off x="684212" y="685800"/>
            <a:ext cx="8534400" cy="4322805"/>
          </a:xfrm>
        </p:spPr>
        <p:txBody>
          <a:bodyPr>
            <a:normAutofit fontScale="77500" lnSpcReduction="20000"/>
          </a:bodyPr>
          <a:lstStyle/>
          <a:p>
            <a:pPr marL="0" indent="0">
              <a:buNone/>
            </a:pPr>
            <a:r>
              <a:rPr lang="en-US" dirty="0" smtClean="0">
                <a:solidFill>
                  <a:schemeClr val="bg1"/>
                </a:solidFill>
              </a:rPr>
              <a:t>If a non-exempt library employee is active in other community groups and sometimes represents the library at their evening meetings, how should we handle that in terms of compensation?</a:t>
            </a:r>
          </a:p>
          <a:p>
            <a:r>
              <a:rPr lang="en-US" dirty="0" smtClean="0">
                <a:solidFill>
                  <a:schemeClr val="bg1"/>
                </a:solidFill>
              </a:rPr>
              <a:t>Depends on the scope of their employment</a:t>
            </a:r>
          </a:p>
          <a:p>
            <a:r>
              <a:rPr lang="en-US" dirty="0" smtClean="0">
                <a:solidFill>
                  <a:schemeClr val="bg1"/>
                </a:solidFill>
              </a:rPr>
              <a:t>Public sector employers may not allow their employees to volunteer, without compensation, additional time to do the same work for which they are employed</a:t>
            </a:r>
          </a:p>
          <a:p>
            <a:pPr marL="0" indent="0">
              <a:buNone/>
            </a:pPr>
            <a:endParaRPr lang="en-US" dirty="0" smtClean="0">
              <a:solidFill>
                <a:schemeClr val="bg1"/>
              </a:solidFill>
            </a:endParaRPr>
          </a:p>
          <a:p>
            <a:pPr marL="0" indent="0">
              <a:buNone/>
            </a:pPr>
            <a:r>
              <a:rPr lang="en-US" dirty="0" smtClean="0">
                <a:solidFill>
                  <a:schemeClr val="bg1"/>
                </a:solidFill>
              </a:rPr>
              <a:t>If the employee puts so many hours into these other groups that we really couldn’t flex the schedule or pay overtime, what do we do?</a:t>
            </a:r>
          </a:p>
          <a:p>
            <a:r>
              <a:rPr lang="en-US" dirty="0" smtClean="0">
                <a:solidFill>
                  <a:schemeClr val="bg1"/>
                </a:solidFill>
              </a:rPr>
              <a:t>Have to pay overtime</a:t>
            </a:r>
          </a:p>
          <a:p>
            <a:r>
              <a:rPr lang="en-US" dirty="0" smtClean="0">
                <a:solidFill>
                  <a:schemeClr val="bg1"/>
                </a:solidFill>
              </a:rPr>
              <a:t>But can discipline for unapproved overtime</a:t>
            </a:r>
          </a:p>
          <a:p>
            <a:pPr marL="0" indent="0">
              <a:buNone/>
            </a:pPr>
            <a:endParaRPr lang="en-US" dirty="0" smtClean="0">
              <a:solidFill>
                <a:schemeClr val="bg1"/>
              </a:solidFill>
            </a:endParaRPr>
          </a:p>
          <a:p>
            <a:pPr marL="0" indent="0">
              <a:buNone/>
            </a:pPr>
            <a:r>
              <a:rPr lang="en-US" dirty="0" smtClean="0">
                <a:solidFill>
                  <a:schemeClr val="bg1"/>
                </a:solidFill>
              </a:rPr>
              <a:t>Does it matter that the library doesn’t require or request the employee to do this?</a:t>
            </a:r>
          </a:p>
          <a:p>
            <a:r>
              <a:rPr lang="en-US" dirty="0" smtClean="0">
                <a:solidFill>
                  <a:schemeClr val="bg1"/>
                </a:solidFill>
              </a:rPr>
              <a:t>No</a:t>
            </a:r>
          </a:p>
          <a:p>
            <a:pPr marL="0" indent="0">
              <a:buNone/>
            </a:pPr>
            <a:endParaRPr lang="en-US" dirty="0"/>
          </a:p>
        </p:txBody>
      </p:sp>
    </p:spTree>
    <p:extLst>
      <p:ext uri="{BB962C8B-B14F-4D97-AF65-F5344CB8AC3E}">
        <p14:creationId xmlns:p14="http://schemas.microsoft.com/office/powerpoint/2010/main" val="26252540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anose="04020705040A02060702" pitchFamily="82" charset="0"/>
              </a:rPr>
              <a:t>Disability Accommodations</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pPr marL="0" indent="0">
              <a:buNone/>
            </a:pPr>
            <a:r>
              <a:rPr lang="en-US" dirty="0" smtClean="0">
                <a:solidFill>
                  <a:schemeClr val="bg1"/>
                </a:solidFill>
              </a:rPr>
              <a:t>What do you do about an employee who has a disability that no longer allows them to come to work regularly and they miss more than they work?</a:t>
            </a:r>
          </a:p>
          <a:p>
            <a:r>
              <a:rPr lang="en-US" dirty="0" smtClean="0">
                <a:solidFill>
                  <a:schemeClr val="bg1"/>
                </a:solidFill>
              </a:rPr>
              <a:t>What are the essential functions of the job?</a:t>
            </a:r>
          </a:p>
          <a:p>
            <a:r>
              <a:rPr lang="en-US" dirty="0" smtClean="0">
                <a:solidFill>
                  <a:schemeClr val="bg1"/>
                </a:solidFill>
              </a:rPr>
              <a:t>Is there a reasonable accommodation that would permit the employee to fulfill the essential functions of the job?</a:t>
            </a:r>
          </a:p>
          <a:p>
            <a:r>
              <a:rPr lang="en-US" dirty="0" smtClean="0">
                <a:solidFill>
                  <a:schemeClr val="bg1"/>
                </a:solidFill>
              </a:rPr>
              <a:t>Does the accommodation cause an undue hardship?</a:t>
            </a:r>
            <a:endParaRPr lang="en-US" dirty="0">
              <a:solidFill>
                <a:schemeClr val="bg1"/>
              </a:solidFill>
            </a:endParaRPr>
          </a:p>
        </p:txBody>
      </p:sp>
    </p:spTree>
    <p:extLst>
      <p:ext uri="{BB962C8B-B14F-4D97-AF65-F5344CB8AC3E}">
        <p14:creationId xmlns:p14="http://schemas.microsoft.com/office/powerpoint/2010/main" val="13067825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anose="04020705040A02060702" pitchFamily="82" charset="0"/>
              </a:rPr>
              <a:t>Sexual Harassment</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r>
              <a:rPr lang="en-US" dirty="0" smtClean="0">
                <a:solidFill>
                  <a:schemeClr val="bg1"/>
                </a:solidFill>
              </a:rPr>
              <a:t>Sexual harassment: unwelcome sexual advances, verbal or physical conduct of a sexual nature when the conduct explicitly or implicitly affects an individual’s employment, unreasonably interferes with an individual’s work performance or creates an intimidating, hostile, or offensive work environment</a:t>
            </a:r>
          </a:p>
          <a:p>
            <a:r>
              <a:rPr lang="en-US" dirty="0" smtClean="0">
                <a:solidFill>
                  <a:schemeClr val="bg1"/>
                </a:solidFill>
              </a:rPr>
              <a:t>The victim does not have to be the person harassed, but anyone affected by the offensive conduct</a:t>
            </a:r>
          </a:p>
          <a:p>
            <a:r>
              <a:rPr lang="en-US" dirty="0" smtClean="0">
                <a:solidFill>
                  <a:schemeClr val="bg1"/>
                </a:solidFill>
              </a:rPr>
              <a:t>Economic injury or termination of employment are not required</a:t>
            </a:r>
          </a:p>
          <a:p>
            <a:r>
              <a:rPr lang="en-US" dirty="0" smtClean="0">
                <a:solidFill>
                  <a:schemeClr val="bg1"/>
                </a:solidFill>
              </a:rPr>
              <a:t>Reports of sexual harassment should be taken seriously!</a:t>
            </a:r>
            <a:endParaRPr lang="en-US" dirty="0">
              <a:solidFill>
                <a:schemeClr val="bg1"/>
              </a:solidFill>
            </a:endParaRPr>
          </a:p>
        </p:txBody>
      </p:sp>
    </p:spTree>
    <p:extLst>
      <p:ext uri="{BB962C8B-B14F-4D97-AF65-F5344CB8AC3E}">
        <p14:creationId xmlns:p14="http://schemas.microsoft.com/office/powerpoint/2010/main" val="9091531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anose="04020705040A02060702" pitchFamily="82" charset="0"/>
              </a:rPr>
              <a:t>Contact me</a:t>
            </a:r>
            <a:endParaRPr lang="en-US" dirty="0">
              <a:latin typeface="Algerian" panose="04020705040A02060702" pitchFamily="82" charset="0"/>
            </a:endParaRPr>
          </a:p>
        </p:txBody>
      </p:sp>
      <p:sp>
        <p:nvSpPr>
          <p:cNvPr id="3" name="Content Placeholder 2"/>
          <p:cNvSpPr>
            <a:spLocks noGrp="1"/>
          </p:cNvSpPr>
          <p:nvPr>
            <p:ph idx="1"/>
          </p:nvPr>
        </p:nvSpPr>
        <p:spPr/>
        <p:txBody>
          <a:bodyPr/>
          <a:lstStyle/>
          <a:p>
            <a:pPr marL="0" indent="0" algn="ctr">
              <a:spcBef>
                <a:spcPts val="0"/>
              </a:spcBef>
              <a:spcAft>
                <a:spcPts val="0"/>
              </a:spcAft>
              <a:buNone/>
            </a:pPr>
            <a:r>
              <a:rPr lang="en-US" dirty="0" smtClean="0">
                <a:solidFill>
                  <a:schemeClr val="bg1"/>
                </a:solidFill>
              </a:rPr>
              <a:t>Danielle N. Davey</a:t>
            </a:r>
          </a:p>
          <a:p>
            <a:pPr marL="0" indent="0" algn="ctr">
              <a:spcBef>
                <a:spcPts val="0"/>
              </a:spcBef>
              <a:spcAft>
                <a:spcPts val="0"/>
              </a:spcAft>
              <a:buNone/>
            </a:pPr>
            <a:r>
              <a:rPr lang="en-US" dirty="0" smtClean="0">
                <a:solidFill>
                  <a:schemeClr val="bg1"/>
                </a:solidFill>
              </a:rPr>
              <a:t>Sloan, </a:t>
            </a:r>
            <a:r>
              <a:rPr lang="en-US" dirty="0" err="1" smtClean="0">
                <a:solidFill>
                  <a:schemeClr val="bg1"/>
                </a:solidFill>
              </a:rPr>
              <a:t>Eisenbarth</a:t>
            </a:r>
            <a:r>
              <a:rPr lang="en-US" dirty="0" smtClean="0">
                <a:solidFill>
                  <a:schemeClr val="bg1"/>
                </a:solidFill>
              </a:rPr>
              <a:t>, Glassman, McEntire &amp; Jarboe, LLC</a:t>
            </a:r>
          </a:p>
          <a:p>
            <a:pPr marL="0" indent="0" algn="ctr">
              <a:spcBef>
                <a:spcPts val="0"/>
              </a:spcBef>
              <a:spcAft>
                <a:spcPts val="0"/>
              </a:spcAft>
              <a:buNone/>
            </a:pPr>
            <a:endParaRPr lang="en-US" dirty="0" smtClean="0">
              <a:solidFill>
                <a:schemeClr val="bg1"/>
              </a:solidFill>
            </a:endParaRPr>
          </a:p>
          <a:p>
            <a:pPr marL="0" indent="0" algn="ctr">
              <a:spcBef>
                <a:spcPts val="0"/>
              </a:spcBef>
              <a:spcAft>
                <a:spcPts val="0"/>
              </a:spcAft>
              <a:buNone/>
            </a:pPr>
            <a:r>
              <a:rPr lang="en-US" dirty="0" smtClean="0">
                <a:solidFill>
                  <a:schemeClr val="bg1"/>
                </a:solidFill>
              </a:rPr>
              <a:t>534 S. Kansas Avenue, </a:t>
            </a:r>
            <a:r>
              <a:rPr lang="en-US" dirty="0" err="1" smtClean="0">
                <a:solidFill>
                  <a:schemeClr val="bg1"/>
                </a:solidFill>
              </a:rPr>
              <a:t>Ste</a:t>
            </a:r>
            <a:r>
              <a:rPr lang="en-US" dirty="0" smtClean="0">
                <a:solidFill>
                  <a:schemeClr val="bg1"/>
                </a:solidFill>
              </a:rPr>
              <a:t> 1000			900 Massachusetts, </a:t>
            </a:r>
            <a:r>
              <a:rPr lang="en-US" dirty="0" err="1" smtClean="0">
                <a:solidFill>
                  <a:schemeClr val="bg1"/>
                </a:solidFill>
              </a:rPr>
              <a:t>Ste</a:t>
            </a:r>
            <a:r>
              <a:rPr lang="en-US" dirty="0" smtClean="0">
                <a:solidFill>
                  <a:schemeClr val="bg1"/>
                </a:solidFill>
              </a:rPr>
              <a:t> 200</a:t>
            </a:r>
          </a:p>
          <a:p>
            <a:pPr marL="0" indent="0" algn="ctr">
              <a:spcBef>
                <a:spcPts val="0"/>
              </a:spcBef>
              <a:spcAft>
                <a:spcPts val="0"/>
              </a:spcAft>
              <a:buNone/>
            </a:pPr>
            <a:r>
              <a:rPr lang="en-US" dirty="0" smtClean="0">
                <a:solidFill>
                  <a:schemeClr val="bg1"/>
                </a:solidFill>
              </a:rPr>
              <a:t>Topeka, KS 66603							Lawrence, KS 66044</a:t>
            </a:r>
          </a:p>
          <a:p>
            <a:pPr marL="0" indent="0" algn="ctr">
              <a:spcBef>
                <a:spcPts val="0"/>
              </a:spcBef>
              <a:spcAft>
                <a:spcPts val="0"/>
              </a:spcAft>
              <a:buNone/>
            </a:pPr>
            <a:r>
              <a:rPr lang="en-US" dirty="0" smtClean="0">
                <a:solidFill>
                  <a:schemeClr val="bg1"/>
                </a:solidFill>
              </a:rPr>
              <a:t>(785) 357-6311								(785) 842-6311</a:t>
            </a:r>
          </a:p>
          <a:p>
            <a:pPr marL="0" indent="0" algn="ctr">
              <a:spcBef>
                <a:spcPts val="0"/>
              </a:spcBef>
              <a:spcAft>
                <a:spcPts val="0"/>
              </a:spcAft>
              <a:buNone/>
            </a:pPr>
            <a:endParaRPr lang="en-US" dirty="0" smtClean="0">
              <a:solidFill>
                <a:schemeClr val="bg1"/>
              </a:solidFill>
            </a:endParaRPr>
          </a:p>
          <a:p>
            <a:pPr marL="0" indent="0" algn="ctr">
              <a:spcBef>
                <a:spcPts val="0"/>
              </a:spcBef>
              <a:spcAft>
                <a:spcPts val="0"/>
              </a:spcAft>
              <a:buNone/>
            </a:pPr>
            <a:r>
              <a:rPr lang="en-US" dirty="0" smtClean="0">
                <a:solidFill>
                  <a:schemeClr val="bg1"/>
                </a:solidFill>
                <a:hlinkClick r:id="rId2"/>
              </a:rPr>
              <a:t>ddavey@sloanlawfirm.com</a:t>
            </a:r>
            <a:endParaRPr lang="en-US" dirty="0" smtClean="0">
              <a:solidFill>
                <a:schemeClr val="bg1"/>
              </a:solidFill>
            </a:endParaRPr>
          </a:p>
          <a:p>
            <a:pPr marL="0" indent="0" algn="ctr">
              <a:spcBef>
                <a:spcPts val="0"/>
              </a:spcBef>
              <a:spcAft>
                <a:spcPts val="0"/>
              </a:spcAft>
              <a:buNone/>
            </a:pPr>
            <a:r>
              <a:rPr lang="en-US" dirty="0" smtClean="0">
                <a:solidFill>
                  <a:schemeClr val="bg1"/>
                </a:solidFill>
                <a:hlinkClick r:id="rId3"/>
              </a:rPr>
              <a:t>www.sloanlawfirm.com</a:t>
            </a:r>
            <a:endParaRPr lang="en-US" dirty="0" smtClean="0">
              <a:solidFill>
                <a:schemeClr val="bg1"/>
              </a:solidFill>
            </a:endParaRPr>
          </a:p>
          <a:p>
            <a:pPr marL="0" indent="0">
              <a:buNone/>
            </a:pPr>
            <a:endParaRPr lang="en-US" b="1" dirty="0"/>
          </a:p>
        </p:txBody>
      </p:sp>
    </p:spTree>
    <p:extLst>
      <p:ext uri="{BB962C8B-B14F-4D97-AF65-F5344CB8AC3E}">
        <p14:creationId xmlns:p14="http://schemas.microsoft.com/office/powerpoint/2010/main" val="1538519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120</TotalTime>
  <Words>483</Words>
  <Application>Microsoft Office PowerPoint</Application>
  <PresentationFormat>Widescreen</PresentationFormat>
  <Paragraphs>54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Algerian</vt:lpstr>
      <vt:lpstr>Calibri</vt:lpstr>
      <vt:lpstr>Century Gothic</vt:lpstr>
      <vt:lpstr>Wingdings 3</vt:lpstr>
      <vt:lpstr>Slice</vt:lpstr>
      <vt:lpstr>Northeast Kansas Library Systems  Directors Institute – Spring 2018 Best Practices for Human resources</vt:lpstr>
      <vt:lpstr>HIRING</vt:lpstr>
      <vt:lpstr>Timekeeping &amp; Compensation</vt:lpstr>
      <vt:lpstr>Timekeeping &amp; Compensation</vt:lpstr>
      <vt:lpstr>Timekeeping &amp; Compensation</vt:lpstr>
      <vt:lpstr>Timekeeping &amp; Compensation</vt:lpstr>
      <vt:lpstr>Disability Accommodations</vt:lpstr>
      <vt:lpstr>Sexual Harassment</vt:lpstr>
      <vt:lpstr>Contact me</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Northeast Kansas Library Systems  Directors Institute – Spring 2018 Best Practices for Human resources</dc:title>
  <dc:creator>Danielle N. Davey</dc:creator>
  <cp:lastModifiedBy>Windows User</cp:lastModifiedBy>
  <cp:revision>10</cp:revision>
  <cp:lastPrinted>2018-04-05T16:35:01Z</cp:lastPrinted>
  <dcterms:created xsi:type="dcterms:W3CDTF">2018-04-05T14:42:12Z</dcterms:created>
  <dcterms:modified xsi:type="dcterms:W3CDTF">2018-04-05T23:04:58Z</dcterms:modified>
</cp:coreProperties>
</file>