
<file path=[Content_Types].xml><?xml version="1.0" encoding="utf-8"?>
<Types xmlns="http://schemas.openxmlformats.org/package/2006/content-types">
  <Default Extension="png" ContentType="image/png"/>
  <Default Extension="mp3" ContentType="audio/mpe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3"/>
  </p:notesMasterIdLst>
  <p:handoutMasterIdLst>
    <p:handoutMasterId r:id="rId44"/>
  </p:handoutMasterIdLst>
  <p:sldIdLst>
    <p:sldId id="332" r:id="rId2"/>
    <p:sldId id="313" r:id="rId3"/>
    <p:sldId id="258" r:id="rId4"/>
    <p:sldId id="317" r:id="rId5"/>
    <p:sldId id="318" r:id="rId6"/>
    <p:sldId id="320" r:id="rId7"/>
    <p:sldId id="322" r:id="rId8"/>
    <p:sldId id="333" r:id="rId9"/>
    <p:sldId id="321" r:id="rId10"/>
    <p:sldId id="325" r:id="rId11"/>
    <p:sldId id="327" r:id="rId12"/>
    <p:sldId id="312" r:id="rId13"/>
    <p:sldId id="309" r:id="rId14"/>
    <p:sldId id="305" r:id="rId15"/>
    <p:sldId id="324" r:id="rId16"/>
    <p:sldId id="310" r:id="rId17"/>
    <p:sldId id="326" r:id="rId18"/>
    <p:sldId id="329" r:id="rId19"/>
    <p:sldId id="331" r:id="rId20"/>
    <p:sldId id="330" r:id="rId21"/>
    <p:sldId id="256" r:id="rId22"/>
    <p:sldId id="290" r:id="rId23"/>
    <p:sldId id="270" r:id="rId24"/>
    <p:sldId id="293" r:id="rId25"/>
    <p:sldId id="297" r:id="rId26"/>
    <p:sldId id="299" r:id="rId27"/>
    <p:sldId id="298" r:id="rId28"/>
    <p:sldId id="300" r:id="rId29"/>
    <p:sldId id="301" r:id="rId30"/>
    <p:sldId id="302" r:id="rId31"/>
    <p:sldId id="303" r:id="rId32"/>
    <p:sldId id="261" r:id="rId33"/>
    <p:sldId id="292" r:id="rId34"/>
    <p:sldId id="283" r:id="rId35"/>
    <p:sldId id="285" r:id="rId36"/>
    <p:sldId id="284" r:id="rId37"/>
    <p:sldId id="259" r:id="rId38"/>
    <p:sldId id="304" r:id="rId39"/>
    <p:sldId id="287" r:id="rId40"/>
    <p:sldId id="288" r:id="rId41"/>
    <p:sldId id="281" r:id="rId42"/>
  </p:sldIdLst>
  <p:sldSz cx="12192000" cy="6858000"/>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3527" autoAdjust="0"/>
  </p:normalViewPr>
  <p:slideViewPr>
    <p:cSldViewPr snapToGrid="0">
      <p:cViewPr varScale="1">
        <p:scale>
          <a:sx n="96" d="100"/>
          <a:sy n="96" d="100"/>
        </p:scale>
        <p:origin x="109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37000" y="0"/>
            <a:ext cx="3011488" cy="463550"/>
          </a:xfrm>
          <a:prstGeom prst="rect">
            <a:avLst/>
          </a:prstGeom>
        </p:spPr>
        <p:txBody>
          <a:bodyPr vert="horz" lIns="91440" tIns="45720" rIns="91440" bIns="45720" rtlCol="0"/>
          <a:lstStyle>
            <a:lvl1pPr algn="r">
              <a:defRPr sz="1200"/>
            </a:lvl1pPr>
          </a:lstStyle>
          <a:p>
            <a:fld id="{FF9976DF-996C-48C2-990F-F09D85AD3234}" type="datetimeFigureOut">
              <a:rPr lang="en-US" smtClean="0"/>
              <a:t>4/6/2018</a:t>
            </a:fld>
            <a:endParaRPr lang="en-US"/>
          </a:p>
        </p:txBody>
      </p:sp>
      <p:sp>
        <p:nvSpPr>
          <p:cNvPr id="4" name="Footer Placeholder 3"/>
          <p:cNvSpPr>
            <a:spLocks noGrp="1"/>
          </p:cNvSpPr>
          <p:nvPr>
            <p:ph type="ftr" sz="quarter" idx="2"/>
          </p:nvPr>
        </p:nvSpPr>
        <p:spPr>
          <a:xfrm>
            <a:off x="0" y="8772525"/>
            <a:ext cx="301148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37000" y="8772525"/>
            <a:ext cx="3011488" cy="463550"/>
          </a:xfrm>
          <a:prstGeom prst="rect">
            <a:avLst/>
          </a:prstGeom>
        </p:spPr>
        <p:txBody>
          <a:bodyPr vert="horz" lIns="91440" tIns="45720" rIns="91440" bIns="45720" rtlCol="0" anchor="b"/>
          <a:lstStyle>
            <a:lvl1pPr algn="r">
              <a:defRPr sz="1200"/>
            </a:lvl1pPr>
          </a:lstStyle>
          <a:p>
            <a:fld id="{40371A86-0F6B-469D-A0C8-E62451733CD2}" type="slidenum">
              <a:rPr lang="en-US" smtClean="0"/>
              <a:t>‹#›</a:t>
            </a:fld>
            <a:endParaRPr lang="en-US"/>
          </a:p>
        </p:txBody>
      </p:sp>
    </p:spTree>
    <p:extLst>
      <p:ext uri="{BB962C8B-B14F-4D97-AF65-F5344CB8AC3E}">
        <p14:creationId xmlns:p14="http://schemas.microsoft.com/office/powerpoint/2010/main" val="1493177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37000" y="0"/>
            <a:ext cx="3011488" cy="463550"/>
          </a:xfrm>
          <a:prstGeom prst="rect">
            <a:avLst/>
          </a:prstGeom>
        </p:spPr>
        <p:txBody>
          <a:bodyPr vert="horz" lIns="91440" tIns="45720" rIns="91440" bIns="45720" rtlCol="0"/>
          <a:lstStyle>
            <a:lvl1pPr algn="r">
              <a:defRPr sz="1200"/>
            </a:lvl1pPr>
          </a:lstStyle>
          <a:p>
            <a:fld id="{0509749A-9DC9-4482-953C-F536B7E7986D}" type="datetimeFigureOut">
              <a:rPr lang="en-US" smtClean="0"/>
              <a:t>4/6/2018</a:t>
            </a:fld>
            <a:endParaRPr lang="en-US"/>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5327" y="4445002"/>
            <a:ext cx="5559425" cy="3636963"/>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525"/>
            <a:ext cx="3011488" cy="4635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37000" y="8772525"/>
            <a:ext cx="3011488" cy="463550"/>
          </a:xfrm>
          <a:prstGeom prst="rect">
            <a:avLst/>
          </a:prstGeom>
        </p:spPr>
        <p:txBody>
          <a:bodyPr vert="horz" lIns="91440" tIns="45720" rIns="91440" bIns="45720" rtlCol="0" anchor="b"/>
          <a:lstStyle>
            <a:lvl1pPr algn="r">
              <a:defRPr sz="1200"/>
            </a:lvl1pPr>
          </a:lstStyle>
          <a:p>
            <a:fld id="{2E79F6C6-72DF-43A5-AE6D-100740638A0B}" type="slidenum">
              <a:rPr lang="en-US" smtClean="0"/>
              <a:t>‹#›</a:t>
            </a:fld>
            <a:endParaRPr lang="en-US"/>
          </a:p>
        </p:txBody>
      </p:sp>
    </p:spTree>
    <p:extLst>
      <p:ext uri="{BB962C8B-B14F-4D97-AF65-F5344CB8AC3E}">
        <p14:creationId xmlns:p14="http://schemas.microsoft.com/office/powerpoint/2010/main" val="13950673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1</a:t>
            </a:fld>
            <a:endParaRPr lang="en-US"/>
          </a:p>
        </p:txBody>
      </p:sp>
    </p:spTree>
    <p:extLst>
      <p:ext uri="{BB962C8B-B14F-4D97-AF65-F5344CB8AC3E}">
        <p14:creationId xmlns:p14="http://schemas.microsoft.com/office/powerpoint/2010/main" val="24359080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10</a:t>
            </a:fld>
            <a:endParaRPr lang="en-US"/>
          </a:p>
        </p:txBody>
      </p:sp>
    </p:spTree>
    <p:extLst>
      <p:ext uri="{BB962C8B-B14F-4D97-AF65-F5344CB8AC3E}">
        <p14:creationId xmlns:p14="http://schemas.microsoft.com/office/powerpoint/2010/main" val="11096468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11</a:t>
            </a:fld>
            <a:endParaRPr lang="en-US"/>
          </a:p>
        </p:txBody>
      </p:sp>
    </p:spTree>
    <p:extLst>
      <p:ext uri="{BB962C8B-B14F-4D97-AF65-F5344CB8AC3E}">
        <p14:creationId xmlns:p14="http://schemas.microsoft.com/office/powerpoint/2010/main" val="27551093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12</a:t>
            </a:fld>
            <a:endParaRPr lang="en-US"/>
          </a:p>
        </p:txBody>
      </p:sp>
    </p:spTree>
    <p:extLst>
      <p:ext uri="{BB962C8B-B14F-4D97-AF65-F5344CB8AC3E}">
        <p14:creationId xmlns:p14="http://schemas.microsoft.com/office/powerpoint/2010/main" val="28870932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13</a:t>
            </a:fld>
            <a:endParaRPr lang="en-US"/>
          </a:p>
        </p:txBody>
      </p:sp>
    </p:spTree>
    <p:extLst>
      <p:ext uri="{BB962C8B-B14F-4D97-AF65-F5344CB8AC3E}">
        <p14:creationId xmlns:p14="http://schemas.microsoft.com/office/powerpoint/2010/main" val="41163802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14</a:t>
            </a:fld>
            <a:endParaRPr lang="en-US"/>
          </a:p>
        </p:txBody>
      </p:sp>
    </p:spTree>
    <p:extLst>
      <p:ext uri="{BB962C8B-B14F-4D97-AF65-F5344CB8AC3E}">
        <p14:creationId xmlns:p14="http://schemas.microsoft.com/office/powerpoint/2010/main" val="1135626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15</a:t>
            </a:fld>
            <a:endParaRPr lang="en-US"/>
          </a:p>
        </p:txBody>
      </p:sp>
    </p:spTree>
    <p:extLst>
      <p:ext uri="{BB962C8B-B14F-4D97-AF65-F5344CB8AC3E}">
        <p14:creationId xmlns:p14="http://schemas.microsoft.com/office/powerpoint/2010/main" val="39187839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16</a:t>
            </a:fld>
            <a:endParaRPr lang="en-US"/>
          </a:p>
        </p:txBody>
      </p:sp>
    </p:spTree>
    <p:extLst>
      <p:ext uri="{BB962C8B-B14F-4D97-AF65-F5344CB8AC3E}">
        <p14:creationId xmlns:p14="http://schemas.microsoft.com/office/powerpoint/2010/main" val="35045641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17</a:t>
            </a:fld>
            <a:endParaRPr lang="en-US"/>
          </a:p>
        </p:txBody>
      </p:sp>
    </p:spTree>
    <p:extLst>
      <p:ext uri="{BB962C8B-B14F-4D97-AF65-F5344CB8AC3E}">
        <p14:creationId xmlns:p14="http://schemas.microsoft.com/office/powerpoint/2010/main" val="24110525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18</a:t>
            </a:fld>
            <a:endParaRPr lang="en-US"/>
          </a:p>
        </p:txBody>
      </p:sp>
    </p:spTree>
    <p:extLst>
      <p:ext uri="{BB962C8B-B14F-4D97-AF65-F5344CB8AC3E}">
        <p14:creationId xmlns:p14="http://schemas.microsoft.com/office/powerpoint/2010/main" val="34911480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19</a:t>
            </a:fld>
            <a:endParaRPr lang="en-US"/>
          </a:p>
        </p:txBody>
      </p:sp>
    </p:spTree>
    <p:extLst>
      <p:ext uri="{BB962C8B-B14F-4D97-AF65-F5344CB8AC3E}">
        <p14:creationId xmlns:p14="http://schemas.microsoft.com/office/powerpoint/2010/main" val="11266944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2</a:t>
            </a:fld>
            <a:endParaRPr lang="en-US"/>
          </a:p>
        </p:txBody>
      </p:sp>
    </p:spTree>
    <p:extLst>
      <p:ext uri="{BB962C8B-B14F-4D97-AF65-F5344CB8AC3E}">
        <p14:creationId xmlns:p14="http://schemas.microsoft.com/office/powerpoint/2010/main" val="27999914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20</a:t>
            </a:fld>
            <a:endParaRPr lang="en-US"/>
          </a:p>
        </p:txBody>
      </p:sp>
    </p:spTree>
    <p:extLst>
      <p:ext uri="{BB962C8B-B14F-4D97-AF65-F5344CB8AC3E}">
        <p14:creationId xmlns:p14="http://schemas.microsoft.com/office/powerpoint/2010/main" val="40163197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Needs to be </a:t>
            </a:r>
            <a:r>
              <a:rPr lang="en-US" b="1" dirty="0" smtClean="0"/>
              <a:t>a living document </a:t>
            </a:r>
            <a:r>
              <a:rPr lang="en-US" dirty="0" smtClean="0"/>
              <a:t>– just like a good strategic plan.  This is NOT something you write ONE time and put on the shelf!</a:t>
            </a:r>
            <a:endParaRPr lang="en-US" dirty="0"/>
          </a:p>
        </p:txBody>
      </p:sp>
      <p:sp>
        <p:nvSpPr>
          <p:cNvPr id="4" name="Slide Number Placeholder 3"/>
          <p:cNvSpPr>
            <a:spLocks noGrp="1"/>
          </p:cNvSpPr>
          <p:nvPr>
            <p:ph type="sldNum" sz="quarter" idx="10"/>
          </p:nvPr>
        </p:nvSpPr>
        <p:spPr/>
        <p:txBody>
          <a:bodyPr/>
          <a:lstStyle/>
          <a:p>
            <a:fld id="{2E79F6C6-72DF-43A5-AE6D-100740638A0B}" type="slidenum">
              <a:rPr lang="en-US" smtClean="0"/>
              <a:t>21</a:t>
            </a:fld>
            <a:endParaRPr lang="en-US"/>
          </a:p>
        </p:txBody>
      </p:sp>
    </p:spTree>
    <p:extLst>
      <p:ext uri="{BB962C8B-B14F-4D97-AF65-F5344CB8AC3E}">
        <p14:creationId xmlns:p14="http://schemas.microsoft.com/office/powerpoint/2010/main" val="29570300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22</a:t>
            </a:fld>
            <a:endParaRPr lang="en-US"/>
          </a:p>
        </p:txBody>
      </p:sp>
    </p:spTree>
    <p:extLst>
      <p:ext uri="{BB962C8B-B14F-4D97-AF65-F5344CB8AC3E}">
        <p14:creationId xmlns:p14="http://schemas.microsoft.com/office/powerpoint/2010/main" val="2449413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These policies define the treatment, rights, obligation and relations of the people in an organization.  The blueprints or the organization</a:t>
            </a:r>
          </a:p>
          <a:p>
            <a:endParaRPr lang="en-US" dirty="0" smtClean="0"/>
          </a:p>
          <a:p>
            <a:endParaRPr lang="en-US" dirty="0" smtClean="0"/>
          </a:p>
          <a:p>
            <a:r>
              <a:rPr lang="en-US" dirty="0" smtClean="0"/>
              <a:t>Structure – Communication tool  Disclaimers about possibility of change allows right to change without notice</a:t>
            </a:r>
          </a:p>
          <a:p>
            <a:endParaRPr lang="en-US" dirty="0" smtClean="0"/>
          </a:p>
          <a:p>
            <a:r>
              <a:rPr lang="en-US" dirty="0" smtClean="0"/>
              <a:t>Culture – sets employment expectations and consequences</a:t>
            </a:r>
          </a:p>
          <a:p>
            <a:endParaRPr lang="en-US" dirty="0" smtClean="0"/>
          </a:p>
          <a:p>
            <a:r>
              <a:rPr lang="en-US" dirty="0" smtClean="0"/>
              <a:t>Workplace inspections – drug testing &amp; background check – helps reduce expectation of privacy</a:t>
            </a:r>
            <a:endParaRPr lang="en-US" dirty="0"/>
          </a:p>
        </p:txBody>
      </p:sp>
      <p:sp>
        <p:nvSpPr>
          <p:cNvPr id="4" name="Slide Number Placeholder 3"/>
          <p:cNvSpPr>
            <a:spLocks noGrp="1"/>
          </p:cNvSpPr>
          <p:nvPr>
            <p:ph type="sldNum" sz="quarter" idx="10"/>
          </p:nvPr>
        </p:nvSpPr>
        <p:spPr/>
        <p:txBody>
          <a:bodyPr/>
          <a:lstStyle/>
          <a:p>
            <a:fld id="{2E79F6C6-72DF-43A5-AE6D-100740638A0B}" type="slidenum">
              <a:rPr lang="en-US" smtClean="0"/>
              <a:t>23</a:t>
            </a:fld>
            <a:endParaRPr lang="en-US"/>
          </a:p>
        </p:txBody>
      </p:sp>
    </p:spTree>
    <p:extLst>
      <p:ext uri="{BB962C8B-B14F-4D97-AF65-F5344CB8AC3E}">
        <p14:creationId xmlns:p14="http://schemas.microsoft.com/office/powerpoint/2010/main" val="33879292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Organizations often generate handbooks which include personnel policies that employees are given when they join. </a:t>
            </a: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These handbooks usually outline the history and mission of the organization, the actual policies and the reasoning behind them, and how the policies will be administered. Supplemental policies may develop as the need arises. For example, many companies have recently added policies regarding Internet usage,</a:t>
            </a:r>
            <a:r>
              <a:rPr lang="en-US" sz="1200" b="0" i="0" kern="1200" baseline="0" dirty="0" smtClean="0">
                <a:solidFill>
                  <a:schemeClr val="tx1"/>
                </a:solidFill>
                <a:effectLst/>
                <a:latin typeface="+mn-lt"/>
                <a:ea typeface="+mn-ea"/>
                <a:cs typeface="+mn-cs"/>
              </a:rPr>
              <a:t> electronic devices </a:t>
            </a:r>
            <a:endParaRPr lang="en-US" dirty="0"/>
          </a:p>
        </p:txBody>
      </p:sp>
      <p:sp>
        <p:nvSpPr>
          <p:cNvPr id="4" name="Slide Number Placeholder 3"/>
          <p:cNvSpPr>
            <a:spLocks noGrp="1"/>
          </p:cNvSpPr>
          <p:nvPr>
            <p:ph type="sldNum" sz="quarter" idx="10"/>
          </p:nvPr>
        </p:nvSpPr>
        <p:spPr/>
        <p:txBody>
          <a:bodyPr/>
          <a:lstStyle/>
          <a:p>
            <a:fld id="{2E79F6C6-72DF-43A5-AE6D-100740638A0B}" type="slidenum">
              <a:rPr lang="en-US" smtClean="0"/>
              <a:t>24</a:t>
            </a:fld>
            <a:endParaRPr lang="en-US"/>
          </a:p>
        </p:txBody>
      </p:sp>
    </p:spTree>
    <p:extLst>
      <p:ext uri="{BB962C8B-B14F-4D97-AF65-F5344CB8AC3E}">
        <p14:creationId xmlns:p14="http://schemas.microsoft.com/office/powerpoint/2010/main" val="383656830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Hiring can be a policy outside of the employee handbook</a:t>
            </a:r>
            <a:endParaRPr lang="en-US" dirty="0"/>
          </a:p>
        </p:txBody>
      </p:sp>
      <p:sp>
        <p:nvSpPr>
          <p:cNvPr id="4" name="Slide Number Placeholder 3"/>
          <p:cNvSpPr>
            <a:spLocks noGrp="1"/>
          </p:cNvSpPr>
          <p:nvPr>
            <p:ph type="sldNum" sz="quarter" idx="10"/>
          </p:nvPr>
        </p:nvSpPr>
        <p:spPr/>
        <p:txBody>
          <a:bodyPr/>
          <a:lstStyle/>
          <a:p>
            <a:fld id="{2E79F6C6-72DF-43A5-AE6D-100740638A0B}" type="slidenum">
              <a:rPr lang="en-US" smtClean="0"/>
              <a:t>25</a:t>
            </a:fld>
            <a:endParaRPr lang="en-US"/>
          </a:p>
        </p:txBody>
      </p:sp>
    </p:spTree>
    <p:extLst>
      <p:ext uri="{BB962C8B-B14F-4D97-AF65-F5344CB8AC3E}">
        <p14:creationId xmlns:p14="http://schemas.microsoft.com/office/powerpoint/2010/main" val="128941587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all employees – employee responsible for reading and becoming familiar</a:t>
            </a:r>
          </a:p>
          <a:p>
            <a:endParaRPr lang="en-US" dirty="0" smtClean="0"/>
          </a:p>
          <a:p>
            <a:r>
              <a:rPr lang="en-US" dirty="0" smtClean="0"/>
              <a:t>Handbook</a:t>
            </a:r>
            <a:r>
              <a:rPr lang="en-US" baseline="0" dirty="0" smtClean="0"/>
              <a:t> NOT a contract – express or implied</a:t>
            </a:r>
          </a:p>
          <a:p>
            <a:endParaRPr lang="en-US" baseline="0" dirty="0" smtClean="0"/>
          </a:p>
          <a:p>
            <a:r>
              <a:rPr lang="en-US" baseline="0" dirty="0" smtClean="0"/>
              <a:t>Right to change without notice – current handbook supersedes all previous policies and memos</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E79F6C6-72DF-43A5-AE6D-100740638A0B}" type="slidenum">
              <a:rPr lang="en-US" smtClean="0"/>
              <a:t>26</a:t>
            </a:fld>
            <a:endParaRPr lang="en-US"/>
          </a:p>
        </p:txBody>
      </p:sp>
    </p:spTree>
    <p:extLst>
      <p:ext uri="{BB962C8B-B14F-4D97-AF65-F5344CB8AC3E}">
        <p14:creationId xmlns:p14="http://schemas.microsoft.com/office/powerpoint/2010/main" val="239064856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EEO</a:t>
            </a:r>
            <a:r>
              <a:rPr lang="en-US" baseline="0" dirty="0" smtClean="0"/>
              <a:t> – non-discrimination statement – race, color, religion, sex, age, national origin, disability or any other basis prohibited by law</a:t>
            </a:r>
          </a:p>
          <a:p>
            <a:endParaRPr lang="en-US" baseline="0" dirty="0" smtClean="0"/>
          </a:p>
          <a:p>
            <a:r>
              <a:rPr lang="en-US" baseline="0" dirty="0" smtClean="0"/>
              <a:t>US citizen or valid permits</a:t>
            </a:r>
          </a:p>
          <a:p>
            <a:endParaRPr lang="en-US" baseline="0" dirty="0" smtClean="0"/>
          </a:p>
          <a:p>
            <a:r>
              <a:rPr lang="en-US" baseline="0" dirty="0" smtClean="0"/>
              <a:t>Immediate family – spouse, children, grandchildren, grandparents, parents and comparable step-family and in-laws</a:t>
            </a:r>
          </a:p>
          <a:p>
            <a:endParaRPr lang="en-US" baseline="0" dirty="0" smtClean="0"/>
          </a:p>
          <a:p>
            <a:r>
              <a:rPr lang="en-US" baseline="0" dirty="0" smtClean="0"/>
              <a:t>ADA/FMLA – Can request accommodation for health issue under ADA even before qualified for FMLA</a:t>
            </a:r>
          </a:p>
          <a:p>
            <a:endParaRPr lang="en-US" baseline="0" dirty="0" smtClean="0"/>
          </a:p>
          <a:p>
            <a:r>
              <a:rPr lang="en-US" baseline="0" dirty="0" smtClean="0"/>
              <a:t>Weapons – guns, knives, etc.  Kansas gun laws allow carry unless special security measures are installed.  Some of you may be currently “no gun” under the exemption by the AG – when time is up, choose</a:t>
            </a:r>
          </a:p>
          <a:p>
            <a:endParaRPr lang="en-US" baseline="0" dirty="0" smtClean="0"/>
          </a:p>
          <a:p>
            <a:r>
              <a:rPr lang="en-US" baseline="0" dirty="0" smtClean="0"/>
              <a:t>Electronic equipment use</a:t>
            </a:r>
          </a:p>
          <a:p>
            <a:endParaRPr lang="en-US" dirty="0"/>
          </a:p>
        </p:txBody>
      </p:sp>
      <p:sp>
        <p:nvSpPr>
          <p:cNvPr id="4" name="Slide Number Placeholder 3"/>
          <p:cNvSpPr>
            <a:spLocks noGrp="1"/>
          </p:cNvSpPr>
          <p:nvPr>
            <p:ph type="sldNum" sz="quarter" idx="10"/>
          </p:nvPr>
        </p:nvSpPr>
        <p:spPr/>
        <p:txBody>
          <a:bodyPr/>
          <a:lstStyle/>
          <a:p>
            <a:fld id="{2E79F6C6-72DF-43A5-AE6D-100740638A0B}" type="slidenum">
              <a:rPr lang="en-US" smtClean="0"/>
              <a:t>27</a:t>
            </a:fld>
            <a:endParaRPr lang="en-US"/>
          </a:p>
        </p:txBody>
      </p:sp>
    </p:spTree>
    <p:extLst>
      <p:ext uri="{BB962C8B-B14F-4D97-AF65-F5344CB8AC3E}">
        <p14:creationId xmlns:p14="http://schemas.microsoft.com/office/powerpoint/2010/main" val="254522723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Standards – reflect mission and vision</a:t>
            </a:r>
          </a:p>
          <a:p>
            <a:endParaRPr lang="en-US" dirty="0" smtClean="0"/>
          </a:p>
          <a:p>
            <a:r>
              <a:rPr lang="en-US" dirty="0" smtClean="0"/>
              <a:t>AT-WILL DOES </a:t>
            </a:r>
            <a:r>
              <a:rPr lang="en-US" sz="1600" b="1" dirty="0" smtClean="0"/>
              <a:t>NOT </a:t>
            </a:r>
            <a:r>
              <a:rPr lang="en-US" dirty="0" smtClean="0"/>
              <a:t>MEAN A LACK OF DOCUMENTATION</a:t>
            </a:r>
          </a:p>
          <a:p>
            <a:endParaRPr lang="en-US" dirty="0" smtClean="0"/>
          </a:p>
          <a:p>
            <a:r>
              <a:rPr lang="en-US" dirty="0" smtClean="0"/>
              <a:t>FOLLOW THE STEPS IN YOUR POLICY</a:t>
            </a:r>
          </a:p>
          <a:p>
            <a:endParaRPr lang="en-US" dirty="0" smtClean="0"/>
          </a:p>
          <a:p>
            <a:r>
              <a:rPr lang="en-US" dirty="0" smtClean="0"/>
              <a:t>KNOW EFFECTS OF TERMINATION VERSUS RESIGNATION</a:t>
            </a:r>
          </a:p>
          <a:p>
            <a:endParaRPr lang="en-US" dirty="0" smtClean="0"/>
          </a:p>
          <a:p>
            <a:r>
              <a:rPr lang="en-US" dirty="0" smtClean="0"/>
              <a:t>TERMINATION PAPERWORK</a:t>
            </a:r>
          </a:p>
          <a:p>
            <a:endParaRPr lang="en-US" dirty="0" smtClean="0"/>
          </a:p>
          <a:p>
            <a:r>
              <a:rPr lang="en-US" dirty="0" smtClean="0"/>
              <a:t>WHEN TERMINATING, ALWAYS HAVE A WITNESS</a:t>
            </a:r>
          </a:p>
          <a:p>
            <a:endParaRPr lang="en-US" dirty="0" smtClean="0"/>
          </a:p>
          <a:p>
            <a:r>
              <a:rPr lang="en-US" dirty="0" smtClean="0"/>
              <a:t>Personnel Records – define</a:t>
            </a:r>
            <a:r>
              <a:rPr lang="en-US" baseline="0" dirty="0" smtClean="0"/>
              <a:t> employee and employer responsibilities</a:t>
            </a:r>
          </a:p>
          <a:p>
            <a:endParaRPr lang="en-US" baseline="0" dirty="0" smtClean="0"/>
          </a:p>
          <a:p>
            <a:r>
              <a:rPr lang="en-US" baseline="0" dirty="0" smtClean="0"/>
              <a:t>CE and Travel – defines reimbursement and coverage</a:t>
            </a:r>
          </a:p>
          <a:p>
            <a:endParaRPr lang="en-US" baseline="0" dirty="0" smtClean="0"/>
          </a:p>
          <a:p>
            <a:r>
              <a:rPr lang="en-US" baseline="0" dirty="0" smtClean="0"/>
              <a:t>Positions classification – exempt, non-exempt, full-time, part-time</a:t>
            </a:r>
          </a:p>
          <a:p>
            <a:endParaRPr lang="en-US" baseline="0" dirty="0" smtClean="0"/>
          </a:p>
          <a:p>
            <a:r>
              <a:rPr lang="en-US" baseline="0" dirty="0" smtClean="0"/>
              <a:t>Paid Breaks are not required under State or Federal Wage and Hour Law</a:t>
            </a:r>
          </a:p>
          <a:p>
            <a:endParaRPr lang="en-US" baseline="0" dirty="0" smtClean="0"/>
          </a:p>
          <a:p>
            <a:r>
              <a:rPr lang="en-US" b="1" baseline="0" dirty="0" smtClean="0"/>
              <a:t>WORK WEEK VERY IMPORTANT – DOES NOT HAVE TO BE SUNDAY – SATURDAY</a:t>
            </a:r>
          </a:p>
          <a:p>
            <a:endParaRPr lang="en-US" b="1" baseline="0" dirty="0" smtClean="0"/>
          </a:p>
          <a:p>
            <a:r>
              <a:rPr lang="en-US" b="1" baseline="0" dirty="0" smtClean="0"/>
              <a:t>OT/COMPENSATORY TIME OFF – COMPENSATORY TIME ALLOWED FOR EMLOYEES OF State or local government agencies.  See Fact Sheet #7 State and Local Governments under the Fair Labor Standards Act –USDOL/Wage &amp; Hour Division</a:t>
            </a:r>
          </a:p>
          <a:p>
            <a:endParaRPr lang="en-US" b="1" baseline="0" dirty="0" smtClean="0"/>
          </a:p>
          <a:p>
            <a:r>
              <a:rPr lang="en-US" b="1" baseline="0" dirty="0" smtClean="0"/>
              <a:t>How many have a dress code????</a:t>
            </a:r>
            <a:endParaRPr lang="en-US" b="1" dirty="0" smtClean="0"/>
          </a:p>
          <a:p>
            <a:endParaRPr lang="en-US" dirty="0"/>
          </a:p>
        </p:txBody>
      </p:sp>
      <p:sp>
        <p:nvSpPr>
          <p:cNvPr id="4" name="Slide Number Placeholder 3"/>
          <p:cNvSpPr>
            <a:spLocks noGrp="1"/>
          </p:cNvSpPr>
          <p:nvPr>
            <p:ph type="sldNum" sz="quarter" idx="10"/>
          </p:nvPr>
        </p:nvSpPr>
        <p:spPr/>
        <p:txBody>
          <a:bodyPr/>
          <a:lstStyle/>
          <a:p>
            <a:fld id="{2E79F6C6-72DF-43A5-AE6D-100740638A0B}" type="slidenum">
              <a:rPr lang="en-US" smtClean="0"/>
              <a:t>28</a:t>
            </a:fld>
            <a:endParaRPr lang="en-US"/>
          </a:p>
        </p:txBody>
      </p:sp>
    </p:spTree>
    <p:extLst>
      <p:ext uri="{BB962C8B-B14F-4D97-AF65-F5344CB8AC3E}">
        <p14:creationId xmlns:p14="http://schemas.microsoft.com/office/powerpoint/2010/main" val="187575041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Holidays – how covered for part-time and full-time, list, detail when falls on the weekend</a:t>
            </a:r>
          </a:p>
          <a:p>
            <a:endParaRPr lang="en-US" dirty="0" smtClean="0"/>
          </a:p>
          <a:p>
            <a:r>
              <a:rPr lang="en-US" dirty="0" smtClean="0"/>
              <a:t>Vacation/personal days – </a:t>
            </a:r>
            <a:r>
              <a:rPr lang="en-US" b="1" dirty="0" smtClean="0"/>
              <a:t>not required under FLSA or State </a:t>
            </a:r>
            <a:r>
              <a:rPr lang="en-US" dirty="0" smtClean="0"/>
              <a:t>– must treat all the same  -- when to start, how calculated (establish a minimum amount</a:t>
            </a:r>
            <a:r>
              <a:rPr lang="en-US" baseline="0" dirty="0" smtClean="0"/>
              <a:t> of time)</a:t>
            </a:r>
            <a:r>
              <a:rPr lang="en-US" dirty="0" smtClean="0"/>
              <a:t>,</a:t>
            </a:r>
            <a:r>
              <a:rPr lang="en-US" baseline="0" dirty="0" smtClean="0"/>
              <a:t> time-in-service  -- payout at resignation? or retirement?</a:t>
            </a:r>
            <a:endParaRPr lang="en-US" dirty="0" smtClean="0"/>
          </a:p>
          <a:p>
            <a:endParaRPr lang="en-US" dirty="0" smtClean="0"/>
          </a:p>
          <a:p>
            <a:r>
              <a:rPr lang="en-US" dirty="0" smtClean="0"/>
              <a:t>Sick leave – </a:t>
            </a:r>
            <a:r>
              <a:rPr lang="en-US" b="1" dirty="0" smtClean="0"/>
              <a:t>not required under FLSA or State , </a:t>
            </a:r>
            <a:r>
              <a:rPr lang="en-US" dirty="0" smtClean="0"/>
              <a:t>how calculated(establish a minimum amount of time used), who can earn, payout at retirement.  Termination – no payment, Resignation – usually no payment</a:t>
            </a:r>
          </a:p>
          <a:p>
            <a:endParaRPr lang="en-US" baseline="0" dirty="0" smtClean="0"/>
          </a:p>
          <a:p>
            <a:r>
              <a:rPr lang="en-US" baseline="0" dirty="0" smtClean="0"/>
              <a:t>Funeral leave – definition under nepotism</a:t>
            </a:r>
          </a:p>
          <a:p>
            <a:endParaRPr lang="en-US" baseline="0" dirty="0" smtClean="0"/>
          </a:p>
          <a:p>
            <a:r>
              <a:rPr lang="en-US" baseline="0" dirty="0" smtClean="0"/>
              <a:t>Maternity leave – usually without pay  -- may have a Short-term disability coverage that will cover – employee choice benefit often</a:t>
            </a:r>
            <a:endParaRPr lang="en-US" dirty="0"/>
          </a:p>
        </p:txBody>
      </p:sp>
      <p:sp>
        <p:nvSpPr>
          <p:cNvPr id="4" name="Slide Number Placeholder 3"/>
          <p:cNvSpPr>
            <a:spLocks noGrp="1"/>
          </p:cNvSpPr>
          <p:nvPr>
            <p:ph type="sldNum" sz="quarter" idx="10"/>
          </p:nvPr>
        </p:nvSpPr>
        <p:spPr/>
        <p:txBody>
          <a:bodyPr/>
          <a:lstStyle/>
          <a:p>
            <a:fld id="{2E79F6C6-72DF-43A5-AE6D-100740638A0B}" type="slidenum">
              <a:rPr lang="en-US" smtClean="0"/>
              <a:t>29</a:t>
            </a:fld>
            <a:endParaRPr lang="en-US"/>
          </a:p>
        </p:txBody>
      </p:sp>
    </p:spTree>
    <p:extLst>
      <p:ext uri="{BB962C8B-B14F-4D97-AF65-F5344CB8AC3E}">
        <p14:creationId xmlns:p14="http://schemas.microsoft.com/office/powerpoint/2010/main" val="2698315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3</a:t>
            </a:fld>
            <a:endParaRPr lang="en-US"/>
          </a:p>
        </p:txBody>
      </p:sp>
    </p:spTree>
    <p:extLst>
      <p:ext uri="{BB962C8B-B14F-4D97-AF65-F5344CB8AC3E}">
        <p14:creationId xmlns:p14="http://schemas.microsoft.com/office/powerpoint/2010/main" val="11292186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Work Comp – not required is payroll under $20,000</a:t>
            </a:r>
          </a:p>
          <a:p>
            <a:endParaRPr lang="en-US" dirty="0" smtClean="0"/>
          </a:p>
          <a:p>
            <a:r>
              <a:rPr lang="en-US" dirty="0" smtClean="0"/>
              <a:t>KPERS</a:t>
            </a:r>
            <a:r>
              <a:rPr lang="en-US" baseline="0" dirty="0" smtClean="0"/>
              <a:t> – 1,000 hours or more    -- has long-term disability</a:t>
            </a:r>
          </a:p>
          <a:p>
            <a:endParaRPr lang="en-US" baseline="0" dirty="0" smtClean="0"/>
          </a:p>
          <a:p>
            <a:r>
              <a:rPr lang="en-US" baseline="0" dirty="0" smtClean="0"/>
              <a:t>ST disability – can be employee or employer coverage – depends of benefits offered</a:t>
            </a:r>
          </a:p>
          <a:p>
            <a:endParaRPr lang="en-US" baseline="0" dirty="0" smtClean="0"/>
          </a:p>
          <a:p>
            <a:r>
              <a:rPr lang="en-US" baseline="0" dirty="0" smtClean="0"/>
              <a:t>Other employee paid options – OGLI if in KPERS, cancer, AD&amp;D, etc.  Think AFLAC</a:t>
            </a:r>
            <a:endParaRPr lang="en-US" dirty="0"/>
          </a:p>
        </p:txBody>
      </p:sp>
      <p:sp>
        <p:nvSpPr>
          <p:cNvPr id="4" name="Slide Number Placeholder 3"/>
          <p:cNvSpPr>
            <a:spLocks noGrp="1"/>
          </p:cNvSpPr>
          <p:nvPr>
            <p:ph type="sldNum" sz="quarter" idx="10"/>
          </p:nvPr>
        </p:nvSpPr>
        <p:spPr/>
        <p:txBody>
          <a:bodyPr/>
          <a:lstStyle/>
          <a:p>
            <a:fld id="{2E79F6C6-72DF-43A5-AE6D-100740638A0B}" type="slidenum">
              <a:rPr lang="en-US" smtClean="0"/>
              <a:t>30</a:t>
            </a:fld>
            <a:endParaRPr lang="en-US"/>
          </a:p>
        </p:txBody>
      </p:sp>
    </p:spTree>
    <p:extLst>
      <p:ext uri="{BB962C8B-B14F-4D97-AF65-F5344CB8AC3E}">
        <p14:creationId xmlns:p14="http://schemas.microsoft.com/office/powerpoint/2010/main" val="377447345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31</a:t>
            </a:fld>
            <a:endParaRPr lang="en-US"/>
          </a:p>
        </p:txBody>
      </p:sp>
    </p:spTree>
    <p:extLst>
      <p:ext uri="{BB962C8B-B14F-4D97-AF65-F5344CB8AC3E}">
        <p14:creationId xmlns:p14="http://schemas.microsoft.com/office/powerpoint/2010/main" val="334921280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Clear</a:t>
            </a:r>
            <a:r>
              <a:rPr lang="en-US" baseline="0" dirty="0" smtClean="0"/>
              <a:t> statements on the amount of personal use of social media at work are needed.  It should also state that employer data on personal devices will be wiped clean when individuals leave employment.</a:t>
            </a:r>
            <a:endParaRPr lang="en-US" dirty="0"/>
          </a:p>
        </p:txBody>
      </p:sp>
      <p:sp>
        <p:nvSpPr>
          <p:cNvPr id="4" name="Slide Number Placeholder 3"/>
          <p:cNvSpPr>
            <a:spLocks noGrp="1"/>
          </p:cNvSpPr>
          <p:nvPr>
            <p:ph type="sldNum" sz="quarter" idx="10"/>
          </p:nvPr>
        </p:nvSpPr>
        <p:spPr/>
        <p:txBody>
          <a:bodyPr/>
          <a:lstStyle/>
          <a:p>
            <a:fld id="{2E79F6C6-72DF-43A5-AE6D-100740638A0B}" type="slidenum">
              <a:rPr lang="en-US" smtClean="0"/>
              <a:t>32</a:t>
            </a:fld>
            <a:endParaRPr lang="en-US"/>
          </a:p>
        </p:txBody>
      </p:sp>
    </p:spTree>
    <p:extLst>
      <p:ext uri="{BB962C8B-B14F-4D97-AF65-F5344CB8AC3E}">
        <p14:creationId xmlns:p14="http://schemas.microsoft.com/office/powerpoint/2010/main" val="344795316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Not</a:t>
            </a:r>
            <a:r>
              <a:rPr lang="en-US" baseline="0" dirty="0" smtClean="0"/>
              <a:t> </a:t>
            </a:r>
            <a:r>
              <a:rPr lang="en-US" dirty="0" smtClean="0"/>
              <a:t>thinking through applicability – too detailed or comprehensive, from another state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A progressive</a:t>
            </a:r>
            <a:r>
              <a:rPr lang="en-US" baseline="0" dirty="0" smtClean="0"/>
              <a:t> discipline policy can be too restrictive.</a:t>
            </a:r>
            <a:endParaRPr lang="en-US" dirty="0" smtClean="0"/>
          </a:p>
          <a:p>
            <a:endParaRPr lang="en-US" dirty="0"/>
          </a:p>
        </p:txBody>
      </p:sp>
      <p:sp>
        <p:nvSpPr>
          <p:cNvPr id="4" name="Slide Number Placeholder 3"/>
          <p:cNvSpPr>
            <a:spLocks noGrp="1"/>
          </p:cNvSpPr>
          <p:nvPr>
            <p:ph type="sldNum" sz="quarter" idx="10"/>
          </p:nvPr>
        </p:nvSpPr>
        <p:spPr/>
        <p:txBody>
          <a:bodyPr/>
          <a:lstStyle/>
          <a:p>
            <a:fld id="{2E79F6C6-72DF-43A5-AE6D-100740638A0B}" type="slidenum">
              <a:rPr lang="en-US" smtClean="0"/>
              <a:t>33</a:t>
            </a:fld>
            <a:endParaRPr lang="en-US"/>
          </a:p>
        </p:txBody>
      </p:sp>
    </p:spTree>
    <p:extLst>
      <p:ext uri="{BB962C8B-B14F-4D97-AF65-F5344CB8AC3E}">
        <p14:creationId xmlns:p14="http://schemas.microsoft.com/office/powerpoint/2010/main" val="218637131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79F6C6-72DF-43A5-AE6D-100740638A0B}" type="slidenum">
              <a:rPr lang="en-US" smtClean="0"/>
              <a:t>34</a:t>
            </a:fld>
            <a:endParaRPr lang="en-US"/>
          </a:p>
        </p:txBody>
      </p:sp>
    </p:spTree>
    <p:extLst>
      <p:ext uri="{BB962C8B-B14F-4D97-AF65-F5344CB8AC3E}">
        <p14:creationId xmlns:p14="http://schemas.microsoft.com/office/powerpoint/2010/main" val="164179416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35</a:t>
            </a:fld>
            <a:endParaRPr lang="en-US"/>
          </a:p>
        </p:txBody>
      </p:sp>
    </p:spTree>
    <p:extLst>
      <p:ext uri="{BB962C8B-B14F-4D97-AF65-F5344CB8AC3E}">
        <p14:creationId xmlns:p14="http://schemas.microsoft.com/office/powerpoint/2010/main" val="139210110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36</a:t>
            </a:fld>
            <a:endParaRPr lang="en-US"/>
          </a:p>
        </p:txBody>
      </p:sp>
    </p:spTree>
    <p:extLst>
      <p:ext uri="{BB962C8B-B14F-4D97-AF65-F5344CB8AC3E}">
        <p14:creationId xmlns:p14="http://schemas.microsoft.com/office/powerpoint/2010/main" val="93172083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37</a:t>
            </a:fld>
            <a:endParaRPr lang="en-US"/>
          </a:p>
        </p:txBody>
      </p:sp>
    </p:spTree>
    <p:extLst>
      <p:ext uri="{BB962C8B-B14F-4D97-AF65-F5344CB8AC3E}">
        <p14:creationId xmlns:p14="http://schemas.microsoft.com/office/powerpoint/2010/main" val="337575021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38</a:t>
            </a:fld>
            <a:endParaRPr lang="en-US"/>
          </a:p>
        </p:txBody>
      </p:sp>
    </p:spTree>
    <p:extLst>
      <p:ext uri="{BB962C8B-B14F-4D97-AF65-F5344CB8AC3E}">
        <p14:creationId xmlns:p14="http://schemas.microsoft.com/office/powerpoint/2010/main" val="396937118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39</a:t>
            </a:fld>
            <a:endParaRPr lang="en-US"/>
          </a:p>
        </p:txBody>
      </p:sp>
    </p:spTree>
    <p:extLst>
      <p:ext uri="{BB962C8B-B14F-4D97-AF65-F5344CB8AC3E}">
        <p14:creationId xmlns:p14="http://schemas.microsoft.com/office/powerpoint/2010/main" val="28605192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4</a:t>
            </a:fld>
            <a:endParaRPr lang="en-US"/>
          </a:p>
        </p:txBody>
      </p:sp>
    </p:spTree>
    <p:extLst>
      <p:ext uri="{BB962C8B-B14F-4D97-AF65-F5344CB8AC3E}">
        <p14:creationId xmlns:p14="http://schemas.microsoft.com/office/powerpoint/2010/main" val="322775010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40</a:t>
            </a:fld>
            <a:endParaRPr lang="en-US"/>
          </a:p>
        </p:txBody>
      </p:sp>
    </p:spTree>
    <p:extLst>
      <p:ext uri="{BB962C8B-B14F-4D97-AF65-F5344CB8AC3E}">
        <p14:creationId xmlns:p14="http://schemas.microsoft.com/office/powerpoint/2010/main" val="62995943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41</a:t>
            </a:fld>
            <a:endParaRPr lang="en-US"/>
          </a:p>
        </p:txBody>
      </p:sp>
    </p:spTree>
    <p:extLst>
      <p:ext uri="{BB962C8B-B14F-4D97-AF65-F5344CB8AC3E}">
        <p14:creationId xmlns:p14="http://schemas.microsoft.com/office/powerpoint/2010/main" val="31405548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5</a:t>
            </a:fld>
            <a:endParaRPr lang="en-US"/>
          </a:p>
        </p:txBody>
      </p:sp>
    </p:spTree>
    <p:extLst>
      <p:ext uri="{BB962C8B-B14F-4D97-AF65-F5344CB8AC3E}">
        <p14:creationId xmlns:p14="http://schemas.microsoft.com/office/powerpoint/2010/main" val="14398571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6</a:t>
            </a:fld>
            <a:endParaRPr lang="en-US"/>
          </a:p>
        </p:txBody>
      </p:sp>
    </p:spTree>
    <p:extLst>
      <p:ext uri="{BB962C8B-B14F-4D97-AF65-F5344CB8AC3E}">
        <p14:creationId xmlns:p14="http://schemas.microsoft.com/office/powerpoint/2010/main" val="29676660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7</a:t>
            </a:fld>
            <a:endParaRPr lang="en-US"/>
          </a:p>
        </p:txBody>
      </p:sp>
    </p:spTree>
    <p:extLst>
      <p:ext uri="{BB962C8B-B14F-4D97-AF65-F5344CB8AC3E}">
        <p14:creationId xmlns:p14="http://schemas.microsoft.com/office/powerpoint/2010/main" val="1315702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8</a:t>
            </a:fld>
            <a:endParaRPr lang="en-US"/>
          </a:p>
        </p:txBody>
      </p:sp>
    </p:spTree>
    <p:extLst>
      <p:ext uri="{BB962C8B-B14F-4D97-AF65-F5344CB8AC3E}">
        <p14:creationId xmlns:p14="http://schemas.microsoft.com/office/powerpoint/2010/main" val="30403948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9F6C6-72DF-43A5-AE6D-100740638A0B}" type="slidenum">
              <a:rPr lang="en-US" smtClean="0"/>
              <a:t>9</a:t>
            </a:fld>
            <a:endParaRPr lang="en-US"/>
          </a:p>
        </p:txBody>
      </p:sp>
    </p:spTree>
    <p:extLst>
      <p:ext uri="{BB962C8B-B14F-4D97-AF65-F5344CB8AC3E}">
        <p14:creationId xmlns:p14="http://schemas.microsoft.com/office/powerpoint/2010/main" val="34623586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4/6/2018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4/6/2018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4/6/2018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4/6/2018</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4/6/2018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8" Type="http://schemas.openxmlformats.org/officeDocument/2006/relationships/hyperlink" Target="https://www.uscis.gov/i-9" TargetMode="External"/><Relationship Id="rId3" Type="http://schemas.openxmlformats.org/officeDocument/2006/relationships/hyperlink" Target="https://www.irs.gov/forms-pubs/about-form-w4" TargetMode="External"/><Relationship Id="rId7" Type="http://schemas.openxmlformats.org/officeDocument/2006/relationships/hyperlink" Target="https://www.ksrevenue.org/pdf/k-4.pdf"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s://www.youtube.com/watch?v=ZK9pQXD7hKE" TargetMode="External"/><Relationship Id="rId5" Type="http://schemas.openxmlformats.org/officeDocument/2006/relationships/hyperlink" Target="https://www.irs.gov/newsroom/withholding-calculator-frequently-asked-questions" TargetMode="External"/><Relationship Id="rId4" Type="http://schemas.openxmlformats.org/officeDocument/2006/relationships/hyperlink" Target="https://www.irs.gov/individuals/irs-withholding-calculator"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audio" Target="../media/media1.mp3"/><Relationship Id="rId1" Type="http://schemas.microsoft.com/office/2007/relationships/media" Target="../media/media1.mp3"/><Relationship Id="rId5" Type="http://schemas.openxmlformats.org/officeDocument/2006/relationships/image" Target="../media/image6.png"/><Relationship Id="rId4"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3" Type="http://schemas.openxmlformats.org/officeDocument/2006/relationships/hyperlink" Target="http://policies.mykansaslibrary.org/"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ctb.ku.edu/en/table-of-contents/structure/hiring-and-training/personnel-policies/checklist" TargetMode="External"/><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irs.gov/Businesses/Small-Businesses-&amp;-Self-Employed/Independent-Contractor-Self-Employed-or-Employee"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youtu.be/aKauaHCNS3A" TargetMode="Externa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www.dol.ks.gov/Default.aspx"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hyperlink" Target="https://www.dol.gov/whd/" TargetMode="Externa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hyperlink" Target="http://www.fastcompany.com/1767714/do-your-people-really-know-what-you-expect-them" TargetMode="External"/><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HUMAN RESOURCES</a:t>
            </a:r>
            <a:endParaRPr lang="en-US" dirty="0"/>
          </a:p>
        </p:txBody>
      </p:sp>
      <p:sp>
        <p:nvSpPr>
          <p:cNvPr id="3" name="Subtitle 2"/>
          <p:cNvSpPr>
            <a:spLocks noGrp="1"/>
          </p:cNvSpPr>
          <p:nvPr>
            <p:ph type="subTitle" idx="1"/>
          </p:nvPr>
        </p:nvSpPr>
        <p:spPr/>
        <p:txBody>
          <a:bodyPr/>
          <a:lstStyle/>
          <a:p>
            <a:r>
              <a:rPr lang="en-US" dirty="0" smtClean="0"/>
              <a:t>Is there a hat for that?</a:t>
            </a:r>
          </a:p>
          <a:p>
            <a:endParaRPr lang="en-US" dirty="0"/>
          </a:p>
        </p:txBody>
      </p:sp>
    </p:spTree>
    <p:extLst>
      <p:ext uri="{BB962C8B-B14F-4D97-AF65-F5344CB8AC3E}">
        <p14:creationId xmlns:p14="http://schemas.microsoft.com/office/powerpoint/2010/main" val="11168042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590661" y="0"/>
            <a:ext cx="8439039" cy="2943225"/>
          </a:xfrm>
          <a:prstGeom prst="rect">
            <a:avLst/>
          </a:prstGeom>
        </p:spPr>
      </p:pic>
      <p:sp>
        <p:nvSpPr>
          <p:cNvPr id="3" name="TextBox 2"/>
          <p:cNvSpPr txBox="1"/>
          <p:nvPr/>
        </p:nvSpPr>
        <p:spPr>
          <a:xfrm>
            <a:off x="6024561" y="3013114"/>
            <a:ext cx="3476849" cy="369332"/>
          </a:xfrm>
          <a:prstGeom prst="rect">
            <a:avLst/>
          </a:prstGeom>
          <a:noFill/>
        </p:spPr>
        <p:txBody>
          <a:bodyPr wrap="none" rtlCol="0">
            <a:spAutoFit/>
          </a:bodyPr>
          <a:lstStyle/>
          <a:p>
            <a:r>
              <a:rPr lang="en-US" dirty="0"/>
              <a:t>https</a:t>
            </a:r>
            <a:r>
              <a:rPr lang="en-US" dirty="0" smtClean="0"/>
              <a:t>://www.uscis.gov/e-verify</a:t>
            </a:r>
            <a:endParaRPr lang="en-US" dirty="0"/>
          </a:p>
        </p:txBody>
      </p:sp>
      <p:pic>
        <p:nvPicPr>
          <p:cNvPr id="4" name="Picture 3"/>
          <p:cNvPicPr>
            <a:picLocks noChangeAspect="1"/>
          </p:cNvPicPr>
          <p:nvPr/>
        </p:nvPicPr>
        <p:blipFill>
          <a:blip r:embed="rId4"/>
          <a:stretch>
            <a:fillRect/>
          </a:stretch>
        </p:blipFill>
        <p:spPr>
          <a:xfrm>
            <a:off x="871424" y="3672423"/>
            <a:ext cx="8767876" cy="2228850"/>
          </a:xfrm>
          <a:prstGeom prst="rect">
            <a:avLst/>
          </a:prstGeom>
        </p:spPr>
      </p:pic>
      <p:sp>
        <p:nvSpPr>
          <p:cNvPr id="6" name="TextBox 5"/>
          <p:cNvSpPr txBox="1"/>
          <p:nvPr/>
        </p:nvSpPr>
        <p:spPr>
          <a:xfrm>
            <a:off x="3295650" y="6191250"/>
            <a:ext cx="5015732" cy="369332"/>
          </a:xfrm>
          <a:prstGeom prst="rect">
            <a:avLst/>
          </a:prstGeom>
          <a:noFill/>
        </p:spPr>
        <p:txBody>
          <a:bodyPr wrap="none" rtlCol="0">
            <a:spAutoFit/>
          </a:bodyPr>
          <a:lstStyle/>
          <a:p>
            <a:r>
              <a:rPr lang="en-US"/>
              <a:t>http://www.dol.ks.gov/UI/newhires_BUS.aspx</a:t>
            </a:r>
            <a:endParaRPr lang="en-US" dirty="0"/>
          </a:p>
        </p:txBody>
      </p:sp>
    </p:spTree>
    <p:extLst>
      <p:ext uri="{BB962C8B-B14F-4D97-AF65-F5344CB8AC3E}">
        <p14:creationId xmlns:p14="http://schemas.microsoft.com/office/powerpoint/2010/main" val="28193141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BASIC PAYROLL DOCUMENTATION</a:t>
            </a:r>
            <a:endParaRPr lang="en-US" dirty="0"/>
          </a:p>
        </p:txBody>
      </p:sp>
      <p:sp>
        <p:nvSpPr>
          <p:cNvPr id="3" name="Content Placeholder 2"/>
          <p:cNvSpPr>
            <a:spLocks noGrp="1"/>
          </p:cNvSpPr>
          <p:nvPr>
            <p:ph idx="1"/>
          </p:nvPr>
        </p:nvSpPr>
        <p:spPr>
          <a:xfrm>
            <a:off x="677334" y="1550989"/>
            <a:ext cx="8596668" cy="3880773"/>
          </a:xfrm>
        </p:spPr>
        <p:txBody>
          <a:bodyPr/>
          <a:lstStyle/>
          <a:p>
            <a:r>
              <a:rPr lang="en-US" dirty="0" smtClean="0"/>
              <a:t>W4</a:t>
            </a:r>
          </a:p>
          <a:p>
            <a:pPr lvl="1"/>
            <a:r>
              <a:rPr lang="en-US" dirty="0">
                <a:hlinkClick r:id="rId3"/>
              </a:rPr>
              <a:t>https://</a:t>
            </a:r>
            <a:r>
              <a:rPr lang="en-US" dirty="0" smtClean="0">
                <a:hlinkClick r:id="rId3"/>
              </a:rPr>
              <a:t>www.irs.gov/forms-pubs/about-form-w4</a:t>
            </a:r>
            <a:endParaRPr lang="en-US" dirty="0" smtClean="0"/>
          </a:p>
          <a:p>
            <a:pPr lvl="1"/>
            <a:r>
              <a:rPr lang="en-US" dirty="0">
                <a:hlinkClick r:id="rId4"/>
              </a:rPr>
              <a:t>https://</a:t>
            </a:r>
            <a:r>
              <a:rPr lang="en-US" dirty="0" smtClean="0">
                <a:hlinkClick r:id="rId4"/>
              </a:rPr>
              <a:t>www.irs.gov/individuals/irs-withholding-calculator</a:t>
            </a:r>
            <a:endParaRPr lang="en-US" dirty="0" smtClean="0"/>
          </a:p>
          <a:p>
            <a:pPr lvl="1"/>
            <a:r>
              <a:rPr lang="en-US" dirty="0">
                <a:hlinkClick r:id="rId5"/>
              </a:rPr>
              <a:t>https://</a:t>
            </a:r>
            <a:r>
              <a:rPr lang="en-US" dirty="0" smtClean="0">
                <a:hlinkClick r:id="rId5"/>
              </a:rPr>
              <a:t>www.irs.gov/newsroom/withholding-calculator-frequently-asked-questions</a:t>
            </a:r>
            <a:endParaRPr lang="en-US" dirty="0" smtClean="0"/>
          </a:p>
          <a:p>
            <a:pPr lvl="1"/>
            <a:r>
              <a:rPr lang="en-US" dirty="0">
                <a:hlinkClick r:id="rId6"/>
              </a:rPr>
              <a:t>https://</a:t>
            </a:r>
            <a:r>
              <a:rPr lang="en-US" dirty="0" smtClean="0">
                <a:hlinkClick r:id="rId6"/>
              </a:rPr>
              <a:t>www.youtube.com/watch?v=ZK9pQXD7hKE</a:t>
            </a:r>
            <a:endParaRPr lang="en-US" dirty="0" smtClean="0"/>
          </a:p>
          <a:p>
            <a:r>
              <a:rPr lang="en-US" dirty="0" smtClean="0"/>
              <a:t>KW4</a:t>
            </a:r>
          </a:p>
          <a:p>
            <a:pPr lvl="1"/>
            <a:r>
              <a:rPr lang="en-US" dirty="0">
                <a:hlinkClick r:id="rId7"/>
              </a:rPr>
              <a:t>https://</a:t>
            </a:r>
            <a:r>
              <a:rPr lang="en-US" dirty="0" smtClean="0">
                <a:hlinkClick r:id="rId7"/>
              </a:rPr>
              <a:t>www.ksrevenue.org/pdf/k-4.pdf</a:t>
            </a:r>
            <a:endParaRPr lang="en-US" dirty="0" smtClean="0"/>
          </a:p>
          <a:p>
            <a:r>
              <a:rPr lang="en-US" dirty="0" smtClean="0"/>
              <a:t>I-9</a:t>
            </a:r>
          </a:p>
          <a:p>
            <a:pPr lvl="1"/>
            <a:r>
              <a:rPr lang="en-US" dirty="0">
                <a:hlinkClick r:id="rId8"/>
              </a:rPr>
              <a:t>https://</a:t>
            </a:r>
            <a:r>
              <a:rPr lang="en-US" dirty="0" smtClean="0">
                <a:hlinkClick r:id="rId8"/>
              </a:rPr>
              <a:t>www.uscis.gov/i-9</a:t>
            </a:r>
            <a:endParaRPr lang="en-US" dirty="0" smtClean="0"/>
          </a:p>
          <a:p>
            <a:pPr lvl="1"/>
            <a:endParaRPr lang="en-US" dirty="0"/>
          </a:p>
        </p:txBody>
      </p:sp>
    </p:spTree>
    <p:extLst>
      <p:ext uri="{BB962C8B-B14F-4D97-AF65-F5344CB8AC3E}">
        <p14:creationId xmlns:p14="http://schemas.microsoft.com/office/powerpoint/2010/main" val="41191659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charset="0"/>
              </a:rPr>
              <a:t>Purposes of the ADA, the FMLA and Workers</a:t>
            </a:r>
            <a:r>
              <a:rPr lang="en-US" altLang="ja-JP" dirty="0">
                <a:latin typeface="Arial" charset="0"/>
              </a:rPr>
              <a:t>’ </a:t>
            </a:r>
            <a:r>
              <a:rPr lang="en-US" dirty="0">
                <a:latin typeface="Arial" charset="0"/>
              </a:rPr>
              <a:t>Compensation Laws</a:t>
            </a:r>
            <a:endParaRPr lang="en-US" dirty="0"/>
          </a:p>
        </p:txBody>
      </p:sp>
      <p:sp>
        <p:nvSpPr>
          <p:cNvPr id="3" name="Content Placeholder 2"/>
          <p:cNvSpPr>
            <a:spLocks noGrp="1"/>
          </p:cNvSpPr>
          <p:nvPr>
            <p:ph idx="1"/>
          </p:nvPr>
        </p:nvSpPr>
        <p:spPr/>
        <p:txBody>
          <a:bodyPr/>
          <a:lstStyle/>
          <a:p>
            <a:r>
              <a:rPr lang="en-US" dirty="0">
                <a:latin typeface="Arial" charset="0"/>
              </a:rPr>
              <a:t>The ADA prohibits discrimination against applicants and employees who are </a:t>
            </a:r>
            <a:r>
              <a:rPr lang="ja-JP" altLang="en-US" dirty="0">
                <a:latin typeface="Arial" charset="0"/>
              </a:rPr>
              <a:t>“</a:t>
            </a:r>
            <a:r>
              <a:rPr lang="en-US" dirty="0">
                <a:latin typeface="Arial" charset="0"/>
              </a:rPr>
              <a:t>qualified individuals with a disability.</a:t>
            </a:r>
            <a:r>
              <a:rPr lang="ja-JP" altLang="en-US" dirty="0">
                <a:latin typeface="Arial" charset="0"/>
              </a:rPr>
              <a:t>”</a:t>
            </a:r>
            <a:endParaRPr lang="en-US" dirty="0">
              <a:latin typeface="Arial" charset="0"/>
            </a:endParaRPr>
          </a:p>
          <a:p>
            <a:r>
              <a:rPr lang="en-US" dirty="0">
                <a:latin typeface="Arial" charset="0"/>
              </a:rPr>
              <a:t>The FMLA sets minimum leave standards for employees for the birth and care of a newborn child, placement of a child for adoption or foster care, care for an immediate family member with a serious health condition, and an employee</a:t>
            </a:r>
            <a:r>
              <a:rPr lang="en-US" altLang="ja-JP" dirty="0">
                <a:latin typeface="Arial" charset="0"/>
              </a:rPr>
              <a:t>’s </a:t>
            </a:r>
            <a:r>
              <a:rPr lang="en-US" dirty="0">
                <a:latin typeface="Arial" charset="0"/>
              </a:rPr>
              <a:t>serious health condition.</a:t>
            </a:r>
          </a:p>
          <a:p>
            <a:r>
              <a:rPr lang="en-US" dirty="0">
                <a:latin typeface="Arial" charset="0"/>
              </a:rPr>
              <a:t>Workers’ compensation laws provide for payment of compensation and rehabilitation for workplace injuries, and minimize employer liability. </a:t>
            </a:r>
          </a:p>
          <a:p>
            <a:endParaRPr lang="en-US" dirty="0"/>
          </a:p>
        </p:txBody>
      </p:sp>
    </p:spTree>
    <p:extLst>
      <p:ext uri="{BB962C8B-B14F-4D97-AF65-F5344CB8AC3E}">
        <p14:creationId xmlns:p14="http://schemas.microsoft.com/office/powerpoint/2010/main" val="23909833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charset="0"/>
              </a:rPr>
              <a:t>Enforcement Authorities for the ADA, the FMLA and Workers’ Compensation Laws</a:t>
            </a:r>
            <a:r>
              <a:rPr lang="en-US" sz="2000" dirty="0">
                <a:latin typeface="Arial" charset="0"/>
              </a:rPr>
              <a:t> </a:t>
            </a:r>
            <a:endParaRPr lang="en-US" dirty="0"/>
          </a:p>
        </p:txBody>
      </p:sp>
      <p:sp>
        <p:nvSpPr>
          <p:cNvPr id="3" name="Content Placeholder 2"/>
          <p:cNvSpPr>
            <a:spLocks noGrp="1"/>
          </p:cNvSpPr>
          <p:nvPr>
            <p:ph idx="1"/>
          </p:nvPr>
        </p:nvSpPr>
        <p:spPr/>
        <p:txBody>
          <a:bodyPr/>
          <a:lstStyle/>
          <a:p>
            <a:r>
              <a:rPr lang="en-US" dirty="0">
                <a:latin typeface="Arial" charset="0"/>
              </a:rPr>
              <a:t>ADA: U.S. Equal Employment Opportunity Commission (EEOC</a:t>
            </a:r>
            <a:r>
              <a:rPr lang="en-US" dirty="0" smtClean="0">
                <a:latin typeface="Arial" charset="0"/>
              </a:rPr>
              <a:t>)</a:t>
            </a:r>
          </a:p>
          <a:p>
            <a:pPr marL="0" indent="0">
              <a:buNone/>
            </a:pPr>
            <a:endParaRPr lang="en-US" dirty="0">
              <a:latin typeface="Arial" charset="0"/>
            </a:endParaRPr>
          </a:p>
          <a:p>
            <a:r>
              <a:rPr lang="en-US" dirty="0">
                <a:latin typeface="Arial" charset="0"/>
              </a:rPr>
              <a:t>FMLA: U.S. Department of Labor (Wage and Hour Division</a:t>
            </a:r>
            <a:r>
              <a:rPr lang="en-US" dirty="0" smtClean="0">
                <a:latin typeface="Arial" charset="0"/>
              </a:rPr>
              <a:t>)</a:t>
            </a:r>
          </a:p>
          <a:p>
            <a:pPr marL="0" indent="0">
              <a:buNone/>
            </a:pPr>
            <a:endParaRPr lang="en-US" dirty="0">
              <a:latin typeface="Arial" charset="0"/>
            </a:endParaRPr>
          </a:p>
          <a:p>
            <a:r>
              <a:rPr lang="en-US" dirty="0">
                <a:latin typeface="Arial" charset="0"/>
              </a:rPr>
              <a:t>Workers’ compensation laws: state workers’ compensation commissions</a:t>
            </a:r>
          </a:p>
          <a:p>
            <a:endParaRPr lang="en-US" dirty="0"/>
          </a:p>
        </p:txBody>
      </p:sp>
    </p:spTree>
    <p:extLst>
      <p:ext uri="{BB962C8B-B14F-4D97-AF65-F5344CB8AC3E}">
        <p14:creationId xmlns:p14="http://schemas.microsoft.com/office/powerpoint/2010/main" val="6430593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LENGTH OF LEAVE</a:t>
            </a:r>
            <a:endParaRPr lang="en-US" dirty="0"/>
          </a:p>
        </p:txBody>
      </p:sp>
      <p:sp>
        <p:nvSpPr>
          <p:cNvPr id="3" name="Content Placeholder 2"/>
          <p:cNvSpPr>
            <a:spLocks noGrp="1"/>
          </p:cNvSpPr>
          <p:nvPr>
            <p:ph idx="1"/>
          </p:nvPr>
        </p:nvSpPr>
        <p:spPr/>
        <p:txBody>
          <a:bodyPr/>
          <a:lstStyle/>
          <a:p>
            <a:pPr marL="747713" indent="-285750"/>
            <a:r>
              <a:rPr lang="en-US" dirty="0">
                <a:latin typeface="Arial" charset="0"/>
              </a:rPr>
              <a:t>ADA: No specific limit for the amount of leave that would be provided as a reasonable accommodation that does not create an undue hardship on the employer</a:t>
            </a:r>
            <a:r>
              <a:rPr lang="en-US" dirty="0" smtClean="0">
                <a:latin typeface="Arial" charset="0"/>
              </a:rPr>
              <a:t>.</a:t>
            </a:r>
          </a:p>
          <a:p>
            <a:pPr marL="461963" indent="0">
              <a:buNone/>
            </a:pPr>
            <a:endParaRPr lang="en-US" dirty="0">
              <a:latin typeface="Arial" charset="0"/>
            </a:endParaRPr>
          </a:p>
          <a:p>
            <a:pPr marL="747713" indent="-285750"/>
            <a:r>
              <a:rPr lang="en-US" dirty="0">
                <a:latin typeface="Arial" charset="0"/>
              </a:rPr>
              <a:t>FMLA: 12 weeks in the 12-month period as defined by the employer</a:t>
            </a:r>
            <a:r>
              <a:rPr lang="en-US" dirty="0" smtClean="0">
                <a:latin typeface="Arial" charset="0"/>
              </a:rPr>
              <a:t>.</a:t>
            </a:r>
          </a:p>
          <a:p>
            <a:pPr marL="461963" indent="0">
              <a:buNone/>
            </a:pPr>
            <a:endParaRPr lang="en-US" dirty="0">
              <a:latin typeface="Arial" charset="0"/>
            </a:endParaRPr>
          </a:p>
          <a:p>
            <a:pPr marL="747713" indent="-285750"/>
            <a:r>
              <a:rPr lang="en-US" dirty="0">
                <a:latin typeface="Arial" charset="0"/>
              </a:rPr>
              <a:t>Workers’ compensation: No specific limit for the amount of leave an injured worker may have.</a:t>
            </a:r>
          </a:p>
          <a:p>
            <a:endParaRPr lang="en-US" dirty="0"/>
          </a:p>
        </p:txBody>
      </p:sp>
    </p:spTree>
    <p:extLst>
      <p:ext uri="{BB962C8B-B14F-4D97-AF65-F5344CB8AC3E}">
        <p14:creationId xmlns:p14="http://schemas.microsoft.com/office/powerpoint/2010/main" val="3620258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t/>
            </a:r>
            <a:br>
              <a:rPr lang="en-US" dirty="0" smtClean="0"/>
            </a:br>
            <a:r>
              <a:rPr lang="en-US" dirty="0" smtClean="0"/>
              <a:t>MOVING AHEAD</a:t>
            </a:r>
            <a:endParaRPr lang="en-US" dirty="0"/>
          </a:p>
        </p:txBody>
      </p:sp>
      <p:sp>
        <p:nvSpPr>
          <p:cNvPr id="4" name="Content Placeholder 3"/>
          <p:cNvSpPr>
            <a:spLocks noGrp="1"/>
          </p:cNvSpPr>
          <p:nvPr>
            <p:ph idx="1"/>
          </p:nvPr>
        </p:nvSpPr>
        <p:spPr>
          <a:xfrm>
            <a:off x="1333316" y="2299329"/>
            <a:ext cx="8596668" cy="3880773"/>
          </a:xfrm>
        </p:spPr>
        <p:txBody>
          <a:bodyPr/>
          <a:lstStyle/>
          <a:p>
            <a:r>
              <a:rPr lang="en-US" dirty="0" smtClean="0"/>
              <a:t>SHARE THE LIBRARY MISSION</a:t>
            </a:r>
          </a:p>
          <a:p>
            <a:r>
              <a:rPr lang="en-US" dirty="0" smtClean="0"/>
              <a:t>CLEARLY STATE EXPECTATIONS</a:t>
            </a:r>
            <a:endParaRPr lang="en-US" dirty="0"/>
          </a:p>
          <a:p>
            <a:r>
              <a:rPr lang="en-US" dirty="0" smtClean="0"/>
              <a:t>PROVIDE THE NECESSARY TOOLS AND RESOURCES</a:t>
            </a:r>
            <a:endParaRPr lang="en-US" dirty="0"/>
          </a:p>
          <a:p>
            <a:r>
              <a:rPr lang="en-US" dirty="0" smtClean="0"/>
              <a:t>PROVIDE OPPORTUNITIES FOR INPUT ON ISSUES</a:t>
            </a:r>
          </a:p>
          <a:p>
            <a:r>
              <a:rPr lang="en-US" dirty="0" smtClean="0"/>
              <a:t>GIVE PUBLIC RECOGNITION</a:t>
            </a:r>
          </a:p>
          <a:p>
            <a:r>
              <a:rPr lang="en-US" dirty="0" smtClean="0"/>
              <a:t>ALWAYS GIVE PRIVATE FEEDBACK ON JOB PERFORMANCE</a:t>
            </a:r>
            <a:endParaRPr lang="en-US" dirty="0"/>
          </a:p>
        </p:txBody>
      </p:sp>
    </p:spTree>
    <p:extLst>
      <p:ext uri="{BB962C8B-B14F-4D97-AF65-F5344CB8AC3E}">
        <p14:creationId xmlns:p14="http://schemas.microsoft.com/office/powerpoint/2010/main" val="30188067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Types of Documentation </a:t>
            </a:r>
          </a:p>
        </p:txBody>
      </p:sp>
      <p:sp>
        <p:nvSpPr>
          <p:cNvPr id="3" name="Content Placeholder 2"/>
          <p:cNvSpPr>
            <a:spLocks noGrp="1"/>
          </p:cNvSpPr>
          <p:nvPr>
            <p:ph idx="1"/>
          </p:nvPr>
        </p:nvSpPr>
        <p:spPr>
          <a:xfrm>
            <a:off x="677334" y="1689653"/>
            <a:ext cx="8596668" cy="4351710"/>
          </a:xfrm>
        </p:spPr>
        <p:txBody>
          <a:bodyPr/>
          <a:lstStyle/>
          <a:p>
            <a:r>
              <a:rPr lang="en-US" dirty="0"/>
              <a:t>Handwritten or typed notes from coaching and counseling sessions with employees.</a:t>
            </a:r>
          </a:p>
          <a:p>
            <a:r>
              <a:rPr lang="en-US" dirty="0"/>
              <a:t>Follow-up email summarizing a performance discussion meeting.</a:t>
            </a:r>
          </a:p>
          <a:p>
            <a:r>
              <a:rPr lang="en-US" dirty="0"/>
              <a:t>W</a:t>
            </a:r>
            <a:r>
              <a:rPr lang="en-US" dirty="0" smtClean="0"/>
              <a:t>ritten </a:t>
            </a:r>
            <a:r>
              <a:rPr lang="en-US" dirty="0"/>
              <a:t>comments including specific examples in performance reviews.</a:t>
            </a:r>
          </a:p>
          <a:p>
            <a:r>
              <a:rPr lang="en-US" dirty="0"/>
              <a:t>Disciplinary actions, such as warning documents with specific examples and consequences. </a:t>
            </a:r>
          </a:p>
          <a:p>
            <a:r>
              <a:rPr lang="en-US" dirty="0"/>
              <a:t>Handwritten or typed explanations with </a:t>
            </a:r>
            <a:r>
              <a:rPr lang="en-US" dirty="0" smtClean="0"/>
              <a:t>reasons </a:t>
            </a:r>
            <a:r>
              <a:rPr lang="en-US" dirty="0"/>
              <a:t>for employment actions such as demotions, promotions and layoffs.</a:t>
            </a:r>
          </a:p>
          <a:p>
            <a:endParaRPr lang="en-US" dirty="0"/>
          </a:p>
        </p:txBody>
      </p:sp>
    </p:spTree>
    <p:extLst>
      <p:ext uri="{BB962C8B-B14F-4D97-AF65-F5344CB8AC3E}">
        <p14:creationId xmlns:p14="http://schemas.microsoft.com/office/powerpoint/2010/main" val="32976356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Reasons Documentation Is Important</a:t>
            </a:r>
          </a:p>
        </p:txBody>
      </p:sp>
      <p:sp>
        <p:nvSpPr>
          <p:cNvPr id="3" name="Content Placeholder 2"/>
          <p:cNvSpPr>
            <a:spLocks noGrp="1"/>
          </p:cNvSpPr>
          <p:nvPr>
            <p:ph idx="1"/>
          </p:nvPr>
        </p:nvSpPr>
        <p:spPr>
          <a:xfrm>
            <a:off x="836360" y="1375398"/>
            <a:ext cx="8596668" cy="4757045"/>
          </a:xfrm>
        </p:spPr>
        <p:txBody>
          <a:bodyPr>
            <a:normAutofit/>
          </a:bodyPr>
          <a:lstStyle/>
          <a:p>
            <a:pPr>
              <a:buFont typeface="Arial" panose="020B0604020202020204" pitchFamily="34" charset="0"/>
              <a:buChar char="•"/>
            </a:pPr>
            <a:r>
              <a:rPr lang="en-US" dirty="0"/>
              <a:t>Establishes a record of employment actions taken and the reasons for the actions. Memories fail, managers move on and other circumstances change. </a:t>
            </a:r>
          </a:p>
          <a:p>
            <a:pPr>
              <a:buFont typeface="Arial" panose="020B0604020202020204" pitchFamily="34" charset="0"/>
              <a:buChar char="•"/>
            </a:pPr>
            <a:r>
              <a:rPr lang="en-US" dirty="0"/>
              <a:t>Informs employees of what is expected of them and the consequences if they do not meet expectations. Employees should never be surprised when they are in a termination meeting.</a:t>
            </a:r>
          </a:p>
          <a:p>
            <a:pPr>
              <a:buFont typeface="Arial" panose="020B0604020202020204" pitchFamily="34" charset="0"/>
              <a:buChar char="•"/>
            </a:pPr>
            <a:r>
              <a:rPr lang="en-US" dirty="0"/>
              <a:t>From a performance management standpoint, it serves as a written record to guide both the employer’s and the employee’s future behavior. It gives the employee the opportunity to improve</a:t>
            </a:r>
            <a:r>
              <a:rPr lang="en-US" dirty="0" smtClean="0"/>
              <a:t>.</a:t>
            </a:r>
          </a:p>
          <a:p>
            <a:pPr>
              <a:buFont typeface="Arial" panose="020B0604020202020204" pitchFamily="34" charset="0"/>
              <a:buChar char="•"/>
            </a:pPr>
            <a:r>
              <a:rPr lang="en-US" dirty="0"/>
              <a:t>Serves as evidence of the employer’s business reasons for actions taken, in the event an employee takes formal or informal steps with a claim against a manager or employer. </a:t>
            </a:r>
          </a:p>
          <a:p>
            <a:pPr>
              <a:buFont typeface="Arial" panose="020B0604020202020204" pitchFamily="34" charset="0"/>
              <a:buChar char="•"/>
            </a:pPr>
            <a:r>
              <a:rPr lang="en-US" dirty="0"/>
              <a:t>Brings about fair and equitable treatment. No one wants to be blindsided or treated differently than other employees.</a:t>
            </a:r>
          </a:p>
          <a:p>
            <a:pPr>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9812705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Effective </a:t>
            </a:r>
            <a:r>
              <a:rPr lang="en-US" dirty="0" smtClean="0"/>
              <a:t>Documentation</a:t>
            </a:r>
            <a:endParaRPr lang="en-US" dirty="0"/>
          </a:p>
        </p:txBody>
      </p:sp>
      <p:sp>
        <p:nvSpPr>
          <p:cNvPr id="3" name="Content Placeholder 2"/>
          <p:cNvSpPr>
            <a:spLocks noGrp="1"/>
          </p:cNvSpPr>
          <p:nvPr>
            <p:ph idx="1"/>
          </p:nvPr>
        </p:nvSpPr>
        <p:spPr>
          <a:xfrm>
            <a:off x="677334" y="1544363"/>
            <a:ext cx="8596668" cy="3880773"/>
          </a:xfrm>
        </p:spPr>
        <p:txBody>
          <a:bodyPr/>
          <a:lstStyle/>
          <a:p>
            <a:pPr marL="0" indent="0">
              <a:buNone/>
            </a:pPr>
            <a:r>
              <a:rPr lang="en-US" sz="2400" dirty="0"/>
              <a:t>Effective documentation will generally include:</a:t>
            </a:r>
          </a:p>
          <a:p>
            <a:endParaRPr lang="en-US" dirty="0"/>
          </a:p>
          <a:p>
            <a:r>
              <a:rPr lang="en-US" dirty="0"/>
              <a:t>The employer’s expectation.</a:t>
            </a:r>
          </a:p>
          <a:p>
            <a:r>
              <a:rPr lang="en-US" dirty="0"/>
              <a:t>How the </a:t>
            </a:r>
            <a:r>
              <a:rPr lang="en-US" dirty="0" smtClean="0"/>
              <a:t>employee or volunteer </a:t>
            </a:r>
            <a:r>
              <a:rPr lang="en-US" dirty="0"/>
              <a:t>has failed to meet that expectation.</a:t>
            </a:r>
          </a:p>
          <a:p>
            <a:r>
              <a:rPr lang="en-US" dirty="0"/>
              <a:t>Prior counseling or discipline.</a:t>
            </a:r>
          </a:p>
          <a:p>
            <a:r>
              <a:rPr lang="en-US" dirty="0"/>
              <a:t>The employer’s expectations for the </a:t>
            </a:r>
            <a:r>
              <a:rPr lang="en-US" dirty="0" smtClean="0"/>
              <a:t>employee or volunteer </a:t>
            </a:r>
            <a:r>
              <a:rPr lang="en-US" dirty="0"/>
              <a:t>going forward.</a:t>
            </a:r>
          </a:p>
          <a:p>
            <a:r>
              <a:rPr lang="en-US" dirty="0"/>
              <a:t>The consequences of the employee’s </a:t>
            </a:r>
            <a:r>
              <a:rPr lang="en-US" dirty="0" smtClean="0"/>
              <a:t> or volunteer’s failure </a:t>
            </a:r>
            <a:r>
              <a:rPr lang="en-US" dirty="0"/>
              <a:t>to make the requisite improvement.</a:t>
            </a:r>
          </a:p>
          <a:p>
            <a:endParaRPr lang="en-US" dirty="0"/>
          </a:p>
          <a:p>
            <a:endParaRPr lang="en-US" dirty="0"/>
          </a:p>
        </p:txBody>
      </p:sp>
    </p:spTree>
    <p:extLst>
      <p:ext uri="{BB962C8B-B14F-4D97-AF65-F5344CB8AC3E}">
        <p14:creationId xmlns:p14="http://schemas.microsoft.com/office/powerpoint/2010/main" val="7478572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735980"/>
          </a:xfrm>
        </p:spPr>
        <p:txBody>
          <a:bodyPr/>
          <a:lstStyle/>
          <a:p>
            <a:pPr algn="ctr"/>
            <a:r>
              <a:rPr lang="en-US" dirty="0"/>
              <a:t>Summary</a:t>
            </a:r>
          </a:p>
        </p:txBody>
      </p:sp>
      <p:sp>
        <p:nvSpPr>
          <p:cNvPr id="3" name="Content Placeholder 2"/>
          <p:cNvSpPr>
            <a:spLocks noGrp="1"/>
          </p:cNvSpPr>
          <p:nvPr>
            <p:ph idx="1"/>
          </p:nvPr>
        </p:nvSpPr>
        <p:spPr>
          <a:xfrm>
            <a:off x="478551" y="1345580"/>
            <a:ext cx="8596668" cy="4916072"/>
          </a:xfrm>
        </p:spPr>
        <p:txBody>
          <a:bodyPr/>
          <a:lstStyle/>
          <a:p>
            <a:r>
              <a:rPr lang="en-US" dirty="0"/>
              <a:t>Documentation is important for both the employer and the employee.</a:t>
            </a:r>
          </a:p>
          <a:p>
            <a:r>
              <a:rPr lang="en-US" dirty="0"/>
              <a:t>Good documentation answers the questions </a:t>
            </a:r>
            <a:r>
              <a:rPr lang="en-US" i="1" dirty="0"/>
              <a:t>who, what, where</a:t>
            </a:r>
            <a:r>
              <a:rPr lang="en-US" dirty="0"/>
              <a:t>, and </a:t>
            </a:r>
            <a:r>
              <a:rPr lang="en-US" i="1" dirty="0"/>
              <a:t>when</a:t>
            </a:r>
            <a:r>
              <a:rPr lang="en-US" dirty="0"/>
              <a:t>.</a:t>
            </a:r>
          </a:p>
          <a:p>
            <a:r>
              <a:rPr lang="en-US" dirty="0"/>
              <a:t>Document early. Do not wait.</a:t>
            </a:r>
          </a:p>
          <a:p>
            <a:r>
              <a:rPr lang="en-US" dirty="0"/>
              <a:t>Discussion without documentation equals misunderstandings.</a:t>
            </a:r>
          </a:p>
          <a:p>
            <a:r>
              <a:rPr lang="en-US" dirty="0"/>
              <a:t>Discuss and document only the facts. </a:t>
            </a:r>
            <a:endParaRPr lang="en-US" dirty="0" smtClean="0"/>
          </a:p>
          <a:p>
            <a:r>
              <a:rPr lang="en-US" dirty="0"/>
              <a:t>Ask the employee to sign documentation of disciplinary actions</a:t>
            </a:r>
            <a:r>
              <a:rPr lang="en-US" dirty="0" smtClean="0"/>
              <a:t>.</a:t>
            </a:r>
            <a:endParaRPr lang="en-US" dirty="0"/>
          </a:p>
          <a:p>
            <a:r>
              <a:rPr lang="en-US" dirty="0"/>
              <a:t>Give specific examples for how the employee is not meeting expectations and specific guidance for how the employee can improve</a:t>
            </a:r>
            <a:r>
              <a:rPr lang="en-US" dirty="0" smtClean="0"/>
              <a:t>.</a:t>
            </a:r>
            <a:r>
              <a:rPr lang="en-US" dirty="0"/>
              <a:t> Ask the employee to sign documentation of disciplinary actions.</a:t>
            </a:r>
          </a:p>
          <a:p>
            <a:r>
              <a:rPr lang="en-US" dirty="0"/>
              <a:t>Give a copy of the disciplinary action to </a:t>
            </a:r>
            <a:r>
              <a:rPr lang="en-US" dirty="0" smtClean="0"/>
              <a:t>the </a:t>
            </a:r>
            <a:r>
              <a:rPr lang="en-US" dirty="0"/>
              <a:t>employee.</a:t>
            </a:r>
          </a:p>
          <a:p>
            <a:pPr marL="0" indent="0">
              <a:buNone/>
            </a:pPr>
            <a:endParaRPr lang="en-US" dirty="0"/>
          </a:p>
          <a:p>
            <a:endParaRPr lang="en-US" dirty="0"/>
          </a:p>
        </p:txBody>
      </p:sp>
    </p:spTree>
    <p:extLst>
      <p:ext uri="{BB962C8B-B14F-4D97-AF65-F5344CB8AC3E}">
        <p14:creationId xmlns:p14="http://schemas.microsoft.com/office/powerpoint/2010/main" val="3874418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80971" y="1162143"/>
            <a:ext cx="8572545" cy="1646302"/>
          </a:xfrm>
        </p:spPr>
        <p:txBody>
          <a:bodyPr/>
          <a:lstStyle/>
          <a:p>
            <a:pPr algn="ctr"/>
            <a:r>
              <a:rPr lang="en-US" dirty="0" smtClean="0"/>
              <a:t>PAIN-FREE HIRING</a:t>
            </a:r>
            <a:br>
              <a:rPr lang="en-US" dirty="0" smtClean="0"/>
            </a:br>
            <a:endParaRPr lang="en-US"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64265" y="2462372"/>
            <a:ext cx="5715000" cy="2857500"/>
          </a:xfrm>
          <a:prstGeom prst="rect">
            <a:avLst/>
          </a:prstGeom>
        </p:spPr>
      </p:pic>
    </p:spTree>
    <p:extLst>
      <p:ext uri="{BB962C8B-B14F-4D97-AF65-F5344CB8AC3E}">
        <p14:creationId xmlns:p14="http://schemas.microsoft.com/office/powerpoint/2010/main" val="29703761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391" y="112644"/>
            <a:ext cx="10982739" cy="1169504"/>
          </a:xfrm>
        </p:spPr>
        <p:txBody>
          <a:bodyPr>
            <a:normAutofit fontScale="90000"/>
          </a:bodyPr>
          <a:lstStyle/>
          <a:p>
            <a:pPr algn="ctr"/>
            <a:r>
              <a:rPr lang="en-US" dirty="0"/>
              <a:t>Employment Actions that </a:t>
            </a:r>
            <a:r>
              <a:rPr lang="en-US" dirty="0" smtClean="0"/>
              <a:t>Require </a:t>
            </a:r>
            <a:br>
              <a:rPr lang="en-US" dirty="0" smtClean="0"/>
            </a:br>
            <a:r>
              <a:rPr lang="en-US" dirty="0" smtClean="0"/>
              <a:t>Documentation </a:t>
            </a:r>
            <a:endParaRPr lang="en-US" dirty="0"/>
          </a:p>
        </p:txBody>
      </p:sp>
      <p:sp>
        <p:nvSpPr>
          <p:cNvPr id="3" name="Content Placeholder 2"/>
          <p:cNvSpPr>
            <a:spLocks noGrp="1"/>
          </p:cNvSpPr>
          <p:nvPr>
            <p:ph idx="1"/>
          </p:nvPr>
        </p:nvSpPr>
        <p:spPr>
          <a:xfrm>
            <a:off x="677334" y="1202635"/>
            <a:ext cx="8596668" cy="5277678"/>
          </a:xfrm>
        </p:spPr>
        <p:txBody>
          <a:bodyPr>
            <a:normAutofit lnSpcReduction="10000"/>
          </a:bodyPr>
          <a:lstStyle/>
          <a:p>
            <a:pPr>
              <a:lnSpc>
                <a:spcPct val="90000"/>
              </a:lnSpc>
              <a:buFont typeface="Wingdings" panose="05000000000000000000" pitchFamily="2" charset="2"/>
              <a:buChar char="Ø"/>
            </a:pPr>
            <a:r>
              <a:rPr lang="en-US" dirty="0"/>
              <a:t>Setting and revising annual performance goals and objectives.</a:t>
            </a:r>
          </a:p>
          <a:p>
            <a:pPr>
              <a:lnSpc>
                <a:spcPct val="90000"/>
              </a:lnSpc>
              <a:buFont typeface="Wingdings" panose="05000000000000000000" pitchFamily="2" charset="2"/>
              <a:buChar char="Ø"/>
            </a:pPr>
            <a:r>
              <a:rPr lang="en-US" dirty="0"/>
              <a:t>Midyear and annual performance reviews.</a:t>
            </a:r>
          </a:p>
          <a:p>
            <a:pPr>
              <a:lnSpc>
                <a:spcPct val="90000"/>
              </a:lnSpc>
              <a:buFont typeface="Wingdings" panose="05000000000000000000" pitchFamily="2" charset="2"/>
              <a:buChar char="Ø"/>
            </a:pPr>
            <a:r>
              <a:rPr lang="en-US" dirty="0"/>
              <a:t>Violation of company policy, procedure, practice or code of conduct.</a:t>
            </a:r>
          </a:p>
          <a:p>
            <a:pPr>
              <a:lnSpc>
                <a:spcPct val="90000"/>
              </a:lnSpc>
              <a:buFont typeface="Wingdings" panose="05000000000000000000" pitchFamily="2" charset="2"/>
              <a:buChar char="Ø"/>
            </a:pPr>
            <a:r>
              <a:rPr lang="en-US" dirty="0"/>
              <a:t>Attendance issues.</a:t>
            </a:r>
          </a:p>
          <a:p>
            <a:pPr>
              <a:lnSpc>
                <a:spcPct val="90000"/>
              </a:lnSpc>
              <a:buFont typeface="Wingdings" panose="05000000000000000000" pitchFamily="2" charset="2"/>
              <a:buChar char="Ø"/>
            </a:pPr>
            <a:r>
              <a:rPr lang="en-US" dirty="0"/>
              <a:t>Poor performance.</a:t>
            </a:r>
          </a:p>
          <a:p>
            <a:pPr>
              <a:lnSpc>
                <a:spcPct val="90000"/>
              </a:lnSpc>
              <a:buFont typeface="Wingdings" panose="05000000000000000000" pitchFamily="2" charset="2"/>
              <a:buChar char="Ø"/>
            </a:pPr>
            <a:r>
              <a:rPr lang="en-US" dirty="0"/>
              <a:t>Safety violations.</a:t>
            </a:r>
          </a:p>
          <a:p>
            <a:pPr>
              <a:lnSpc>
                <a:spcPct val="90000"/>
              </a:lnSpc>
              <a:buFont typeface="Wingdings" panose="05000000000000000000" pitchFamily="2" charset="2"/>
              <a:buChar char="Ø"/>
            </a:pPr>
            <a:r>
              <a:rPr lang="en-US" dirty="0"/>
              <a:t>Investigations</a:t>
            </a:r>
            <a:r>
              <a:rPr lang="en-US" dirty="0" smtClean="0"/>
              <a:t>.</a:t>
            </a:r>
          </a:p>
          <a:p>
            <a:pPr>
              <a:lnSpc>
                <a:spcPct val="90000"/>
              </a:lnSpc>
              <a:buFont typeface="Wingdings" panose="05000000000000000000" pitchFamily="2" charset="2"/>
              <a:buChar char="Ø"/>
            </a:pPr>
            <a:r>
              <a:rPr lang="en-US" dirty="0"/>
              <a:t>Demotions.</a:t>
            </a:r>
          </a:p>
          <a:p>
            <a:pPr>
              <a:lnSpc>
                <a:spcPct val="90000"/>
              </a:lnSpc>
              <a:buFont typeface="Wingdings" panose="05000000000000000000" pitchFamily="2" charset="2"/>
              <a:buChar char="Ø"/>
            </a:pPr>
            <a:r>
              <a:rPr lang="en-US" dirty="0"/>
              <a:t>Promotions.</a:t>
            </a:r>
          </a:p>
          <a:p>
            <a:pPr>
              <a:lnSpc>
                <a:spcPct val="90000"/>
              </a:lnSpc>
              <a:buFont typeface="Wingdings" panose="05000000000000000000" pitchFamily="2" charset="2"/>
              <a:buChar char="Ø"/>
            </a:pPr>
            <a:r>
              <a:rPr lang="en-US" dirty="0"/>
              <a:t>Change in job duties.</a:t>
            </a:r>
          </a:p>
          <a:p>
            <a:pPr>
              <a:lnSpc>
                <a:spcPct val="90000"/>
              </a:lnSpc>
              <a:buFont typeface="Wingdings" panose="05000000000000000000" pitchFamily="2" charset="2"/>
              <a:buChar char="Ø"/>
            </a:pPr>
            <a:r>
              <a:rPr lang="en-US" dirty="0"/>
              <a:t>Training needs and accomplishments.</a:t>
            </a:r>
          </a:p>
          <a:p>
            <a:pPr>
              <a:lnSpc>
                <a:spcPct val="90000"/>
              </a:lnSpc>
              <a:buFont typeface="Wingdings" panose="05000000000000000000" pitchFamily="2" charset="2"/>
              <a:buChar char="Ø"/>
            </a:pPr>
            <a:r>
              <a:rPr lang="en-US" dirty="0"/>
              <a:t>Bonus and merit increase decisions.</a:t>
            </a:r>
          </a:p>
          <a:p>
            <a:pPr>
              <a:lnSpc>
                <a:spcPct val="90000"/>
              </a:lnSpc>
              <a:buFont typeface="Wingdings" panose="05000000000000000000" pitchFamily="2" charset="2"/>
              <a:buChar char="Ø"/>
            </a:pPr>
            <a:r>
              <a:rPr lang="en-US" dirty="0"/>
              <a:t>Placing an employee on probation.</a:t>
            </a:r>
          </a:p>
          <a:p>
            <a:pPr>
              <a:lnSpc>
                <a:spcPct val="90000"/>
              </a:lnSpc>
            </a:pPr>
            <a:r>
              <a:rPr lang="en-US" dirty="0"/>
              <a:t>Suspension.</a:t>
            </a:r>
          </a:p>
          <a:p>
            <a:pPr>
              <a:lnSpc>
                <a:spcPct val="90000"/>
              </a:lnSpc>
            </a:pPr>
            <a:r>
              <a:rPr lang="en-US" dirty="0"/>
              <a:t>Termination.</a:t>
            </a:r>
          </a:p>
          <a:p>
            <a:pPr>
              <a:lnSpc>
                <a:spcPct val="90000"/>
              </a:lnSpc>
              <a:buFont typeface="Wingdings" panose="05000000000000000000" pitchFamily="2" charset="2"/>
              <a:buChar char="Ø"/>
            </a:pPr>
            <a:endParaRPr lang="en-US" dirty="0"/>
          </a:p>
        </p:txBody>
      </p:sp>
    </p:spTree>
    <p:extLst>
      <p:ext uri="{BB962C8B-B14F-4D97-AF65-F5344CB8AC3E}">
        <p14:creationId xmlns:p14="http://schemas.microsoft.com/office/powerpoint/2010/main" val="28903946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6822" y="1845425"/>
            <a:ext cx="9194104" cy="3466407"/>
          </a:xfrm>
        </p:spPr>
        <p:txBody>
          <a:bodyPr/>
          <a:lstStyle/>
          <a:p>
            <a:pPr algn="ctr"/>
            <a:r>
              <a:rPr lang="en-US" dirty="0" smtClean="0">
                <a:solidFill>
                  <a:schemeClr val="accent2">
                    <a:lumMod val="75000"/>
                  </a:schemeClr>
                </a:solidFill>
              </a:rPr>
              <a:t>YOUR EMPLOYEE HANDBOOK</a:t>
            </a:r>
            <a:r>
              <a:rPr lang="en-US" dirty="0" smtClean="0"/>
              <a:t>:</a:t>
            </a:r>
            <a:br>
              <a:rPr lang="en-US" dirty="0" smtClean="0"/>
            </a:br>
            <a:r>
              <a:rPr lang="en-US" sz="4400" dirty="0" smtClean="0"/>
              <a:t>THE MOST IMPORTANT BOOK   		</a:t>
            </a:r>
            <a:r>
              <a:rPr lang="en-US" dirty="0"/>
              <a:t/>
            </a:r>
            <a:br>
              <a:rPr lang="en-US" dirty="0"/>
            </a:br>
            <a:r>
              <a:rPr lang="en-US" sz="4400" dirty="0" smtClean="0"/>
              <a:t>IN YOUR COLLECTION</a:t>
            </a:r>
            <a:r>
              <a:rPr lang="en-US" dirty="0" smtClean="0"/>
              <a:t/>
            </a:r>
            <a:br>
              <a:rPr lang="en-US" dirty="0" smtClean="0"/>
            </a:br>
            <a:endParaRPr lang="en-US" dirty="0"/>
          </a:p>
        </p:txBody>
      </p:sp>
    </p:spTree>
    <p:extLst>
      <p:ext uri="{BB962C8B-B14F-4D97-AF65-F5344CB8AC3E}">
        <p14:creationId xmlns:p14="http://schemas.microsoft.com/office/powerpoint/2010/main" val="21464521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The Good, The Bad </a:t>
            </a:r>
            <a:br>
              <a:rPr lang="en-US" dirty="0" smtClean="0"/>
            </a:br>
            <a:r>
              <a:rPr lang="en-US" dirty="0" smtClean="0"/>
              <a:t>and</a:t>
            </a:r>
            <a:br>
              <a:rPr lang="en-US" dirty="0" smtClean="0"/>
            </a:br>
            <a:r>
              <a:rPr lang="en-US" dirty="0" smtClean="0"/>
              <a:t> The Must Haves</a:t>
            </a:r>
            <a:endParaRPr lang="en-US" dirty="0"/>
          </a:p>
        </p:txBody>
      </p:sp>
      <p:sp>
        <p:nvSpPr>
          <p:cNvPr id="3" name="Text Placeholder 2"/>
          <p:cNvSpPr>
            <a:spLocks noGrp="1"/>
          </p:cNvSpPr>
          <p:nvPr>
            <p:ph type="body" idx="1"/>
          </p:nvPr>
        </p:nvSpPr>
        <p:spPr/>
        <p:txBody>
          <a:bodyPr/>
          <a:lstStyle/>
          <a:p>
            <a:endParaRPr lang="en-US"/>
          </a:p>
        </p:txBody>
      </p:sp>
      <p:pic>
        <p:nvPicPr>
          <p:cNvPr id="4" name="The_Good_The_Bad_And_The_Ugly_Theme_Ringtone(wapking.fm)">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10845338" y="5975465"/>
            <a:ext cx="609600" cy="609600"/>
          </a:xfrm>
          <a:prstGeom prst="rect">
            <a:avLst/>
          </a:prstGeom>
        </p:spPr>
      </p:pic>
    </p:spTree>
    <p:extLst>
      <p:ext uri="{BB962C8B-B14F-4D97-AF65-F5344CB8AC3E}">
        <p14:creationId xmlns:p14="http://schemas.microsoft.com/office/powerpoint/2010/main" val="311971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8102"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IT STARTS WITH THE LIBRARY BOARD</a:t>
            </a:r>
            <a:endParaRPr lang="en-US" dirty="0"/>
          </a:p>
        </p:txBody>
      </p:sp>
      <p:sp>
        <p:nvSpPr>
          <p:cNvPr id="5" name="Content Placeholder 4"/>
          <p:cNvSpPr>
            <a:spLocks noGrp="1"/>
          </p:cNvSpPr>
          <p:nvPr>
            <p:ph idx="1"/>
          </p:nvPr>
        </p:nvSpPr>
        <p:spPr>
          <a:xfrm>
            <a:off x="677334" y="1759145"/>
            <a:ext cx="8596668" cy="3880773"/>
          </a:xfrm>
        </p:spPr>
        <p:txBody>
          <a:bodyPr>
            <a:normAutofit lnSpcReduction="10000"/>
          </a:bodyPr>
          <a:lstStyle/>
          <a:p>
            <a:pPr marL="0" indent="0" algn="ctr">
              <a:buNone/>
            </a:pPr>
            <a:r>
              <a:rPr lang="en-US" sz="2800" dirty="0" smtClean="0"/>
              <a:t>PERSONNEL POLICY/EMPLOYEE HANDBOOK</a:t>
            </a:r>
          </a:p>
          <a:p>
            <a:pPr marL="0" indent="0" algn="ctr">
              <a:buNone/>
            </a:pPr>
            <a:endParaRPr lang="en-US" dirty="0"/>
          </a:p>
          <a:p>
            <a:r>
              <a:rPr lang="en-US" dirty="0" smtClean="0"/>
              <a:t>PROVIDES STRUCTURE</a:t>
            </a:r>
          </a:p>
          <a:p>
            <a:r>
              <a:rPr lang="en-US" dirty="0" smtClean="0"/>
              <a:t>HELPS ESTABLISH THE LIBRARY’S CULTURE</a:t>
            </a:r>
          </a:p>
          <a:p>
            <a:r>
              <a:rPr lang="en-US" dirty="0" smtClean="0"/>
              <a:t>PROVIDE GUIDANCE FOR HANDLING SITUATIONS</a:t>
            </a:r>
          </a:p>
          <a:p>
            <a:r>
              <a:rPr lang="en-US" dirty="0" smtClean="0"/>
              <a:t>HAVE ACKNOWLEDGEMENT SHEET FOR EMPLOYEE FILE</a:t>
            </a:r>
          </a:p>
          <a:p>
            <a:r>
              <a:rPr lang="en-US" dirty="0" smtClean="0"/>
              <a:t>NEEDS REVIEWED REGULARLY</a:t>
            </a:r>
          </a:p>
          <a:p>
            <a:pPr marL="0" indent="0">
              <a:buNone/>
            </a:pPr>
            <a:endParaRPr lang="en-US" dirty="0" smtClean="0"/>
          </a:p>
          <a:p>
            <a:pPr marL="0" lvl="0" indent="0" algn="ctr">
              <a:buNone/>
            </a:pPr>
            <a:r>
              <a:rPr lang="en-US" altLang="en-US" sz="3200" dirty="0">
                <a:hlinkClick r:id="rId3"/>
              </a:rPr>
              <a:t>http://policies.mykansaslibrary.org/ </a:t>
            </a:r>
            <a:endParaRPr lang="en-US" altLang="en-US" sz="3200" dirty="0"/>
          </a:p>
          <a:p>
            <a:pPr marL="0" indent="0">
              <a:buNone/>
            </a:pPr>
            <a:endParaRPr lang="en-US" dirty="0" smtClean="0"/>
          </a:p>
          <a:p>
            <a:endParaRPr lang="en-US" dirty="0"/>
          </a:p>
        </p:txBody>
      </p:sp>
    </p:spTree>
    <p:extLst>
      <p:ext uri="{BB962C8B-B14F-4D97-AF65-F5344CB8AC3E}">
        <p14:creationId xmlns:p14="http://schemas.microsoft.com/office/powerpoint/2010/main" val="34768219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1221" y="1810463"/>
            <a:ext cx="8478716" cy="3693319"/>
          </a:xfrm>
          <a:prstGeom prst="rect">
            <a:avLst/>
          </a:prstGeom>
        </p:spPr>
        <p:txBody>
          <a:bodyPr wrap="square">
            <a:spAutoFit/>
          </a:bodyPr>
          <a:lstStyle/>
          <a:p>
            <a:pPr marL="285750" indent="-285750">
              <a:buFont typeface="Wingdings" panose="05000000000000000000" pitchFamily="2" charset="2"/>
              <a:buChar char="Ø"/>
            </a:pPr>
            <a:r>
              <a:rPr lang="en-US" dirty="0" smtClean="0">
                <a:solidFill>
                  <a:srgbClr val="191919"/>
                </a:solidFill>
                <a:latin typeface="proxima_nova_rgregular"/>
              </a:rPr>
              <a:t>You </a:t>
            </a:r>
            <a:r>
              <a:rPr lang="en-US" dirty="0">
                <a:solidFill>
                  <a:srgbClr val="191919"/>
                </a:solidFill>
                <a:latin typeface="proxima_nova_rgregular"/>
              </a:rPr>
              <a:t>know that personnel policies define the treatment, rights, obligations, and relations of people in an organization.</a:t>
            </a:r>
          </a:p>
          <a:p>
            <a:pPr marL="285750" indent="-285750">
              <a:buFont typeface="Wingdings" panose="05000000000000000000" pitchFamily="2" charset="2"/>
              <a:buChar char="Ø"/>
            </a:pPr>
            <a:r>
              <a:rPr lang="en-US" dirty="0" smtClean="0">
                <a:solidFill>
                  <a:srgbClr val="191919"/>
                </a:solidFill>
                <a:latin typeface="proxima_nova_rgregular"/>
              </a:rPr>
              <a:t>Your </a:t>
            </a:r>
            <a:r>
              <a:rPr lang="en-US" dirty="0">
                <a:solidFill>
                  <a:srgbClr val="191919"/>
                </a:solidFill>
                <a:latin typeface="proxima_nova_rgregular"/>
              </a:rPr>
              <a:t>personnel policies include instructions and rules for dealing with issues and overcoming obstacles to a successful work environment.</a:t>
            </a:r>
          </a:p>
          <a:p>
            <a:pPr marL="285750" indent="-285750">
              <a:buFont typeface="Wingdings" panose="05000000000000000000" pitchFamily="2" charset="2"/>
              <a:buChar char="Ø"/>
            </a:pPr>
            <a:r>
              <a:rPr lang="en-US" dirty="0" smtClean="0">
                <a:solidFill>
                  <a:srgbClr val="191919"/>
                </a:solidFill>
                <a:latin typeface="proxima_nova_rgregular"/>
              </a:rPr>
              <a:t>You </a:t>
            </a:r>
            <a:r>
              <a:rPr lang="en-US" dirty="0">
                <a:solidFill>
                  <a:srgbClr val="191919"/>
                </a:solidFill>
                <a:latin typeface="proxima_nova_rgregular"/>
              </a:rPr>
              <a:t>will write personnel policies in clear, understandable language.</a:t>
            </a:r>
          </a:p>
          <a:p>
            <a:pPr marL="285750" indent="-285750">
              <a:buFont typeface="Wingdings" panose="05000000000000000000" pitchFamily="2" charset="2"/>
              <a:buChar char="Ø"/>
            </a:pPr>
            <a:r>
              <a:rPr lang="en-US" dirty="0" smtClean="0">
                <a:solidFill>
                  <a:srgbClr val="191919"/>
                </a:solidFill>
                <a:latin typeface="proxima_nova_rgregular"/>
              </a:rPr>
              <a:t>Your </a:t>
            </a:r>
            <a:r>
              <a:rPr lang="en-US" dirty="0">
                <a:solidFill>
                  <a:srgbClr val="191919"/>
                </a:solidFill>
                <a:latin typeface="proxima_nova_rgregular"/>
              </a:rPr>
              <a:t>personnel policies are consistent with the beliefs and mission of the organization.</a:t>
            </a:r>
          </a:p>
          <a:p>
            <a:pPr marL="285750" indent="-285750">
              <a:buFont typeface="Wingdings" panose="05000000000000000000" pitchFamily="2" charset="2"/>
              <a:buChar char="Ø"/>
            </a:pPr>
            <a:r>
              <a:rPr lang="en-US" dirty="0" smtClean="0">
                <a:solidFill>
                  <a:srgbClr val="191919"/>
                </a:solidFill>
                <a:latin typeface="proxima_nova_rgregular"/>
              </a:rPr>
              <a:t>Your </a:t>
            </a:r>
            <a:r>
              <a:rPr lang="en-US" dirty="0">
                <a:solidFill>
                  <a:srgbClr val="191919"/>
                </a:solidFill>
                <a:latin typeface="proxima_nova_rgregular"/>
              </a:rPr>
              <a:t>general policies deal with the basic structure, philosophies, and rules of the organization.</a:t>
            </a:r>
          </a:p>
          <a:p>
            <a:pPr marL="285750" indent="-285750">
              <a:buFont typeface="Wingdings" panose="05000000000000000000" pitchFamily="2" charset="2"/>
              <a:buChar char="Ø"/>
            </a:pPr>
            <a:r>
              <a:rPr lang="en-US" dirty="0" smtClean="0">
                <a:solidFill>
                  <a:srgbClr val="191919"/>
                </a:solidFill>
                <a:latin typeface="proxima_nova_rgregular"/>
              </a:rPr>
              <a:t>Your </a:t>
            </a:r>
            <a:r>
              <a:rPr lang="en-US" dirty="0">
                <a:solidFill>
                  <a:srgbClr val="191919"/>
                </a:solidFill>
                <a:latin typeface="proxima_nova_rgregular"/>
              </a:rPr>
              <a:t>organization includes all elements of the worker's employment relationship in hiring and employment status policies.</a:t>
            </a:r>
          </a:p>
          <a:p>
            <a:pPr marL="285750" indent="-285750">
              <a:buFont typeface="Wingdings" panose="05000000000000000000" pitchFamily="2" charset="2"/>
              <a:buChar char="Ø"/>
            </a:pPr>
            <a:r>
              <a:rPr lang="en-US" dirty="0" smtClean="0">
                <a:solidFill>
                  <a:srgbClr val="191919"/>
                </a:solidFill>
                <a:latin typeface="proxima_nova_rgregular"/>
              </a:rPr>
              <a:t>You </a:t>
            </a:r>
            <a:r>
              <a:rPr lang="en-US" dirty="0">
                <a:solidFill>
                  <a:srgbClr val="191919"/>
                </a:solidFill>
                <a:latin typeface="proxima_nova_rgregular"/>
              </a:rPr>
              <a:t>understand that everyday procedural policies include all the issues that surround daily operation for employees and volunteers.</a:t>
            </a:r>
            <a:endParaRPr lang="en-US" b="0" i="0" dirty="0">
              <a:solidFill>
                <a:srgbClr val="191919"/>
              </a:solidFill>
              <a:effectLst/>
              <a:latin typeface="proxima_nova_rgregular"/>
            </a:endParaRPr>
          </a:p>
        </p:txBody>
      </p:sp>
      <p:sp>
        <p:nvSpPr>
          <p:cNvPr id="3" name="TextBox 2"/>
          <p:cNvSpPr txBox="1"/>
          <p:nvPr/>
        </p:nvSpPr>
        <p:spPr>
          <a:xfrm>
            <a:off x="1436577" y="5844098"/>
            <a:ext cx="7578969" cy="646331"/>
          </a:xfrm>
          <a:prstGeom prst="rect">
            <a:avLst/>
          </a:prstGeom>
          <a:noFill/>
        </p:spPr>
        <p:txBody>
          <a:bodyPr wrap="square" rtlCol="0">
            <a:spAutoFit/>
          </a:bodyPr>
          <a:lstStyle/>
          <a:p>
            <a:r>
              <a:rPr lang="en-US" dirty="0">
                <a:hlinkClick r:id="rId3"/>
              </a:rPr>
              <a:t>http://</a:t>
            </a:r>
            <a:r>
              <a:rPr lang="en-US" dirty="0" smtClean="0">
                <a:hlinkClick r:id="rId3"/>
              </a:rPr>
              <a:t>ctb.ku.edu/en/table-of-contents/structure/hiring-and-training/personnel-policies/checklist</a:t>
            </a:r>
            <a:r>
              <a:rPr lang="en-US" dirty="0" smtClean="0"/>
              <a:t>   Community Tool Box</a:t>
            </a:r>
            <a:endParaRPr lang="en-US" dirty="0"/>
          </a:p>
        </p:txBody>
      </p:sp>
      <p:sp>
        <p:nvSpPr>
          <p:cNvPr id="6" name="TextBox 5"/>
          <p:cNvSpPr txBox="1"/>
          <p:nvPr/>
        </p:nvSpPr>
        <p:spPr>
          <a:xfrm>
            <a:off x="2163337" y="724829"/>
            <a:ext cx="6601522" cy="646331"/>
          </a:xfrm>
          <a:prstGeom prst="rect">
            <a:avLst/>
          </a:prstGeom>
          <a:noFill/>
        </p:spPr>
        <p:txBody>
          <a:bodyPr wrap="square" rtlCol="0">
            <a:spAutoFit/>
          </a:bodyPr>
          <a:lstStyle/>
          <a:p>
            <a:pPr algn="ctr"/>
            <a:r>
              <a:rPr lang="en-US" sz="3600" dirty="0" smtClean="0">
                <a:solidFill>
                  <a:schemeClr val="accent1"/>
                </a:solidFill>
              </a:rPr>
              <a:t>PERSONNEL POLICY CHECKLIST</a:t>
            </a:r>
            <a:endParaRPr lang="en-US" sz="3600" dirty="0">
              <a:solidFill>
                <a:schemeClr val="accent1"/>
              </a:solidFill>
            </a:endParaRPr>
          </a:p>
        </p:txBody>
      </p:sp>
    </p:spTree>
    <p:extLst>
      <p:ext uri="{BB962C8B-B14F-4D97-AF65-F5344CB8AC3E}">
        <p14:creationId xmlns:p14="http://schemas.microsoft.com/office/powerpoint/2010/main" val="22053216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51932"/>
          </a:xfrm>
        </p:spPr>
        <p:txBody>
          <a:bodyPr/>
          <a:lstStyle/>
          <a:p>
            <a:pPr algn="ctr"/>
            <a:r>
              <a:rPr lang="en-US" dirty="0" smtClean="0"/>
              <a:t>TYPES OF PERSONNEL POLICIES</a:t>
            </a:r>
            <a:endParaRPr lang="en-US" dirty="0"/>
          </a:p>
        </p:txBody>
      </p:sp>
      <p:sp>
        <p:nvSpPr>
          <p:cNvPr id="3" name="Content Placeholder 2"/>
          <p:cNvSpPr>
            <a:spLocks noGrp="1"/>
          </p:cNvSpPr>
          <p:nvPr>
            <p:ph idx="1"/>
          </p:nvPr>
        </p:nvSpPr>
        <p:spPr>
          <a:xfrm>
            <a:off x="677334" y="1759146"/>
            <a:ext cx="8596668" cy="2288748"/>
          </a:xfrm>
        </p:spPr>
        <p:txBody>
          <a:bodyPr>
            <a:normAutofit fontScale="55000" lnSpcReduction="20000"/>
          </a:bodyPr>
          <a:lstStyle/>
          <a:p>
            <a:r>
              <a:rPr lang="en-US" altLang="en-US" sz="6000" dirty="0" smtClean="0"/>
              <a:t>General Policies</a:t>
            </a:r>
            <a:endParaRPr lang="en-US" altLang="en-US" sz="6000" dirty="0"/>
          </a:p>
          <a:p>
            <a:r>
              <a:rPr lang="en-US" altLang="en-US" sz="6000" dirty="0" smtClean="0"/>
              <a:t>Hiring</a:t>
            </a:r>
          </a:p>
          <a:p>
            <a:r>
              <a:rPr lang="en-US" altLang="en-US" sz="6000" dirty="0" smtClean="0"/>
              <a:t>Employment</a:t>
            </a:r>
            <a:endParaRPr lang="en-US" altLang="en-US" sz="6000" dirty="0"/>
          </a:p>
          <a:p>
            <a:r>
              <a:rPr lang="en-US" altLang="en-US" sz="6000" dirty="0"/>
              <a:t>Everyday Procedural</a:t>
            </a:r>
          </a:p>
          <a:p>
            <a:endParaRPr lang="en-US" dirty="0"/>
          </a:p>
        </p:txBody>
      </p:sp>
      <p:sp>
        <p:nvSpPr>
          <p:cNvPr id="4" name="TextBox 3"/>
          <p:cNvSpPr txBox="1"/>
          <p:nvPr/>
        </p:nvSpPr>
        <p:spPr>
          <a:xfrm>
            <a:off x="334536" y="4560848"/>
            <a:ext cx="10917044" cy="707886"/>
          </a:xfrm>
          <a:prstGeom prst="rect">
            <a:avLst/>
          </a:prstGeom>
          <a:noFill/>
        </p:spPr>
        <p:txBody>
          <a:bodyPr wrap="square" rtlCol="0">
            <a:spAutoFit/>
          </a:bodyPr>
          <a:lstStyle/>
          <a:p>
            <a:r>
              <a:rPr lang="en-US" sz="4000" dirty="0" smtClean="0"/>
              <a:t>Be Clear, Be Current, and Be Comprehensive </a:t>
            </a:r>
            <a:endParaRPr lang="en-US" sz="4000" dirty="0"/>
          </a:p>
        </p:txBody>
      </p:sp>
    </p:spTree>
    <p:extLst>
      <p:ext uri="{BB962C8B-B14F-4D97-AF65-F5344CB8AC3E}">
        <p14:creationId xmlns:p14="http://schemas.microsoft.com/office/powerpoint/2010/main" val="4735894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96176"/>
          </a:xfrm>
        </p:spPr>
        <p:txBody>
          <a:bodyPr/>
          <a:lstStyle/>
          <a:p>
            <a:pPr algn="ctr"/>
            <a:r>
              <a:rPr lang="en-US" dirty="0"/>
              <a:t>KEY COMPONENTS</a:t>
            </a:r>
          </a:p>
        </p:txBody>
      </p:sp>
      <p:sp>
        <p:nvSpPr>
          <p:cNvPr id="3" name="Content Placeholder 2"/>
          <p:cNvSpPr>
            <a:spLocks noGrp="1"/>
          </p:cNvSpPr>
          <p:nvPr>
            <p:ph idx="1"/>
          </p:nvPr>
        </p:nvSpPr>
        <p:spPr>
          <a:xfrm>
            <a:off x="677334" y="1605777"/>
            <a:ext cx="8596668" cy="4435586"/>
          </a:xfrm>
        </p:spPr>
        <p:txBody>
          <a:bodyPr>
            <a:normAutofit/>
          </a:bodyPr>
          <a:lstStyle/>
          <a:p>
            <a:r>
              <a:rPr lang="en-US" sz="2000" dirty="0" smtClean="0"/>
              <a:t>INTRODUCTION</a:t>
            </a:r>
          </a:p>
          <a:p>
            <a:pPr lvl="1"/>
            <a:r>
              <a:rPr lang="en-US" sz="2000" dirty="0" smtClean="0"/>
              <a:t>FOR ALL EMPLOYEES</a:t>
            </a:r>
          </a:p>
          <a:p>
            <a:pPr lvl="1"/>
            <a:r>
              <a:rPr lang="en-US" sz="2000" dirty="0" smtClean="0"/>
              <a:t>BY GOVERNING BODY</a:t>
            </a:r>
          </a:p>
          <a:p>
            <a:pPr lvl="1"/>
            <a:r>
              <a:rPr lang="en-US" sz="2000" dirty="0" smtClean="0"/>
              <a:t>STATEMENT OF AUTHORITY</a:t>
            </a:r>
          </a:p>
          <a:p>
            <a:pPr lvl="2"/>
            <a:r>
              <a:rPr lang="en-US" sz="1800" dirty="0" smtClean="0"/>
              <a:t>ONLY LIBRARY BOARD CAN CHANGE</a:t>
            </a:r>
          </a:p>
          <a:p>
            <a:pPr lvl="2"/>
            <a:r>
              <a:rPr lang="en-US" sz="1800" dirty="0" smtClean="0"/>
              <a:t>NOTICE OF CHANGE NOT REQUIRED</a:t>
            </a:r>
          </a:p>
          <a:p>
            <a:pPr lvl="2"/>
            <a:endParaRPr lang="en-US" sz="1600" dirty="0" smtClean="0"/>
          </a:p>
          <a:p>
            <a:r>
              <a:rPr lang="en-US" dirty="0" smtClean="0"/>
              <a:t>EMPLOYMENT RELATIONSHIP</a:t>
            </a:r>
          </a:p>
          <a:p>
            <a:pPr lvl="1"/>
            <a:r>
              <a:rPr lang="en-US" sz="1800" dirty="0" smtClean="0"/>
              <a:t>AT-WILL, NOT A CONTRACT</a:t>
            </a:r>
            <a:endParaRPr lang="en-US" sz="1800" dirty="0"/>
          </a:p>
        </p:txBody>
      </p:sp>
    </p:spTree>
    <p:extLst>
      <p:ext uri="{BB962C8B-B14F-4D97-AF65-F5344CB8AC3E}">
        <p14:creationId xmlns:p14="http://schemas.microsoft.com/office/powerpoint/2010/main" val="13050144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01444"/>
            <a:ext cx="8596668" cy="847493"/>
          </a:xfrm>
        </p:spPr>
        <p:txBody>
          <a:bodyPr/>
          <a:lstStyle/>
          <a:p>
            <a:pPr algn="ctr"/>
            <a:r>
              <a:rPr lang="en-US" dirty="0" smtClean="0"/>
              <a:t>GENERAL POLICIES</a:t>
            </a:r>
            <a:endParaRPr lang="en-US" dirty="0"/>
          </a:p>
        </p:txBody>
      </p:sp>
      <p:sp>
        <p:nvSpPr>
          <p:cNvPr id="3" name="Content Placeholder 2"/>
          <p:cNvSpPr>
            <a:spLocks noGrp="1"/>
          </p:cNvSpPr>
          <p:nvPr>
            <p:ph idx="1"/>
          </p:nvPr>
        </p:nvSpPr>
        <p:spPr>
          <a:xfrm>
            <a:off x="677334" y="1248937"/>
            <a:ext cx="8596668" cy="4792426"/>
          </a:xfrm>
        </p:spPr>
        <p:txBody>
          <a:bodyPr>
            <a:normAutofit lnSpcReduction="10000"/>
          </a:bodyPr>
          <a:lstStyle/>
          <a:p>
            <a:r>
              <a:rPr lang="en-US" sz="2000" dirty="0" smtClean="0"/>
              <a:t>EQUAL EMPLOYMENT OPPORTUNITY POLICY</a:t>
            </a:r>
          </a:p>
          <a:p>
            <a:r>
              <a:rPr lang="en-US" sz="2000" dirty="0" smtClean="0"/>
              <a:t>CITIZENSHIP</a:t>
            </a:r>
            <a:endParaRPr lang="en-US" sz="2000" dirty="0"/>
          </a:p>
          <a:p>
            <a:r>
              <a:rPr lang="en-US" sz="2000" dirty="0" smtClean="0"/>
              <a:t>NEPOTISM (WITH DEFINITION OF IMMEDIATE FAMILY)</a:t>
            </a:r>
            <a:endParaRPr lang="en-US" sz="2000" dirty="0"/>
          </a:p>
          <a:p>
            <a:r>
              <a:rPr lang="en-US" sz="2000" dirty="0" smtClean="0"/>
              <a:t>AMERICANS WITH DISABILITY ACT (ADA)</a:t>
            </a:r>
          </a:p>
          <a:p>
            <a:r>
              <a:rPr lang="en-US" sz="2000" dirty="0" smtClean="0"/>
              <a:t>REASONABLE ACCOMODATION </a:t>
            </a:r>
          </a:p>
          <a:p>
            <a:r>
              <a:rPr lang="en-US" sz="2000" dirty="0"/>
              <a:t>FAMILY MEDICAL LEAVE (FMLA</a:t>
            </a:r>
            <a:r>
              <a:rPr lang="en-US" sz="2000" dirty="0" smtClean="0"/>
              <a:t>)</a:t>
            </a:r>
          </a:p>
          <a:p>
            <a:r>
              <a:rPr lang="en-US" sz="2000" dirty="0" smtClean="0"/>
              <a:t>NON-HARASSMENT POLICY	</a:t>
            </a:r>
          </a:p>
          <a:p>
            <a:r>
              <a:rPr lang="en-US" sz="2000" dirty="0" smtClean="0"/>
              <a:t>INJURY</a:t>
            </a:r>
            <a:endParaRPr lang="en-US" sz="2000" dirty="0"/>
          </a:p>
          <a:p>
            <a:r>
              <a:rPr lang="en-US" sz="2000" dirty="0" smtClean="0"/>
              <a:t>TOBACCO, ALCOHOL AND DRUGS</a:t>
            </a:r>
            <a:endParaRPr lang="en-US" sz="2000" dirty="0"/>
          </a:p>
          <a:p>
            <a:r>
              <a:rPr lang="en-US" sz="2000" dirty="0" smtClean="0"/>
              <a:t>WEAPONS</a:t>
            </a:r>
          </a:p>
          <a:p>
            <a:r>
              <a:rPr lang="en-US" sz="2000" dirty="0" smtClean="0"/>
              <a:t>ELECTRONIC EQUIPMENT USE</a:t>
            </a:r>
            <a:endParaRPr lang="en-US" sz="2000" dirty="0"/>
          </a:p>
          <a:p>
            <a:r>
              <a:rPr lang="en-US" sz="2000" dirty="0" smtClean="0"/>
              <a:t>INCLEMENT WEATHER</a:t>
            </a:r>
            <a:endParaRPr lang="en-US" sz="2000" dirty="0"/>
          </a:p>
        </p:txBody>
      </p:sp>
    </p:spTree>
    <p:extLst>
      <p:ext uri="{BB962C8B-B14F-4D97-AF65-F5344CB8AC3E}">
        <p14:creationId xmlns:p14="http://schemas.microsoft.com/office/powerpoint/2010/main" val="7265194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96176"/>
          </a:xfrm>
        </p:spPr>
        <p:txBody>
          <a:bodyPr/>
          <a:lstStyle/>
          <a:p>
            <a:pPr algn="ctr"/>
            <a:r>
              <a:rPr lang="en-US" dirty="0" smtClean="0"/>
              <a:t>EMPLOYMENT POLICIES</a:t>
            </a:r>
            <a:endParaRPr lang="en-US" dirty="0"/>
          </a:p>
        </p:txBody>
      </p:sp>
      <p:sp>
        <p:nvSpPr>
          <p:cNvPr id="3" name="Content Placeholder 2"/>
          <p:cNvSpPr>
            <a:spLocks noGrp="1"/>
          </p:cNvSpPr>
          <p:nvPr>
            <p:ph idx="1"/>
          </p:nvPr>
        </p:nvSpPr>
        <p:spPr>
          <a:xfrm>
            <a:off x="677334" y="1390650"/>
            <a:ext cx="8596668" cy="4972049"/>
          </a:xfrm>
        </p:spPr>
        <p:txBody>
          <a:bodyPr/>
          <a:lstStyle/>
          <a:p>
            <a:r>
              <a:rPr lang="en-US" dirty="0" smtClean="0"/>
              <a:t>STANDARDS OF CONDUCT/CONFLICTS OF INTEREST</a:t>
            </a:r>
          </a:p>
          <a:p>
            <a:r>
              <a:rPr lang="en-US" dirty="0"/>
              <a:t>GRIEVANCE PROCEDURE</a:t>
            </a:r>
          </a:p>
          <a:p>
            <a:r>
              <a:rPr lang="en-US" dirty="0" smtClean="0"/>
              <a:t>TERMINATION</a:t>
            </a:r>
            <a:endParaRPr lang="en-US" dirty="0"/>
          </a:p>
          <a:p>
            <a:r>
              <a:rPr lang="en-US" dirty="0" smtClean="0"/>
              <a:t>RESIGNATION OR RETIREMENT</a:t>
            </a:r>
          </a:p>
          <a:p>
            <a:r>
              <a:rPr lang="en-US" dirty="0"/>
              <a:t>PERSONNEL </a:t>
            </a:r>
            <a:r>
              <a:rPr lang="en-US" dirty="0" smtClean="0"/>
              <a:t>RECORDS/EVALUATIONS</a:t>
            </a:r>
            <a:endParaRPr lang="en-US" dirty="0"/>
          </a:p>
          <a:p>
            <a:r>
              <a:rPr lang="en-US" dirty="0" smtClean="0"/>
              <a:t>STAFF DEVELOPMENT AND TRAVEL</a:t>
            </a:r>
          </a:p>
          <a:p>
            <a:r>
              <a:rPr lang="en-US" dirty="0" smtClean="0"/>
              <a:t>POSITION CLASSIFICATION – GENERAL POLICY AND POSITION CATEGORIES</a:t>
            </a:r>
          </a:p>
          <a:p>
            <a:r>
              <a:rPr lang="en-US" dirty="0" smtClean="0"/>
              <a:t>WORK WEEK/TIMESHEETS/PAYPERIODS</a:t>
            </a:r>
          </a:p>
          <a:p>
            <a:r>
              <a:rPr lang="en-US" dirty="0" smtClean="0"/>
              <a:t>BREAKS – not required</a:t>
            </a:r>
          </a:p>
          <a:p>
            <a:r>
              <a:rPr lang="en-US" dirty="0" smtClean="0"/>
              <a:t>OVERTIME/COMPENSATORY TIME OFF</a:t>
            </a:r>
          </a:p>
          <a:p>
            <a:r>
              <a:rPr lang="en-US" dirty="0" smtClean="0"/>
              <a:t>DRESS CODE</a:t>
            </a:r>
          </a:p>
          <a:p>
            <a:endParaRPr lang="en-US" dirty="0"/>
          </a:p>
        </p:txBody>
      </p:sp>
    </p:spTree>
    <p:extLst>
      <p:ext uri="{BB962C8B-B14F-4D97-AF65-F5344CB8AC3E}">
        <p14:creationId xmlns:p14="http://schemas.microsoft.com/office/powerpoint/2010/main" val="20746215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96176"/>
          </a:xfrm>
        </p:spPr>
        <p:txBody>
          <a:bodyPr/>
          <a:lstStyle/>
          <a:p>
            <a:pPr algn="ctr"/>
            <a:r>
              <a:rPr lang="en-US" dirty="0" smtClean="0"/>
              <a:t>EMPLOYMENT BENEFITS</a:t>
            </a:r>
            <a:r>
              <a:rPr lang="en-US" dirty="0"/>
              <a:t> </a:t>
            </a:r>
            <a:r>
              <a:rPr lang="en-US" dirty="0" smtClean="0"/>
              <a:t>- LEAVE</a:t>
            </a:r>
            <a:endParaRPr lang="en-US" dirty="0"/>
          </a:p>
        </p:txBody>
      </p:sp>
      <p:sp>
        <p:nvSpPr>
          <p:cNvPr id="3" name="Content Placeholder 2"/>
          <p:cNvSpPr>
            <a:spLocks noGrp="1"/>
          </p:cNvSpPr>
          <p:nvPr>
            <p:ph idx="1"/>
          </p:nvPr>
        </p:nvSpPr>
        <p:spPr>
          <a:xfrm>
            <a:off x="677334" y="1605777"/>
            <a:ext cx="8596668" cy="4435586"/>
          </a:xfrm>
        </p:spPr>
        <p:txBody>
          <a:bodyPr/>
          <a:lstStyle/>
          <a:p>
            <a:r>
              <a:rPr lang="en-US" dirty="0" smtClean="0"/>
              <a:t>HOLIDAYS</a:t>
            </a:r>
          </a:p>
          <a:p>
            <a:r>
              <a:rPr lang="en-US" dirty="0" smtClean="0"/>
              <a:t>VACATION/PERSONAL DAYS</a:t>
            </a:r>
            <a:endParaRPr lang="en-US" dirty="0"/>
          </a:p>
          <a:p>
            <a:r>
              <a:rPr lang="en-US" dirty="0" smtClean="0"/>
              <a:t>SICK LEAVE</a:t>
            </a:r>
            <a:endParaRPr lang="en-US" dirty="0"/>
          </a:p>
          <a:p>
            <a:r>
              <a:rPr lang="en-US" dirty="0" smtClean="0"/>
              <a:t>FUNERAL LEAVE</a:t>
            </a:r>
          </a:p>
          <a:p>
            <a:r>
              <a:rPr lang="en-US" dirty="0" smtClean="0"/>
              <a:t>JURY DUTY</a:t>
            </a:r>
            <a:endParaRPr lang="en-US" dirty="0"/>
          </a:p>
          <a:p>
            <a:r>
              <a:rPr lang="en-US" dirty="0" smtClean="0"/>
              <a:t>MATERNITY/PATERNITY LEAVE</a:t>
            </a:r>
          </a:p>
          <a:p>
            <a:r>
              <a:rPr lang="en-US" dirty="0" smtClean="0"/>
              <a:t>MILITARY LEAVE</a:t>
            </a:r>
          </a:p>
          <a:p>
            <a:r>
              <a:rPr lang="en-US" dirty="0" smtClean="0"/>
              <a:t>LEAVE WITHOUT PAY</a:t>
            </a:r>
          </a:p>
        </p:txBody>
      </p:sp>
    </p:spTree>
    <p:extLst>
      <p:ext uri="{BB962C8B-B14F-4D97-AF65-F5344CB8AC3E}">
        <p14:creationId xmlns:p14="http://schemas.microsoft.com/office/powerpoint/2010/main" val="304268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ARE THEY EMPLOYEES OR CONTRACTORS?</a:t>
            </a:r>
            <a:endParaRPr lang="en-US" dirty="0"/>
          </a:p>
        </p:txBody>
      </p:sp>
      <p:sp>
        <p:nvSpPr>
          <p:cNvPr id="3" name="Content Placeholder 2"/>
          <p:cNvSpPr>
            <a:spLocks noGrp="1"/>
          </p:cNvSpPr>
          <p:nvPr>
            <p:ph idx="1"/>
          </p:nvPr>
        </p:nvSpPr>
        <p:spPr>
          <a:xfrm>
            <a:off x="677334" y="1930400"/>
            <a:ext cx="8596668" cy="4589346"/>
          </a:xfrm>
        </p:spPr>
        <p:txBody>
          <a:bodyPr>
            <a:noAutofit/>
          </a:bodyPr>
          <a:lstStyle/>
          <a:p>
            <a:pPr marL="0" indent="0" algn="ctr">
              <a:buNone/>
            </a:pPr>
            <a:r>
              <a:rPr lang="en-US" sz="2800" dirty="0" smtClean="0"/>
              <a:t>IRS “COMMON LAW RULES”</a:t>
            </a:r>
            <a:endParaRPr lang="en-US" dirty="0"/>
          </a:p>
          <a:p>
            <a:r>
              <a:rPr lang="en-US" dirty="0" smtClean="0"/>
              <a:t>BEHAVIORAL</a:t>
            </a:r>
          </a:p>
          <a:p>
            <a:pPr lvl="1"/>
            <a:r>
              <a:rPr lang="en-US" sz="1800" dirty="0" smtClean="0"/>
              <a:t>Control of Work and Worker</a:t>
            </a:r>
          </a:p>
          <a:p>
            <a:r>
              <a:rPr lang="en-US" dirty="0" smtClean="0"/>
              <a:t>FINANCIAL</a:t>
            </a:r>
          </a:p>
          <a:p>
            <a:pPr lvl="1"/>
            <a:r>
              <a:rPr lang="en-US" sz="1800" dirty="0" smtClean="0"/>
              <a:t>How paid?  Tools and Supplies?</a:t>
            </a:r>
          </a:p>
          <a:p>
            <a:r>
              <a:rPr lang="en-US" dirty="0" smtClean="0"/>
              <a:t>TYPE OF RELATIONSHIP</a:t>
            </a:r>
          </a:p>
          <a:p>
            <a:pPr lvl="1"/>
            <a:r>
              <a:rPr lang="en-US" sz="1800" dirty="0" smtClean="0"/>
              <a:t>Written Contract or Employment</a:t>
            </a:r>
            <a:endParaRPr lang="en-US" dirty="0"/>
          </a:p>
          <a:p>
            <a:pPr marL="0" indent="0">
              <a:buNone/>
            </a:pPr>
            <a:r>
              <a:rPr lang="en-US" dirty="0">
                <a:hlinkClick r:id="rId3"/>
              </a:rPr>
              <a:t>https://www.irs.gov/Businesses/Small-Businesses-&amp;-</a:t>
            </a:r>
            <a:r>
              <a:rPr lang="en-US" dirty="0" smtClean="0">
                <a:hlinkClick r:id="rId3"/>
              </a:rPr>
              <a:t>Self-Employed/Independent-Contractor-Self-Employed-or-Employee</a:t>
            </a:r>
            <a:endParaRPr lang="en-US" dirty="0" smtClean="0"/>
          </a:p>
          <a:p>
            <a:pPr marL="0" indent="0">
              <a:buNone/>
            </a:pPr>
            <a:endParaRPr lang="en-US" dirty="0" smtClean="0"/>
          </a:p>
          <a:p>
            <a:pPr marL="0" indent="0">
              <a:buNone/>
            </a:pPr>
            <a:r>
              <a:rPr lang="en-US" b="1" dirty="0"/>
              <a:t>Exempt or Not? Who Gets Overtime and When</a:t>
            </a:r>
            <a:r>
              <a:rPr lang="en-US" b="1" dirty="0" smtClean="0"/>
              <a:t>? </a:t>
            </a:r>
            <a:r>
              <a:rPr lang="en-US" dirty="0" smtClean="0">
                <a:hlinkClick r:id="rId4"/>
              </a:rPr>
              <a:t>https</a:t>
            </a:r>
            <a:r>
              <a:rPr lang="en-US" dirty="0">
                <a:hlinkClick r:id="rId4"/>
              </a:rPr>
              <a:t>://youtu.be/aKauaHCNS3A</a:t>
            </a:r>
            <a:endParaRPr lang="en-US" dirty="0" smtClean="0"/>
          </a:p>
        </p:txBody>
      </p:sp>
    </p:spTree>
    <p:extLst>
      <p:ext uri="{BB962C8B-B14F-4D97-AF65-F5344CB8AC3E}">
        <p14:creationId xmlns:p14="http://schemas.microsoft.com/office/powerpoint/2010/main" val="183870642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96176"/>
          </a:xfrm>
        </p:spPr>
        <p:txBody>
          <a:bodyPr/>
          <a:lstStyle/>
          <a:p>
            <a:pPr algn="ctr"/>
            <a:r>
              <a:rPr lang="en-US" dirty="0" smtClean="0"/>
              <a:t>OTHER EMPLOYMENT BENEFITS</a:t>
            </a:r>
            <a:r>
              <a:rPr lang="en-US" dirty="0"/>
              <a:t> </a:t>
            </a:r>
          </a:p>
        </p:txBody>
      </p:sp>
      <p:sp>
        <p:nvSpPr>
          <p:cNvPr id="3" name="Content Placeholder 2"/>
          <p:cNvSpPr>
            <a:spLocks noGrp="1"/>
          </p:cNvSpPr>
          <p:nvPr>
            <p:ph idx="1"/>
          </p:nvPr>
        </p:nvSpPr>
        <p:spPr>
          <a:xfrm>
            <a:off x="677334" y="1605777"/>
            <a:ext cx="8596668" cy="4435586"/>
          </a:xfrm>
        </p:spPr>
        <p:txBody>
          <a:bodyPr>
            <a:normAutofit/>
          </a:bodyPr>
          <a:lstStyle/>
          <a:p>
            <a:r>
              <a:rPr lang="en-US" sz="2000" dirty="0" smtClean="0"/>
              <a:t>SOCIAL SECURITY</a:t>
            </a:r>
          </a:p>
          <a:p>
            <a:r>
              <a:rPr lang="en-US" sz="2000" dirty="0" smtClean="0"/>
              <a:t>MEDICARE</a:t>
            </a:r>
            <a:endParaRPr lang="en-US" sz="2000" dirty="0"/>
          </a:p>
          <a:p>
            <a:r>
              <a:rPr lang="en-US" sz="2000" dirty="0" smtClean="0"/>
              <a:t>KANSAS UNEMPLOYMENT INSURANCE</a:t>
            </a:r>
            <a:endParaRPr lang="en-US" sz="2000" dirty="0"/>
          </a:p>
          <a:p>
            <a:r>
              <a:rPr lang="en-US" sz="2000" dirty="0" smtClean="0"/>
              <a:t>WORKMAN’S COMPENSATION</a:t>
            </a:r>
          </a:p>
          <a:p>
            <a:r>
              <a:rPr lang="en-US" sz="2000" dirty="0" smtClean="0"/>
              <a:t>HEALTH/DENTAL/VSION/DISABILITY</a:t>
            </a:r>
            <a:endParaRPr lang="en-US" sz="2000" dirty="0"/>
          </a:p>
          <a:p>
            <a:r>
              <a:rPr lang="en-US" sz="2000" dirty="0" smtClean="0"/>
              <a:t>RETIREMENT BENEFITS</a:t>
            </a:r>
          </a:p>
          <a:p>
            <a:pPr lvl="1"/>
            <a:r>
              <a:rPr lang="en-US" sz="1800" dirty="0" smtClean="0"/>
              <a:t>KPERS</a:t>
            </a:r>
          </a:p>
          <a:p>
            <a:pPr lvl="1"/>
            <a:r>
              <a:rPr lang="en-US" sz="1800" dirty="0" smtClean="0"/>
              <a:t>457 PLANS (EMPLOYER AND EMPLOYEE PARTICIPATION)</a:t>
            </a:r>
          </a:p>
          <a:p>
            <a:r>
              <a:rPr lang="en-US" sz="2000" dirty="0" smtClean="0"/>
              <a:t>EMPLOYEE-PAID OPTIONAL BENEFITS</a:t>
            </a:r>
          </a:p>
        </p:txBody>
      </p:sp>
    </p:spTree>
    <p:extLst>
      <p:ext uri="{BB962C8B-B14F-4D97-AF65-F5344CB8AC3E}">
        <p14:creationId xmlns:p14="http://schemas.microsoft.com/office/powerpoint/2010/main" val="7850472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96176"/>
          </a:xfrm>
        </p:spPr>
        <p:txBody>
          <a:bodyPr/>
          <a:lstStyle/>
          <a:p>
            <a:pPr algn="ctr"/>
            <a:r>
              <a:rPr lang="en-US" dirty="0" smtClean="0"/>
              <a:t>THE LAST PAGE</a:t>
            </a:r>
            <a:endParaRPr lang="en-US" dirty="0"/>
          </a:p>
        </p:txBody>
      </p:sp>
      <p:sp>
        <p:nvSpPr>
          <p:cNvPr id="3" name="Content Placeholder 2"/>
          <p:cNvSpPr>
            <a:spLocks noGrp="1"/>
          </p:cNvSpPr>
          <p:nvPr>
            <p:ph idx="1"/>
          </p:nvPr>
        </p:nvSpPr>
        <p:spPr>
          <a:xfrm>
            <a:off x="677334" y="1605777"/>
            <a:ext cx="8596668" cy="4435586"/>
          </a:xfrm>
        </p:spPr>
        <p:txBody>
          <a:bodyPr>
            <a:normAutofit/>
          </a:bodyPr>
          <a:lstStyle/>
          <a:p>
            <a:r>
              <a:rPr lang="en-US" sz="4000" dirty="0" smtClean="0"/>
              <a:t>ACKNOWLEDGEMENT/RECEIPT</a:t>
            </a:r>
          </a:p>
          <a:p>
            <a:pPr lvl="1"/>
            <a:r>
              <a:rPr lang="en-US" sz="2000" dirty="0" smtClean="0"/>
              <a:t>RESTATE AT-WILL EMPLOYMENT</a:t>
            </a:r>
          </a:p>
          <a:p>
            <a:pPr lvl="1"/>
            <a:r>
              <a:rPr lang="en-US" sz="2000" dirty="0" smtClean="0"/>
              <a:t>RETAIN IN PERSONNEL FILE</a:t>
            </a:r>
          </a:p>
          <a:p>
            <a:pPr marL="457200" lvl="1" indent="0">
              <a:buNone/>
            </a:pPr>
            <a:endParaRPr lang="en-US" sz="1800" dirty="0" smtClean="0"/>
          </a:p>
          <a:p>
            <a:pPr marL="457200" lvl="1" indent="0">
              <a:buNone/>
            </a:pPr>
            <a:endParaRPr lang="en-US" sz="1800" dirty="0"/>
          </a:p>
          <a:p>
            <a:pPr marL="457200" lvl="1" indent="0">
              <a:buNone/>
            </a:pPr>
            <a:endParaRPr lang="en-US" sz="1800" dirty="0" smtClean="0"/>
          </a:p>
          <a:p>
            <a:pPr marL="457200" lvl="1" indent="0">
              <a:buNone/>
            </a:pPr>
            <a:r>
              <a:rPr lang="en-US" sz="3600" dirty="0" smtClean="0"/>
              <a:t>VERY, VERY IMPORTANT</a:t>
            </a:r>
          </a:p>
        </p:txBody>
      </p:sp>
    </p:spTree>
    <p:extLst>
      <p:ext uri="{BB962C8B-B14F-4D97-AF65-F5344CB8AC3E}">
        <p14:creationId xmlns:p14="http://schemas.microsoft.com/office/powerpoint/2010/main" val="33457861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7334" y="609600"/>
            <a:ext cx="8596668" cy="929268"/>
          </a:xfrm>
        </p:spPr>
        <p:txBody>
          <a:bodyPr>
            <a:normAutofit fontScale="90000"/>
          </a:bodyPr>
          <a:lstStyle/>
          <a:p>
            <a:pPr algn="ctr"/>
            <a:r>
              <a:rPr lang="en-US" sz="6700" dirty="0" smtClean="0"/>
              <a:t>UPDATES TO POLICY</a:t>
            </a:r>
            <a:r>
              <a:rPr lang="en-US" sz="6000" dirty="0"/>
              <a:t>?</a:t>
            </a:r>
          </a:p>
        </p:txBody>
      </p:sp>
      <p:sp>
        <p:nvSpPr>
          <p:cNvPr id="2" name="Content Placeholder 1"/>
          <p:cNvSpPr>
            <a:spLocks noGrp="1"/>
          </p:cNvSpPr>
          <p:nvPr>
            <p:ph idx="1"/>
          </p:nvPr>
        </p:nvSpPr>
        <p:spPr>
          <a:xfrm>
            <a:off x="677334" y="1538868"/>
            <a:ext cx="9503728" cy="5319132"/>
          </a:xfrm>
        </p:spPr>
        <p:txBody>
          <a:bodyPr>
            <a:normAutofit lnSpcReduction="10000"/>
          </a:bodyPr>
          <a:lstStyle/>
          <a:p>
            <a:r>
              <a:rPr lang="en-US" dirty="0" smtClean="0"/>
              <a:t>Social Media and Data Privacy</a:t>
            </a:r>
          </a:p>
          <a:p>
            <a:pPr lvl="1"/>
            <a:r>
              <a:rPr lang="en-US" dirty="0"/>
              <a:t>Handbooks should make clear that there are no privacy rights to social media accessed on employer-owned equipment and utilizing social media at work</a:t>
            </a:r>
            <a:r>
              <a:rPr lang="en-US" dirty="0" smtClean="0"/>
              <a:t>.</a:t>
            </a:r>
          </a:p>
          <a:p>
            <a:r>
              <a:rPr lang="en-US" dirty="0" smtClean="0"/>
              <a:t>Reasonable  Accommodation</a:t>
            </a:r>
          </a:p>
          <a:p>
            <a:pPr lvl="1"/>
            <a:r>
              <a:rPr lang="en-US" dirty="0" smtClean="0"/>
              <a:t>Americans with Disabilities Act (ADA) often trumps the Family and Medical Leave Act (FLMA)for medical leave.  </a:t>
            </a:r>
          </a:p>
          <a:p>
            <a:r>
              <a:rPr lang="en-US" dirty="0" smtClean="0"/>
              <a:t>Retaliation</a:t>
            </a:r>
          </a:p>
          <a:p>
            <a:pPr lvl="1"/>
            <a:r>
              <a:rPr lang="en-US" dirty="0" smtClean="0"/>
              <a:t>Not enough to say organization will not tolerate.  A statement regarding the fairness of the process for the person making the claim and for the accused is essential.</a:t>
            </a:r>
          </a:p>
          <a:p>
            <a:r>
              <a:rPr lang="en-US" dirty="0" smtClean="0"/>
              <a:t>Smoking and Marijuana Use</a:t>
            </a:r>
          </a:p>
          <a:p>
            <a:pPr lvl="1"/>
            <a:r>
              <a:rPr lang="en-US" dirty="0"/>
              <a:t>Tobacco use should cover e-cigarettes and restrictions on where should be clearly stated</a:t>
            </a:r>
          </a:p>
          <a:p>
            <a:pPr lvl="1"/>
            <a:r>
              <a:rPr lang="en-US" dirty="0"/>
              <a:t>Treat medical marijuana use as a drug, and policy can clearly state that use of illegal drugs, alcohol and legal drugs which significant impairment can not be used on the job</a:t>
            </a:r>
            <a:r>
              <a:rPr lang="en-US" dirty="0" smtClean="0"/>
              <a:t>.</a:t>
            </a:r>
          </a:p>
          <a:p>
            <a:r>
              <a:rPr lang="en-US" dirty="0" smtClean="0"/>
              <a:t>LGBT Rights</a:t>
            </a:r>
          </a:p>
          <a:p>
            <a:pPr lvl="1"/>
            <a:r>
              <a:rPr lang="en-US" dirty="0" smtClean="0"/>
              <a:t>With the 2015 Supreme Court Decision on same-sex marriage, companies must provide the same health and retirement benefits other married couples are offered.</a:t>
            </a:r>
            <a:endParaRPr lang="en-US" dirty="0"/>
          </a:p>
          <a:p>
            <a:pPr lvl="1"/>
            <a:endParaRPr lang="en-US" dirty="0"/>
          </a:p>
        </p:txBody>
      </p:sp>
    </p:spTree>
    <p:extLst>
      <p:ext uri="{BB962C8B-B14F-4D97-AF65-F5344CB8AC3E}">
        <p14:creationId xmlns:p14="http://schemas.microsoft.com/office/powerpoint/2010/main" val="172361613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THE BAD. . .</a:t>
            </a:r>
            <a:endParaRPr lang="en-US" dirty="0"/>
          </a:p>
        </p:txBody>
      </p:sp>
      <p:sp>
        <p:nvSpPr>
          <p:cNvPr id="5" name="Content Placeholder 4"/>
          <p:cNvSpPr>
            <a:spLocks noGrp="1"/>
          </p:cNvSpPr>
          <p:nvPr>
            <p:ph idx="1"/>
          </p:nvPr>
        </p:nvSpPr>
        <p:spPr>
          <a:xfrm>
            <a:off x="1156837" y="1603028"/>
            <a:ext cx="8596668" cy="5254972"/>
          </a:xfrm>
        </p:spPr>
        <p:txBody>
          <a:bodyPr>
            <a:normAutofit/>
          </a:bodyPr>
          <a:lstStyle/>
          <a:p>
            <a:r>
              <a:rPr lang="en-US" sz="2000" dirty="0" smtClean="0"/>
              <a:t>AT-WILL DOES NOT PROTECT FROM DISPUTES RESULTING FROM:</a:t>
            </a:r>
          </a:p>
          <a:p>
            <a:pPr lvl="1"/>
            <a:r>
              <a:rPr lang="en-US" sz="1800" dirty="0" smtClean="0"/>
              <a:t>DISCRIMINATION</a:t>
            </a:r>
          </a:p>
          <a:p>
            <a:pPr lvl="1"/>
            <a:r>
              <a:rPr lang="en-US" sz="1800" dirty="0" smtClean="0"/>
              <a:t>HARRASSMENT</a:t>
            </a:r>
          </a:p>
          <a:p>
            <a:pPr lvl="1"/>
            <a:r>
              <a:rPr lang="en-US" sz="1800" dirty="0" smtClean="0"/>
              <a:t>RETALIATION</a:t>
            </a:r>
          </a:p>
          <a:p>
            <a:r>
              <a:rPr lang="en-US" dirty="0" smtClean="0"/>
              <a:t>INCONSISTENT APPLICATION &amp; DEVIATION FROM POLICY</a:t>
            </a:r>
          </a:p>
          <a:p>
            <a:r>
              <a:rPr lang="en-US" dirty="0" smtClean="0"/>
              <a:t>ADOPTION OF ILLEGAL POLICIES</a:t>
            </a:r>
          </a:p>
          <a:p>
            <a:r>
              <a:rPr lang="en-US" dirty="0" smtClean="0"/>
              <a:t>CONTINUATION OF OUT-DATED POLICIES</a:t>
            </a:r>
          </a:p>
          <a:p>
            <a:r>
              <a:rPr lang="en-US" dirty="0" smtClean="0"/>
              <a:t>USING OTHER INDUSTRY POLICIES</a:t>
            </a:r>
          </a:p>
          <a:p>
            <a:r>
              <a:rPr lang="en-US" dirty="0" smtClean="0"/>
              <a:t> OVERLY DETAILED</a:t>
            </a:r>
          </a:p>
          <a:p>
            <a:r>
              <a:rPr lang="en-US" dirty="0" smtClean="0"/>
              <a:t>OVERLY VAGUE</a:t>
            </a:r>
          </a:p>
          <a:p>
            <a:pPr marL="0" indent="0">
              <a:buNone/>
            </a:pPr>
            <a:endParaRPr lang="en-US" dirty="0" smtClean="0"/>
          </a:p>
          <a:p>
            <a:pPr marL="0" indent="0">
              <a:buNone/>
            </a:pPr>
            <a:endParaRPr lang="en-US" dirty="0" smtClean="0"/>
          </a:p>
          <a:p>
            <a:endParaRPr lang="en-US" dirty="0"/>
          </a:p>
        </p:txBody>
      </p:sp>
    </p:spTree>
    <p:extLst>
      <p:ext uri="{BB962C8B-B14F-4D97-AF65-F5344CB8AC3E}">
        <p14:creationId xmlns:p14="http://schemas.microsoft.com/office/powerpoint/2010/main" val="239363408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10126"/>
          </a:xfrm>
        </p:spPr>
        <p:txBody>
          <a:bodyPr/>
          <a:lstStyle/>
          <a:p>
            <a:pPr algn="ctr"/>
            <a:r>
              <a:rPr lang="en-US" dirty="0" smtClean="0"/>
              <a:t>REAL LIFE ISSUE</a:t>
            </a:r>
            <a:endParaRPr lang="en-US" dirty="0"/>
          </a:p>
        </p:txBody>
      </p:sp>
      <p:sp>
        <p:nvSpPr>
          <p:cNvPr id="3" name="Content Placeholder 2"/>
          <p:cNvSpPr>
            <a:spLocks noGrp="1"/>
          </p:cNvSpPr>
          <p:nvPr>
            <p:ph idx="1"/>
          </p:nvPr>
        </p:nvSpPr>
        <p:spPr>
          <a:xfrm>
            <a:off x="677334" y="1419727"/>
            <a:ext cx="8596668" cy="4621636"/>
          </a:xfrm>
        </p:spPr>
        <p:txBody>
          <a:bodyPr/>
          <a:lstStyle/>
          <a:p>
            <a:r>
              <a:rPr lang="en-US" dirty="0" smtClean="0"/>
              <a:t>Employee is becoming first time grandmother</a:t>
            </a:r>
          </a:p>
          <a:p>
            <a:r>
              <a:rPr lang="en-US" dirty="0" smtClean="0"/>
              <a:t>Has 60 hours of vacation</a:t>
            </a:r>
          </a:p>
          <a:p>
            <a:r>
              <a:rPr lang="en-US" dirty="0" smtClean="0"/>
              <a:t>Wants to use sick leave</a:t>
            </a:r>
          </a:p>
          <a:p>
            <a:r>
              <a:rPr lang="en-US" dirty="0" smtClean="0"/>
              <a:t>Wants additional leave (without pay) of indeterminate timeframe</a:t>
            </a:r>
          </a:p>
          <a:p>
            <a:endParaRPr lang="en-US" dirty="0" smtClean="0"/>
          </a:p>
          <a:p>
            <a:r>
              <a:rPr lang="en-US" dirty="0"/>
              <a:t>The library runs with an FTE of </a:t>
            </a:r>
            <a:r>
              <a:rPr lang="en-US" dirty="0" smtClean="0"/>
              <a:t>11 people</a:t>
            </a:r>
          </a:p>
          <a:p>
            <a:r>
              <a:rPr lang="en-US" dirty="0" smtClean="0"/>
              <a:t>Open </a:t>
            </a:r>
            <a:r>
              <a:rPr lang="en-US" dirty="0"/>
              <a:t>64 hours per </a:t>
            </a:r>
            <a:r>
              <a:rPr lang="en-US" dirty="0" smtClean="0"/>
              <a:t>week</a:t>
            </a:r>
          </a:p>
          <a:p>
            <a:r>
              <a:rPr lang="en-US" dirty="0" smtClean="0"/>
              <a:t>Staffing sufficient to </a:t>
            </a:r>
            <a:r>
              <a:rPr lang="en-US" dirty="0"/>
              <a:t>cover </a:t>
            </a:r>
            <a:r>
              <a:rPr lang="en-US" dirty="0" smtClean="0"/>
              <a:t>regular </a:t>
            </a:r>
            <a:r>
              <a:rPr lang="en-US" dirty="0"/>
              <a:t>duties and still allow for vacations and sick leave.</a:t>
            </a:r>
          </a:p>
        </p:txBody>
      </p:sp>
    </p:spTree>
    <p:extLst>
      <p:ext uri="{BB962C8B-B14F-4D97-AF65-F5344CB8AC3E}">
        <p14:creationId xmlns:p14="http://schemas.microsoft.com/office/powerpoint/2010/main" val="168437229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84756"/>
            <a:ext cx="8596668" cy="1320800"/>
          </a:xfrm>
        </p:spPr>
        <p:txBody>
          <a:bodyPr/>
          <a:lstStyle/>
          <a:p>
            <a:pPr algn="ctr"/>
            <a:r>
              <a:rPr lang="en-US" dirty="0" smtClean="0"/>
              <a:t/>
            </a:r>
            <a:br>
              <a:rPr lang="en-US" dirty="0" smtClean="0"/>
            </a:br>
            <a:r>
              <a:rPr lang="en-US" dirty="0" smtClean="0"/>
              <a:t>LIBRARY PERSONNEL POLICY</a:t>
            </a:r>
            <a:endParaRPr lang="en-US"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r>
              <a:rPr lang="en-US" dirty="0" smtClean="0"/>
              <a:t>Employees </a:t>
            </a:r>
            <a:r>
              <a:rPr lang="en-US" dirty="0"/>
              <a:t>may request to take leave without pay, depending on their personal situation. </a:t>
            </a:r>
            <a:r>
              <a:rPr lang="en-US" dirty="0" smtClean="0"/>
              <a:t>Granting </a:t>
            </a:r>
            <a:r>
              <a:rPr lang="en-US" dirty="0"/>
              <a:t>the leave is at the discretion of the director, and depends entirely on the </a:t>
            </a:r>
            <a:r>
              <a:rPr lang="en-US" dirty="0" smtClean="0"/>
              <a:t>circumstances </a:t>
            </a:r>
            <a:r>
              <a:rPr lang="en-US" dirty="0"/>
              <a:t>of the Library and the role the employee plays. If leave without pay is approved, </a:t>
            </a:r>
            <a:r>
              <a:rPr lang="en-US" dirty="0" smtClean="0"/>
              <a:t>it </a:t>
            </a:r>
            <a:r>
              <a:rPr lang="en-US" dirty="0"/>
              <a:t>may only be used if all vacation, and sick leave if applicable, is exhausted. For positions that </a:t>
            </a:r>
            <a:r>
              <a:rPr lang="en-US" dirty="0" smtClean="0"/>
              <a:t>don't </a:t>
            </a:r>
            <a:r>
              <a:rPr lang="en-US" dirty="0"/>
              <a:t>include vacation time or sick leave, an employee may take leave without pay as a way to </a:t>
            </a:r>
            <a:r>
              <a:rPr lang="en-US" dirty="0" smtClean="0"/>
              <a:t>travel </a:t>
            </a:r>
            <a:r>
              <a:rPr lang="en-US" dirty="0"/>
              <a:t>or if they are unable to work. Excessive use of leave without pay is not acceptable and </a:t>
            </a:r>
            <a:r>
              <a:rPr lang="en-US" dirty="0" smtClean="0"/>
              <a:t>may </a:t>
            </a:r>
            <a:r>
              <a:rPr lang="en-US" dirty="0"/>
              <a:t>lead to disciplinary action for excessive absenteeism. Failure to return to work at the end of </a:t>
            </a:r>
            <a:r>
              <a:rPr lang="en-US" dirty="0" smtClean="0"/>
              <a:t>an </a:t>
            </a:r>
            <a:r>
              <a:rPr lang="en-US" dirty="0"/>
              <a:t>approved personal leave of absence will be considered a  voluntary resignation.</a:t>
            </a:r>
          </a:p>
        </p:txBody>
      </p:sp>
    </p:spTree>
    <p:extLst>
      <p:ext uri="{BB962C8B-B14F-4D97-AF65-F5344CB8AC3E}">
        <p14:creationId xmlns:p14="http://schemas.microsoft.com/office/powerpoint/2010/main" val="269643586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ACTUAL RESPONSE &amp; RESULT</a:t>
            </a:r>
            <a:endParaRPr lang="en-US" dirty="0"/>
          </a:p>
        </p:txBody>
      </p:sp>
      <p:sp>
        <p:nvSpPr>
          <p:cNvPr id="3" name="Content Placeholder 2"/>
          <p:cNvSpPr>
            <a:spLocks noGrp="1"/>
          </p:cNvSpPr>
          <p:nvPr>
            <p:ph idx="1"/>
          </p:nvPr>
        </p:nvSpPr>
        <p:spPr>
          <a:xfrm>
            <a:off x="677334" y="1431759"/>
            <a:ext cx="8596668" cy="4609604"/>
          </a:xfrm>
        </p:spPr>
        <p:txBody>
          <a:bodyPr>
            <a:normAutofit/>
          </a:bodyPr>
          <a:lstStyle/>
          <a:p>
            <a:r>
              <a:rPr lang="en-US" dirty="0"/>
              <a:t>Family Medical Leave Act (FMLA) is for taking care of a child with a “serious” health issue. So even </a:t>
            </a:r>
            <a:r>
              <a:rPr lang="en-US" dirty="0" smtClean="0"/>
              <a:t>though </a:t>
            </a:r>
            <a:r>
              <a:rPr lang="en-US" dirty="0"/>
              <a:t>your child is giving birth, it is not considered a “serious” health issue unless there are </a:t>
            </a:r>
            <a:r>
              <a:rPr lang="en-US" dirty="0" smtClean="0"/>
              <a:t>complications</a:t>
            </a:r>
            <a:r>
              <a:rPr lang="en-US" dirty="0"/>
              <a:t>. Therefore, employees are not able to take sick leave for the birth of a grandchild except </a:t>
            </a:r>
            <a:r>
              <a:rPr lang="en-US" dirty="0" smtClean="0"/>
              <a:t>in </a:t>
            </a:r>
            <a:r>
              <a:rPr lang="en-US" dirty="0"/>
              <a:t>exceptional circumstances</a:t>
            </a:r>
            <a:r>
              <a:rPr lang="en-US" dirty="0" smtClean="0"/>
              <a:t>.</a:t>
            </a:r>
          </a:p>
          <a:p>
            <a:r>
              <a:rPr lang="en-US" dirty="0" smtClean="0"/>
              <a:t>Vacation leave is approved</a:t>
            </a:r>
            <a:endParaRPr lang="en-US" dirty="0"/>
          </a:p>
          <a:p>
            <a:r>
              <a:rPr lang="en-US" dirty="0" smtClean="0"/>
              <a:t>Leave without pay is up to the director to allow or not allow.  Her response:</a:t>
            </a:r>
          </a:p>
          <a:p>
            <a:pPr lvl="1"/>
            <a:r>
              <a:rPr lang="en-US" dirty="0" smtClean="0"/>
              <a:t>“The </a:t>
            </a:r>
            <a:r>
              <a:rPr lang="en-US" dirty="0"/>
              <a:t>library runs with an FTE of 11people and is open 64 hours per week. We have enough staff to cover </a:t>
            </a:r>
            <a:r>
              <a:rPr lang="en-US" dirty="0" smtClean="0"/>
              <a:t>regular </a:t>
            </a:r>
            <a:r>
              <a:rPr lang="en-US" dirty="0"/>
              <a:t>duties and still allow for vacations and sick leave. But we don’t have enough staff to allow for </a:t>
            </a:r>
            <a:r>
              <a:rPr lang="en-US" dirty="0" smtClean="0"/>
              <a:t>extra </a:t>
            </a:r>
            <a:r>
              <a:rPr lang="en-US" dirty="0"/>
              <a:t>time off. As director, I would be reluctant to grant leave without pay unless it was absolutely </a:t>
            </a:r>
            <a:r>
              <a:rPr lang="en-US" dirty="0" smtClean="0"/>
              <a:t>necessary.”</a:t>
            </a:r>
          </a:p>
          <a:p>
            <a:pPr marL="457200" lvl="1" indent="0">
              <a:buNone/>
            </a:pPr>
            <a:endParaRPr lang="en-US" dirty="0"/>
          </a:p>
          <a:p>
            <a:pPr marL="457200" lvl="1" indent="0">
              <a:buNone/>
            </a:pPr>
            <a:r>
              <a:rPr lang="en-US" sz="2800" dirty="0" smtClean="0"/>
              <a:t>End Result?  </a:t>
            </a:r>
            <a:endParaRPr lang="en-US" sz="2800" dirty="0"/>
          </a:p>
        </p:txBody>
      </p:sp>
    </p:spTree>
    <p:extLst>
      <p:ext uri="{BB962C8B-B14F-4D97-AF65-F5344CB8AC3E}">
        <p14:creationId xmlns:p14="http://schemas.microsoft.com/office/powerpoint/2010/main" val="375789412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PENNY WISE, POUND FOOLISH</a:t>
            </a:r>
            <a:endParaRPr lang="en-US" dirty="0"/>
          </a:p>
        </p:txBody>
      </p:sp>
      <p:sp>
        <p:nvSpPr>
          <p:cNvPr id="3" name="Content Placeholder 2"/>
          <p:cNvSpPr>
            <a:spLocks noGrp="1"/>
          </p:cNvSpPr>
          <p:nvPr>
            <p:ph idx="1"/>
          </p:nvPr>
        </p:nvSpPr>
        <p:spPr/>
        <p:txBody>
          <a:bodyPr/>
          <a:lstStyle/>
          <a:p>
            <a:r>
              <a:rPr lang="en-US" dirty="0" smtClean="0"/>
              <a:t>“DO MORE WITH LESS” STRESS</a:t>
            </a:r>
          </a:p>
          <a:p>
            <a:r>
              <a:rPr lang="en-US" dirty="0" smtClean="0"/>
              <a:t>SUBPAR WORK – TOO LEAN AND TRULY MEAN</a:t>
            </a:r>
          </a:p>
          <a:p>
            <a:r>
              <a:rPr lang="en-US" dirty="0" smtClean="0"/>
              <a:t>HIGHER PERSONNEL COSTS (absenteeism, workers’ compensation claims, increased healthcare expenses)</a:t>
            </a:r>
          </a:p>
          <a:p>
            <a:r>
              <a:rPr lang="en-US" dirty="0" smtClean="0"/>
              <a:t>INCREASED TURNOVER DUE TO BURNOUT</a:t>
            </a:r>
          </a:p>
          <a:p>
            <a:r>
              <a:rPr lang="en-US" dirty="0" smtClean="0"/>
              <a:t>MISSED DEADLINES, MISSED OPPORTUNITIES AND DISSATIFIED CUSTOMERS</a:t>
            </a:r>
          </a:p>
          <a:p>
            <a:pPr marL="0" indent="0">
              <a:buNone/>
            </a:pPr>
            <a:endParaRPr lang="en-US" dirty="0"/>
          </a:p>
        </p:txBody>
      </p:sp>
    </p:spTree>
    <p:extLst>
      <p:ext uri="{BB962C8B-B14F-4D97-AF65-F5344CB8AC3E}">
        <p14:creationId xmlns:p14="http://schemas.microsoft.com/office/powerpoint/2010/main" val="252631629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LINKS</a:t>
            </a:r>
            <a:endParaRPr lang="en-US" dirty="0"/>
          </a:p>
        </p:txBody>
      </p:sp>
      <p:sp>
        <p:nvSpPr>
          <p:cNvPr id="3" name="Content Placeholder 2"/>
          <p:cNvSpPr>
            <a:spLocks noGrp="1"/>
          </p:cNvSpPr>
          <p:nvPr>
            <p:ph idx="1"/>
          </p:nvPr>
        </p:nvSpPr>
        <p:spPr/>
        <p:txBody>
          <a:bodyPr/>
          <a:lstStyle/>
          <a:p>
            <a:r>
              <a:rPr lang="en-US" sz="2800" dirty="0" smtClean="0"/>
              <a:t>KANSAS DEPARTMENT OF LABOR</a:t>
            </a:r>
          </a:p>
          <a:p>
            <a:pPr lvl="1"/>
            <a:r>
              <a:rPr lang="en-US" sz="2400" dirty="0">
                <a:hlinkClick r:id="rId3"/>
              </a:rPr>
              <a:t>http://</a:t>
            </a:r>
            <a:r>
              <a:rPr lang="en-US" sz="2400" dirty="0" smtClean="0">
                <a:hlinkClick r:id="rId3"/>
              </a:rPr>
              <a:t>www.dol.ks.gov/Default.aspx</a:t>
            </a:r>
            <a:endParaRPr lang="en-US" sz="2400" dirty="0" smtClean="0"/>
          </a:p>
          <a:p>
            <a:pPr marL="457200" lvl="1" indent="0">
              <a:buNone/>
            </a:pPr>
            <a:endParaRPr lang="en-US" sz="2400" dirty="0"/>
          </a:p>
          <a:p>
            <a:r>
              <a:rPr lang="en-US" sz="2800" dirty="0" smtClean="0"/>
              <a:t>UNITED STATES DEPARTMENT OF LABOR</a:t>
            </a:r>
          </a:p>
          <a:p>
            <a:pPr lvl="1"/>
            <a:r>
              <a:rPr lang="en-US" sz="2800" dirty="0" smtClean="0">
                <a:hlinkClick r:id="rId4"/>
              </a:rPr>
              <a:t>https://www.dol.gov/whd/</a:t>
            </a:r>
            <a:r>
              <a:rPr lang="en-US" sz="2800" dirty="0" smtClean="0"/>
              <a:t> </a:t>
            </a:r>
            <a:endParaRPr lang="en-US" dirty="0"/>
          </a:p>
        </p:txBody>
      </p:sp>
    </p:spTree>
    <p:extLst>
      <p:ext uri="{BB962C8B-B14F-4D97-AF65-F5344CB8AC3E}">
        <p14:creationId xmlns:p14="http://schemas.microsoft.com/office/powerpoint/2010/main" val="11791295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926926" y="822542"/>
            <a:ext cx="8392438" cy="4814169"/>
          </a:xfrm>
        </p:spPr>
        <p:txBody>
          <a:bodyPr>
            <a:normAutofit/>
          </a:bodyPr>
          <a:lstStyle/>
          <a:p>
            <a:pPr algn="r"/>
            <a:r>
              <a:rPr lang="en-US" sz="4000" b="1" dirty="0"/>
              <a:t>"Surround yourself with the best people you can find, delegate authority, and don't interfere as long as the policy you've decided upon is being carried out</a:t>
            </a:r>
            <a:r>
              <a:rPr lang="en-US" sz="4000" b="1" dirty="0" smtClean="0"/>
              <a:t>.“</a:t>
            </a:r>
            <a:r>
              <a:rPr lang="en-US" sz="3200" b="1" dirty="0" smtClean="0"/>
              <a:t/>
            </a:r>
            <a:br>
              <a:rPr lang="en-US" sz="3200" b="1" dirty="0" smtClean="0"/>
            </a:br>
            <a:r>
              <a:rPr lang="en-US" sz="3200" b="1" dirty="0"/>
              <a:t/>
            </a:r>
            <a:br>
              <a:rPr lang="en-US" sz="3200" b="1" dirty="0"/>
            </a:br>
            <a:r>
              <a:rPr lang="en-US" sz="3200" b="1" dirty="0"/>
              <a:t>— Ronald </a:t>
            </a:r>
            <a:r>
              <a:rPr lang="en-US" sz="3200" b="1" dirty="0" smtClean="0"/>
              <a:t>Reagan</a:t>
            </a:r>
            <a:r>
              <a:rPr lang="en-US" sz="3200" b="1" dirty="0"/>
              <a:t/>
            </a:r>
            <a:br>
              <a:rPr lang="en-US" sz="3200" b="1" dirty="0"/>
            </a:br>
            <a:r>
              <a:rPr lang="en-US" sz="1800" dirty="0"/>
              <a:t/>
            </a:r>
            <a:br>
              <a:rPr lang="en-US" sz="1800" dirty="0"/>
            </a:br>
            <a:endParaRPr lang="en-US" sz="1800" dirty="0"/>
          </a:p>
        </p:txBody>
      </p:sp>
    </p:spTree>
    <p:extLst>
      <p:ext uri="{BB962C8B-B14F-4D97-AF65-F5344CB8AC3E}">
        <p14:creationId xmlns:p14="http://schemas.microsoft.com/office/powerpoint/2010/main" val="1507411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29426" y="311382"/>
            <a:ext cx="5824601" cy="5842860"/>
          </a:xfrm>
          <a:prstGeom prst="rect">
            <a:avLst/>
          </a:prstGeom>
        </p:spPr>
      </p:pic>
    </p:spTree>
    <p:extLst>
      <p:ext uri="{BB962C8B-B14F-4D97-AF65-F5344CB8AC3E}">
        <p14:creationId xmlns:p14="http://schemas.microsoft.com/office/powerpoint/2010/main" val="363253795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52186" y="1402915"/>
            <a:ext cx="8091814" cy="5139869"/>
          </a:xfrm>
          <a:prstGeom prst="rect">
            <a:avLst/>
          </a:prstGeom>
        </p:spPr>
        <p:txBody>
          <a:bodyPr wrap="square">
            <a:spAutoFit/>
          </a:bodyPr>
          <a:lstStyle/>
          <a:p>
            <a:r>
              <a:rPr lang="en-US" sz="3200" dirty="0">
                <a:solidFill>
                  <a:schemeClr val="accent1">
                    <a:lumMod val="75000"/>
                  </a:schemeClr>
                </a:solidFill>
              </a:rPr>
              <a:t>“Connect the dots between individual roles and the goals of the organization. When people see that connection, they get a lot of energy out of work. They feel the importance, dignity, and meaning in their job</a:t>
            </a:r>
            <a:r>
              <a:rPr lang="en-US" sz="3200" dirty="0" smtClean="0">
                <a:solidFill>
                  <a:schemeClr val="accent1">
                    <a:lumMod val="75000"/>
                  </a:schemeClr>
                </a:solidFill>
              </a:rPr>
              <a:t>.”</a:t>
            </a:r>
          </a:p>
          <a:p>
            <a:endParaRPr lang="en-US" sz="3200" dirty="0">
              <a:solidFill>
                <a:schemeClr val="accent1">
                  <a:lumMod val="75000"/>
                </a:schemeClr>
              </a:solidFill>
            </a:endParaRPr>
          </a:p>
          <a:p>
            <a:endParaRPr lang="en-US" sz="3200" dirty="0" smtClean="0">
              <a:solidFill>
                <a:schemeClr val="accent1">
                  <a:lumMod val="75000"/>
                </a:schemeClr>
              </a:solidFill>
            </a:endParaRPr>
          </a:p>
          <a:p>
            <a:endParaRPr lang="en-US" dirty="0">
              <a:solidFill>
                <a:schemeClr val="accent1">
                  <a:lumMod val="75000"/>
                </a:schemeClr>
              </a:solidFill>
            </a:endParaRPr>
          </a:p>
          <a:p>
            <a:endParaRPr lang="en-US" dirty="0" smtClean="0">
              <a:solidFill>
                <a:schemeClr val="accent1">
                  <a:lumMod val="75000"/>
                </a:schemeClr>
              </a:solidFill>
            </a:endParaRPr>
          </a:p>
          <a:p>
            <a:r>
              <a:rPr lang="en-US" dirty="0" smtClean="0">
                <a:solidFill>
                  <a:schemeClr val="accent1">
                    <a:lumMod val="75000"/>
                  </a:schemeClr>
                </a:solidFill>
              </a:rPr>
              <a:t> </a:t>
            </a:r>
            <a:r>
              <a:rPr lang="en-US" i="1" dirty="0">
                <a:solidFill>
                  <a:schemeClr val="accent1">
                    <a:lumMod val="75000"/>
                  </a:schemeClr>
                </a:solidFill>
              </a:rPr>
              <a:t>– Ken Blanchard and Scott Blanchard, </a:t>
            </a:r>
            <a:r>
              <a:rPr lang="en-US" i="1" dirty="0">
                <a:solidFill>
                  <a:schemeClr val="accent1">
                    <a:lumMod val="75000"/>
                  </a:schemeClr>
                </a:solidFill>
                <a:hlinkClick r:id="rId3"/>
              </a:rPr>
              <a:t>Do People Really Know What You Expect from Them?</a:t>
            </a:r>
            <a:r>
              <a:rPr lang="en-US" i="1" dirty="0">
                <a:solidFill>
                  <a:schemeClr val="accent1">
                    <a:lumMod val="75000"/>
                  </a:schemeClr>
                </a:solidFill>
              </a:rPr>
              <a:t>, Fast Company</a:t>
            </a:r>
            <a:endParaRPr lang="en-US" dirty="0">
              <a:solidFill>
                <a:schemeClr val="accent1">
                  <a:lumMod val="75000"/>
                </a:schemeClr>
              </a:solidFill>
            </a:endParaRPr>
          </a:p>
        </p:txBody>
      </p:sp>
    </p:spTree>
    <p:extLst>
      <p:ext uri="{BB962C8B-B14F-4D97-AF65-F5344CB8AC3E}">
        <p14:creationId xmlns:p14="http://schemas.microsoft.com/office/powerpoint/2010/main" val="22577320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9965" y="1791222"/>
            <a:ext cx="8596668" cy="3262319"/>
          </a:xfrm>
        </p:spPr>
        <p:txBody>
          <a:bodyPr>
            <a:normAutofit/>
          </a:bodyPr>
          <a:lstStyle/>
          <a:p>
            <a:pPr algn="ctr"/>
            <a:r>
              <a:rPr lang="en-US" dirty="0" smtClean="0">
                <a:solidFill>
                  <a:schemeClr val="tx1"/>
                </a:solidFill>
              </a:rPr>
              <a:t>APRIL 6, 2018</a:t>
            </a:r>
            <a:br>
              <a:rPr lang="en-US" dirty="0" smtClean="0">
                <a:solidFill>
                  <a:schemeClr val="tx1"/>
                </a:solidFill>
              </a:rPr>
            </a:br>
            <a:r>
              <a:rPr lang="en-US" dirty="0" smtClean="0">
                <a:solidFill>
                  <a:schemeClr val="tx1"/>
                </a:solidFill>
              </a:rPr>
              <a:t>Laura </a:t>
            </a:r>
            <a:r>
              <a:rPr lang="en-US" dirty="0">
                <a:solidFill>
                  <a:schemeClr val="tx1"/>
                </a:solidFill>
              </a:rPr>
              <a:t>DeBaun, Director</a:t>
            </a:r>
            <a:br>
              <a:rPr lang="en-US" dirty="0">
                <a:solidFill>
                  <a:schemeClr val="tx1"/>
                </a:solidFill>
              </a:rPr>
            </a:br>
            <a:r>
              <a:rPr lang="en-US" dirty="0">
                <a:solidFill>
                  <a:schemeClr val="tx1"/>
                </a:solidFill>
              </a:rPr>
              <a:t>Northeast Kansas Library System</a:t>
            </a:r>
            <a:br>
              <a:rPr lang="en-US" dirty="0">
                <a:solidFill>
                  <a:schemeClr val="tx1"/>
                </a:solidFill>
              </a:rPr>
            </a:br>
            <a:r>
              <a:rPr lang="en-US" sz="2000" dirty="0">
                <a:solidFill>
                  <a:schemeClr val="tx1"/>
                </a:solidFill>
              </a:rPr>
              <a:t>888-296-6963</a:t>
            </a:r>
            <a:br>
              <a:rPr lang="en-US" sz="2000" dirty="0">
                <a:solidFill>
                  <a:schemeClr val="tx1"/>
                </a:solidFill>
              </a:rPr>
            </a:br>
            <a:r>
              <a:rPr lang="en-US" sz="2000" dirty="0">
                <a:solidFill>
                  <a:schemeClr val="tx1"/>
                </a:solidFill>
              </a:rPr>
              <a:t>ldebaun@nekls.org</a:t>
            </a:r>
            <a:br>
              <a:rPr lang="en-US" sz="2000" dirty="0">
                <a:solidFill>
                  <a:schemeClr val="tx1"/>
                </a:solidFill>
              </a:rPr>
            </a:br>
            <a:endParaRPr lang="en-US" dirty="0"/>
          </a:p>
        </p:txBody>
      </p:sp>
    </p:spTree>
    <p:extLst>
      <p:ext uri="{BB962C8B-B14F-4D97-AF65-F5344CB8AC3E}">
        <p14:creationId xmlns:p14="http://schemas.microsoft.com/office/powerpoint/2010/main" val="21739589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JOB DESCRIPTION</a:t>
            </a:r>
            <a:endParaRPr lang="en-US" dirty="0"/>
          </a:p>
        </p:txBody>
      </p:sp>
      <p:sp>
        <p:nvSpPr>
          <p:cNvPr id="3" name="Content Placeholder 2"/>
          <p:cNvSpPr>
            <a:spLocks noGrp="1"/>
          </p:cNvSpPr>
          <p:nvPr>
            <p:ph sz="half" idx="2"/>
          </p:nvPr>
        </p:nvSpPr>
        <p:spPr>
          <a:xfrm>
            <a:off x="677334" y="2236204"/>
            <a:ext cx="4185623" cy="3304117"/>
          </a:xfrm>
        </p:spPr>
        <p:txBody>
          <a:bodyPr/>
          <a:lstStyle/>
          <a:p>
            <a:r>
              <a:rPr lang="en-US" dirty="0" smtClean="0"/>
              <a:t>TITLE</a:t>
            </a:r>
          </a:p>
          <a:p>
            <a:r>
              <a:rPr lang="en-US" dirty="0" smtClean="0"/>
              <a:t>FLSA STATUS</a:t>
            </a:r>
          </a:p>
          <a:p>
            <a:r>
              <a:rPr lang="en-US" dirty="0" smtClean="0"/>
              <a:t>POSITION SUMMARY</a:t>
            </a:r>
          </a:p>
          <a:p>
            <a:r>
              <a:rPr lang="en-US" dirty="0" smtClean="0"/>
              <a:t>QUALIFICATIONS</a:t>
            </a:r>
          </a:p>
          <a:p>
            <a:r>
              <a:rPr lang="en-US" dirty="0" smtClean="0"/>
              <a:t>ESSENTIAL FUNCTIONS</a:t>
            </a:r>
          </a:p>
          <a:p>
            <a:r>
              <a:rPr lang="en-US" dirty="0" smtClean="0"/>
              <a:t>MARGINAL FUNCTIONS</a:t>
            </a:r>
          </a:p>
          <a:p>
            <a:r>
              <a:rPr lang="en-US" dirty="0" smtClean="0"/>
              <a:t>POSITION REQUIREMENTS</a:t>
            </a:r>
          </a:p>
          <a:p>
            <a:endParaRPr lang="en-US" dirty="0"/>
          </a:p>
        </p:txBody>
      </p:sp>
      <p:sp>
        <p:nvSpPr>
          <p:cNvPr id="6" name="Content Placeholder 5"/>
          <p:cNvSpPr>
            <a:spLocks noGrp="1"/>
          </p:cNvSpPr>
          <p:nvPr>
            <p:ph sz="quarter" idx="4"/>
          </p:nvPr>
        </p:nvSpPr>
        <p:spPr>
          <a:xfrm>
            <a:off x="4862957" y="2236204"/>
            <a:ext cx="4185617" cy="3304117"/>
          </a:xfrm>
        </p:spPr>
        <p:txBody>
          <a:bodyPr/>
          <a:lstStyle/>
          <a:p>
            <a:r>
              <a:rPr lang="en-US" dirty="0" smtClean="0"/>
              <a:t>EDUCATION</a:t>
            </a:r>
          </a:p>
          <a:p>
            <a:r>
              <a:rPr lang="en-US" dirty="0" smtClean="0"/>
              <a:t>TECHNICAL SKILLS</a:t>
            </a:r>
          </a:p>
          <a:p>
            <a:r>
              <a:rPr lang="en-US" dirty="0" smtClean="0"/>
              <a:t>DECISION MAKING</a:t>
            </a:r>
          </a:p>
          <a:p>
            <a:r>
              <a:rPr lang="en-US" dirty="0" smtClean="0"/>
              <a:t>PERSONAL RELATIONS</a:t>
            </a:r>
          </a:p>
          <a:p>
            <a:r>
              <a:rPr lang="en-US" dirty="0" smtClean="0"/>
              <a:t>ESSENTIAL PHYSICAL FUNCTIONS</a:t>
            </a:r>
          </a:p>
          <a:p>
            <a:r>
              <a:rPr lang="en-US" dirty="0" smtClean="0"/>
              <a:t>SELECTION GUIDELINES</a:t>
            </a:r>
          </a:p>
          <a:p>
            <a:r>
              <a:rPr lang="en-US" dirty="0" smtClean="0"/>
              <a:t>EMPLOYEE CERTIFICATION</a:t>
            </a:r>
            <a:endParaRPr lang="en-US" dirty="0"/>
          </a:p>
        </p:txBody>
      </p:sp>
    </p:spTree>
    <p:extLst>
      <p:ext uri="{BB962C8B-B14F-4D97-AF65-F5344CB8AC3E}">
        <p14:creationId xmlns:p14="http://schemas.microsoft.com/office/powerpoint/2010/main" val="33127080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JOB INTERVIEW</a:t>
            </a:r>
            <a:endParaRPr lang="en-US" dirty="0"/>
          </a:p>
        </p:txBody>
      </p:sp>
      <p:sp>
        <p:nvSpPr>
          <p:cNvPr id="3" name="Content Placeholder 2"/>
          <p:cNvSpPr>
            <a:spLocks noGrp="1"/>
          </p:cNvSpPr>
          <p:nvPr>
            <p:ph idx="1"/>
          </p:nvPr>
        </p:nvSpPr>
        <p:spPr/>
        <p:txBody>
          <a:bodyPr/>
          <a:lstStyle/>
          <a:p>
            <a:r>
              <a:rPr lang="en-US" dirty="0" smtClean="0"/>
              <a:t>ESTABLISH STRUCTURE WITH CANDIDATES</a:t>
            </a:r>
          </a:p>
          <a:p>
            <a:r>
              <a:rPr lang="en-US" dirty="0" smtClean="0"/>
              <a:t>STICK TO SAME STRUCTURE AND SET QUESTIONS FOR ALL CANDIDATES</a:t>
            </a:r>
          </a:p>
          <a:p>
            <a:r>
              <a:rPr lang="en-US" dirty="0" smtClean="0"/>
              <a:t>CAN ASK SPECIFIC QUESTIONS AS FOLLOW-UP OR SPECIFIC TO RESUME/APPLICATION</a:t>
            </a:r>
          </a:p>
          <a:p>
            <a:r>
              <a:rPr lang="en-US" dirty="0" smtClean="0"/>
              <a:t>ALWAYS FOLLOW A YES/NO ANSWER WITH AN OPEN-ENDED QUESTION</a:t>
            </a:r>
          </a:p>
          <a:p>
            <a:r>
              <a:rPr lang="en-US" dirty="0" smtClean="0"/>
              <a:t>PROVIDE INFORMATION ABOUT YOUR LIBRARY </a:t>
            </a:r>
          </a:p>
          <a:p>
            <a:r>
              <a:rPr lang="en-US" dirty="0" smtClean="0"/>
              <a:t>CLOSE THE INTERVIEW – TIMEFRAME</a:t>
            </a:r>
          </a:p>
          <a:p>
            <a:r>
              <a:rPr lang="en-US" dirty="0" smtClean="0"/>
              <a:t>EVALUATE NOTES AND COMPARE CANDIDATES</a:t>
            </a:r>
          </a:p>
          <a:p>
            <a:r>
              <a:rPr lang="en-US" sz="2400" dirty="0" smtClean="0"/>
              <a:t>DO NOT MAKE ANY NOTES THAT COULD BE DISCRIMINATORY</a:t>
            </a:r>
            <a:endParaRPr lang="en-US" sz="2400" dirty="0"/>
          </a:p>
        </p:txBody>
      </p:sp>
    </p:spTree>
    <p:extLst>
      <p:ext uri="{BB962C8B-B14F-4D97-AF65-F5344CB8AC3E}">
        <p14:creationId xmlns:p14="http://schemas.microsoft.com/office/powerpoint/2010/main" val="28249728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292072"/>
            <a:ext cx="9908088" cy="4169276"/>
          </a:xfrm>
          <a:prstGeom prst="rect">
            <a:avLst/>
          </a:prstGeom>
        </p:spPr>
      </p:pic>
    </p:spTree>
    <p:extLst>
      <p:ext uri="{BB962C8B-B14F-4D97-AF65-F5344CB8AC3E}">
        <p14:creationId xmlns:p14="http://schemas.microsoft.com/office/powerpoint/2010/main" val="8806378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81608"/>
            <a:ext cx="8596668" cy="732183"/>
          </a:xfrm>
        </p:spPr>
        <p:txBody>
          <a:bodyPr/>
          <a:lstStyle/>
          <a:p>
            <a:pPr algn="ctr"/>
            <a:r>
              <a:rPr lang="en-US" dirty="0" smtClean="0"/>
              <a:t>VOLUNTEERS</a:t>
            </a:r>
            <a:endParaRPr lang="en-US" dirty="0"/>
          </a:p>
        </p:txBody>
      </p:sp>
      <p:sp>
        <p:nvSpPr>
          <p:cNvPr id="3" name="Content Placeholder 2"/>
          <p:cNvSpPr>
            <a:spLocks noGrp="1"/>
          </p:cNvSpPr>
          <p:nvPr>
            <p:ph idx="1"/>
          </p:nvPr>
        </p:nvSpPr>
        <p:spPr>
          <a:xfrm>
            <a:off x="677334" y="1146798"/>
            <a:ext cx="8596668" cy="5124794"/>
          </a:xfrm>
        </p:spPr>
        <p:txBody>
          <a:bodyPr>
            <a:normAutofit/>
          </a:bodyPr>
          <a:lstStyle/>
          <a:p>
            <a:r>
              <a:rPr lang="en-US" dirty="0" smtClean="0"/>
              <a:t>HAVE A PLAN</a:t>
            </a:r>
          </a:p>
          <a:p>
            <a:pPr lvl="1"/>
            <a:r>
              <a:rPr lang="en-US" dirty="0" smtClean="0"/>
              <a:t>NEEDS ASSESSMENT</a:t>
            </a:r>
          </a:p>
          <a:p>
            <a:pPr lvl="1"/>
            <a:r>
              <a:rPr lang="en-US" dirty="0" smtClean="0"/>
              <a:t>FRIENDS GROUP/VOLUNTEER RELATIONSHIP</a:t>
            </a:r>
          </a:p>
          <a:p>
            <a:pPr lvl="1"/>
            <a:r>
              <a:rPr lang="en-US" dirty="0" smtClean="0"/>
              <a:t>WORKING WITH STAFF</a:t>
            </a:r>
          </a:p>
          <a:p>
            <a:pPr lvl="1"/>
            <a:r>
              <a:rPr lang="en-US" dirty="0" smtClean="0"/>
              <a:t>CHECK INSURANCE</a:t>
            </a:r>
          </a:p>
          <a:p>
            <a:r>
              <a:rPr lang="en-US" dirty="0" smtClean="0"/>
              <a:t>DEVELOP VOLUNTEER GUIDELINES/HANDBOOK</a:t>
            </a:r>
          </a:p>
          <a:p>
            <a:pPr lvl="1"/>
            <a:r>
              <a:rPr lang="en-US" dirty="0" smtClean="0"/>
              <a:t>THINK THROUGH OUTCOMES</a:t>
            </a:r>
          </a:p>
          <a:p>
            <a:pPr lvl="1"/>
            <a:r>
              <a:rPr lang="en-US" dirty="0" smtClean="0"/>
              <a:t>DECIDE ABOUT BACKGROUND CHECKS</a:t>
            </a:r>
          </a:p>
          <a:p>
            <a:r>
              <a:rPr lang="en-US" dirty="0" smtClean="0"/>
              <a:t>JOB DESCRIPTION</a:t>
            </a:r>
          </a:p>
          <a:p>
            <a:pPr lvl="1"/>
            <a:r>
              <a:rPr lang="en-US" dirty="0" smtClean="0"/>
              <a:t>BASIS FOR RECRUITING, INTERVIEWING AND SELECTION</a:t>
            </a:r>
          </a:p>
          <a:p>
            <a:r>
              <a:rPr lang="en-US" dirty="0" smtClean="0"/>
              <a:t>JOB APPLICATION</a:t>
            </a:r>
          </a:p>
          <a:p>
            <a:r>
              <a:rPr lang="en-US" dirty="0" smtClean="0"/>
              <a:t>HIRING AGREEMENT</a:t>
            </a:r>
          </a:p>
          <a:p>
            <a:pPr lvl="1"/>
            <a:r>
              <a:rPr lang="en-US" dirty="0" smtClean="0"/>
              <a:t>“HOLD HARMLESS STATEMENT”</a:t>
            </a:r>
          </a:p>
          <a:p>
            <a:pPr lvl="1"/>
            <a:endParaRPr lang="en-US" dirty="0" smtClean="0"/>
          </a:p>
        </p:txBody>
      </p:sp>
    </p:spTree>
    <p:extLst>
      <p:ext uri="{BB962C8B-B14F-4D97-AF65-F5344CB8AC3E}">
        <p14:creationId xmlns:p14="http://schemas.microsoft.com/office/powerpoint/2010/main" val="3873879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659124"/>
            <a:ext cx="8596668" cy="1826581"/>
          </a:xfrm>
        </p:spPr>
        <p:txBody>
          <a:bodyPr/>
          <a:lstStyle/>
          <a:p>
            <a:pPr algn="ctr"/>
            <a:r>
              <a:rPr lang="en-US" dirty="0" smtClean="0"/>
              <a:t>THE SWEET MIDDLE</a:t>
            </a:r>
            <a:br>
              <a:rPr lang="en-US" dirty="0" smtClean="0"/>
            </a:br>
            <a:endParaRPr lang="en-US" dirty="0"/>
          </a:p>
        </p:txBody>
      </p:sp>
      <p:sp>
        <p:nvSpPr>
          <p:cNvPr id="3" name="Text Placeholder 2"/>
          <p:cNvSpPr>
            <a:spLocks noGrp="1"/>
          </p:cNvSpPr>
          <p:nvPr>
            <p:ph type="body" idx="1"/>
          </p:nvPr>
        </p:nvSpPr>
        <p:spPr>
          <a:xfrm>
            <a:off x="677335" y="2235184"/>
            <a:ext cx="8596668" cy="3401528"/>
          </a:xfrm>
        </p:spPr>
        <p:txBody>
          <a:bodyPr>
            <a:normAutofit/>
          </a:bodyPr>
          <a:lstStyle/>
          <a:p>
            <a:pPr algn="ctr"/>
            <a:endParaRPr lang="en-US" dirty="0"/>
          </a:p>
          <a:p>
            <a:pPr algn="ctr"/>
            <a:r>
              <a:rPr lang="en-US" sz="2800" dirty="0"/>
              <a:t>Paperwork, Paperwork, Paperwork</a:t>
            </a:r>
          </a:p>
          <a:p>
            <a:pPr algn="ctr"/>
            <a:endParaRPr lang="en-US" dirty="0"/>
          </a:p>
          <a:p>
            <a:pPr algn="ctr"/>
            <a:r>
              <a:rPr lang="en-US" dirty="0"/>
              <a:t>http://systems.mykansaslibrary.org/wp-content/uploads/RecordRetention-Schedule-2008.pdf</a:t>
            </a:r>
          </a:p>
          <a:p>
            <a:endParaRPr lang="en-US" dirty="0"/>
          </a:p>
        </p:txBody>
      </p:sp>
    </p:spTree>
    <p:extLst>
      <p:ext uri="{BB962C8B-B14F-4D97-AF65-F5344CB8AC3E}">
        <p14:creationId xmlns:p14="http://schemas.microsoft.com/office/powerpoint/2010/main" val="2275055312"/>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1279</TotalTime>
  <Words>2680</Words>
  <Application>Microsoft Office PowerPoint</Application>
  <PresentationFormat>Widescreen</PresentationFormat>
  <Paragraphs>403</Paragraphs>
  <Slides>41</Slides>
  <Notes>41</Notes>
  <HiddenSlides>0</HiddenSlides>
  <MMClips>1</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41</vt:i4>
      </vt:variant>
    </vt:vector>
  </HeadingPairs>
  <TitlesOfParts>
    <vt:vector size="49" baseType="lpstr">
      <vt:lpstr>Arial</vt:lpstr>
      <vt:lpstr>Calibri</vt:lpstr>
      <vt:lpstr>メイリオ</vt:lpstr>
      <vt:lpstr>proxima_nova_rgregular</vt:lpstr>
      <vt:lpstr>Trebuchet MS</vt:lpstr>
      <vt:lpstr>Wingdings</vt:lpstr>
      <vt:lpstr>Wingdings 3</vt:lpstr>
      <vt:lpstr>Facet</vt:lpstr>
      <vt:lpstr>HUMAN RESOURCES</vt:lpstr>
      <vt:lpstr>PAIN-FREE HIRING </vt:lpstr>
      <vt:lpstr>ARE THEY EMPLOYEES OR CONTRACTORS?</vt:lpstr>
      <vt:lpstr>PowerPoint Presentation</vt:lpstr>
      <vt:lpstr>JOB DESCRIPTION</vt:lpstr>
      <vt:lpstr>JOB INTERVIEW</vt:lpstr>
      <vt:lpstr>PowerPoint Presentation</vt:lpstr>
      <vt:lpstr>VOLUNTEERS</vt:lpstr>
      <vt:lpstr>THE SWEET MIDDLE </vt:lpstr>
      <vt:lpstr>PowerPoint Presentation</vt:lpstr>
      <vt:lpstr>BASIC PAYROLL DOCUMENTATION</vt:lpstr>
      <vt:lpstr>Purposes of the ADA, the FMLA and Workers’ Compensation Laws</vt:lpstr>
      <vt:lpstr>Enforcement Authorities for the ADA, the FMLA and Workers’ Compensation Laws </vt:lpstr>
      <vt:lpstr>LENGTH OF LEAVE</vt:lpstr>
      <vt:lpstr> MOVING AHEAD</vt:lpstr>
      <vt:lpstr>Types of Documentation </vt:lpstr>
      <vt:lpstr>Reasons Documentation Is Important</vt:lpstr>
      <vt:lpstr>Effective Documentation</vt:lpstr>
      <vt:lpstr>Summary</vt:lpstr>
      <vt:lpstr>Employment Actions that Require  Documentation </vt:lpstr>
      <vt:lpstr>YOUR EMPLOYEE HANDBOOK: THE MOST IMPORTANT BOOK      IN YOUR COLLECTION </vt:lpstr>
      <vt:lpstr>The Good, The Bad  and  The Must Haves</vt:lpstr>
      <vt:lpstr>IT STARTS WITH THE LIBRARY BOARD</vt:lpstr>
      <vt:lpstr>PowerPoint Presentation</vt:lpstr>
      <vt:lpstr>TYPES OF PERSONNEL POLICIES</vt:lpstr>
      <vt:lpstr>KEY COMPONENTS</vt:lpstr>
      <vt:lpstr>GENERAL POLICIES</vt:lpstr>
      <vt:lpstr>EMPLOYMENT POLICIES</vt:lpstr>
      <vt:lpstr>EMPLOYMENT BENEFITS - LEAVE</vt:lpstr>
      <vt:lpstr>OTHER EMPLOYMENT BENEFITS </vt:lpstr>
      <vt:lpstr>THE LAST PAGE</vt:lpstr>
      <vt:lpstr>UPDATES TO POLICY?</vt:lpstr>
      <vt:lpstr>THE BAD. . .</vt:lpstr>
      <vt:lpstr>REAL LIFE ISSUE</vt:lpstr>
      <vt:lpstr> LIBRARY PERSONNEL POLICY</vt:lpstr>
      <vt:lpstr>ACTUAL RESPONSE &amp; RESULT</vt:lpstr>
      <vt:lpstr>PENNY WISE, POUND FOOLISH</vt:lpstr>
      <vt:lpstr>LINKS</vt:lpstr>
      <vt:lpstr>"Surround yourself with the best people you can find, delegate authority, and don't interfere as long as the policy you've decided upon is being carried out.“  — Ronald Reagan  </vt:lpstr>
      <vt:lpstr>PowerPoint Presentation</vt:lpstr>
      <vt:lpstr>APRIL 6, 2018 Laura DeBaun, Director Northeast Kansas Library System 888-296-6963 ldebaun@nekls.org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Laura</dc:creator>
  <cp:lastModifiedBy>Windows User</cp:lastModifiedBy>
  <cp:revision>74</cp:revision>
  <cp:lastPrinted>2018-04-06T12:41:21Z</cp:lastPrinted>
  <dcterms:created xsi:type="dcterms:W3CDTF">2016-06-02T14:59:11Z</dcterms:created>
  <dcterms:modified xsi:type="dcterms:W3CDTF">2018-04-06T12:42:46Z</dcterms:modified>
</cp:coreProperties>
</file>