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tags/tag1.xml" ContentType="application/vnd.openxmlformats-officedocument.presentationml.tags+xml"/>
  <Override PartName="/ppt/notesSlides/notesSlide10.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tags/tag2.xml" ContentType="application/vnd.openxmlformats-officedocument.presentationml.tags+xml"/>
  <Override PartName="/ppt/notesSlides/notesSlide14.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5.xml" ContentType="application/vnd.openxmlformats-officedocument.presentationml.notesSlide+xml"/>
  <Override PartName="/ppt/tags/tag3.xml" ContentType="application/vnd.openxmlformats-officedocument.presentationml.tags+xml"/>
  <Override PartName="/ppt/notesSlides/notesSlide16.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7.xml" ContentType="application/vnd.openxmlformats-officedocument.presentationml.notesSlide+xml"/>
  <Override PartName="/ppt/tags/tag4.xml" ContentType="application/vnd.openxmlformats-officedocument.presentationml.tags+xml"/>
  <Override PartName="/ppt/notesSlides/notesSlide18.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tags/tag5.xml" ContentType="application/vnd.openxmlformats-officedocument.presentationml.tags+xml"/>
  <Override PartName="/ppt/tags/tag6.xml" ContentType="application/vnd.openxmlformats-officedocument.presentationml.tags+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60"/>
  </p:notesMasterIdLst>
  <p:sldIdLst>
    <p:sldId id="257" r:id="rId2"/>
    <p:sldId id="443" r:id="rId3"/>
    <p:sldId id="444" r:id="rId4"/>
    <p:sldId id="452" r:id="rId5"/>
    <p:sldId id="449" r:id="rId6"/>
    <p:sldId id="408" r:id="rId7"/>
    <p:sldId id="446" r:id="rId8"/>
    <p:sldId id="411" r:id="rId9"/>
    <p:sldId id="447" r:id="rId10"/>
    <p:sldId id="412" r:id="rId11"/>
    <p:sldId id="413" r:id="rId12"/>
    <p:sldId id="414" r:id="rId13"/>
    <p:sldId id="415" r:id="rId14"/>
    <p:sldId id="418" r:id="rId15"/>
    <p:sldId id="419" r:id="rId16"/>
    <p:sldId id="420" r:id="rId17"/>
    <p:sldId id="421" r:id="rId18"/>
    <p:sldId id="422" r:id="rId19"/>
    <p:sldId id="416" r:id="rId20"/>
    <p:sldId id="417" r:id="rId21"/>
    <p:sldId id="423" r:id="rId22"/>
    <p:sldId id="424" r:id="rId23"/>
    <p:sldId id="425" r:id="rId24"/>
    <p:sldId id="426" r:id="rId25"/>
    <p:sldId id="427" r:id="rId26"/>
    <p:sldId id="448" r:id="rId27"/>
    <p:sldId id="428" r:id="rId28"/>
    <p:sldId id="429" r:id="rId29"/>
    <p:sldId id="430" r:id="rId30"/>
    <p:sldId id="431" r:id="rId31"/>
    <p:sldId id="478" r:id="rId32"/>
    <p:sldId id="450" r:id="rId33"/>
    <p:sldId id="489" r:id="rId34"/>
    <p:sldId id="490" r:id="rId35"/>
    <p:sldId id="491" r:id="rId36"/>
    <p:sldId id="488" r:id="rId37"/>
    <p:sldId id="466" r:id="rId38"/>
    <p:sldId id="457" r:id="rId39"/>
    <p:sldId id="480" r:id="rId40"/>
    <p:sldId id="484" r:id="rId41"/>
    <p:sldId id="465" r:id="rId42"/>
    <p:sldId id="470" r:id="rId43"/>
    <p:sldId id="471" r:id="rId44"/>
    <p:sldId id="473" r:id="rId45"/>
    <p:sldId id="475" r:id="rId46"/>
    <p:sldId id="469" r:id="rId47"/>
    <p:sldId id="485" r:id="rId48"/>
    <p:sldId id="438" r:id="rId49"/>
    <p:sldId id="437" r:id="rId50"/>
    <p:sldId id="467" r:id="rId51"/>
    <p:sldId id="439" r:id="rId52"/>
    <p:sldId id="440" r:id="rId53"/>
    <p:sldId id="483" r:id="rId54"/>
    <p:sldId id="441" r:id="rId55"/>
    <p:sldId id="442" r:id="rId56"/>
    <p:sldId id="486" r:id="rId57"/>
    <p:sldId id="487" r:id="rId58"/>
    <p:sldId id="479" r:id="rId59"/>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99"/>
    <a:srgbClr val="008000"/>
    <a:srgbClr val="CCFFFF"/>
    <a:srgbClr val="66FFFF"/>
    <a:srgbClr val="CCFF99"/>
    <a:srgbClr val="FFFF66"/>
    <a:srgbClr val="99FF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1" autoAdjust="0"/>
    <p:restoredTop sz="81614" autoAdjust="0"/>
  </p:normalViewPr>
  <p:slideViewPr>
    <p:cSldViewPr>
      <p:cViewPr varScale="1">
        <p:scale>
          <a:sx n="56" d="100"/>
          <a:sy n="56" d="100"/>
        </p:scale>
        <p:origin x="-1776" y="-10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61" Type="http://schemas.openxmlformats.org/officeDocument/2006/relationships/presProps" Target="presProp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s>
</file>

<file path=ppt/diagrams/colors1.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9BD06C5-C237-4F55-AAB6-F96A1398E640}" type="doc">
      <dgm:prSet loTypeId="urn:microsoft.com/office/officeart/2005/8/layout/hierarchy3" loCatId="relationship" qsTypeId="urn:microsoft.com/office/officeart/2005/8/quickstyle/simple4" qsCatId="simple" csTypeId="urn:microsoft.com/office/officeart/2005/8/colors/accent3_2" csCatId="accent3" phldr="1"/>
      <dgm:spPr/>
      <dgm:t>
        <a:bodyPr/>
        <a:lstStyle/>
        <a:p>
          <a:endParaRPr lang="en-US"/>
        </a:p>
      </dgm:t>
    </dgm:pt>
    <dgm:pt modelId="{420C0F6F-5310-4F07-9F50-E9E6490A93BE}">
      <dgm:prSet phldrT="[Text]" custT="1"/>
      <dgm:spPr>
        <a:solidFill>
          <a:srgbClr val="99FF33"/>
        </a:solidFill>
      </dgm:spPr>
      <dgm:t>
        <a:bodyPr/>
        <a:lstStyle/>
        <a:p>
          <a:r>
            <a:rPr lang="en-US" sz="3600" b="1" dirty="0" smtClean="0">
              <a:solidFill>
                <a:schemeClr val="tx1"/>
              </a:solidFill>
              <a:latin typeface="+mj-lt"/>
            </a:rPr>
            <a:t>(1) Philosophy</a:t>
          </a:r>
        </a:p>
      </dgm:t>
    </dgm:pt>
    <dgm:pt modelId="{8E6E8F77-A0B5-485D-827F-872B815FA886}" type="parTrans" cxnId="{47835678-12F7-4D09-B519-599F17018CCB}">
      <dgm:prSet/>
      <dgm:spPr/>
      <dgm:t>
        <a:bodyPr/>
        <a:lstStyle/>
        <a:p>
          <a:endParaRPr lang="en-US"/>
        </a:p>
      </dgm:t>
    </dgm:pt>
    <dgm:pt modelId="{6DE1C320-2868-4463-86F9-174DF64F17A3}" type="sibTrans" cxnId="{47835678-12F7-4D09-B519-599F17018CCB}">
      <dgm:prSet/>
      <dgm:spPr/>
      <dgm:t>
        <a:bodyPr/>
        <a:lstStyle/>
        <a:p>
          <a:endParaRPr lang="en-US"/>
        </a:p>
      </dgm:t>
    </dgm:pt>
    <dgm:pt modelId="{DF998CF8-697E-45DF-B2A1-E18A75F7066A}">
      <dgm:prSet phldrT="[Text]" custT="1">
        <dgm:style>
          <a:lnRef idx="1">
            <a:schemeClr val="accent3"/>
          </a:lnRef>
          <a:fillRef idx="2">
            <a:schemeClr val="accent3"/>
          </a:fillRef>
          <a:effectRef idx="1">
            <a:schemeClr val="accent3"/>
          </a:effectRef>
          <a:fontRef idx="minor">
            <a:schemeClr val="dk1"/>
          </a:fontRef>
        </dgm:style>
      </dgm:prSet>
      <dgm:spPr>
        <a:solidFill>
          <a:schemeClr val="accent6">
            <a:lumMod val="20000"/>
            <a:lumOff val="80000"/>
          </a:schemeClr>
        </a:solidFill>
      </dgm:spPr>
      <dgm:t>
        <a:bodyPr/>
        <a:lstStyle/>
        <a:p>
          <a:r>
            <a:rPr lang="en-US" sz="3200" b="1" dirty="0" smtClean="0">
              <a:latin typeface="+mj-lt"/>
            </a:rPr>
            <a:t>(2) Regulations</a:t>
          </a:r>
          <a:endParaRPr lang="en-US" sz="3200" b="1" dirty="0">
            <a:latin typeface="+mj-lt"/>
          </a:endParaRPr>
        </a:p>
      </dgm:t>
    </dgm:pt>
    <dgm:pt modelId="{2AFA6274-D588-4E03-826A-AEF31E424CE6}" type="parTrans" cxnId="{245454F5-A7F6-43FD-B2D2-BE0CD06BA198}">
      <dgm:prSet/>
      <dgm:spPr/>
      <dgm:t>
        <a:bodyPr/>
        <a:lstStyle/>
        <a:p>
          <a:endParaRPr lang="en-US"/>
        </a:p>
      </dgm:t>
    </dgm:pt>
    <dgm:pt modelId="{310547F3-8D4B-4E7E-B8EE-84A9AE1D78B2}" type="sibTrans" cxnId="{245454F5-A7F6-43FD-B2D2-BE0CD06BA198}">
      <dgm:prSet/>
      <dgm:spPr/>
      <dgm:t>
        <a:bodyPr/>
        <a:lstStyle/>
        <a:p>
          <a:endParaRPr lang="en-US"/>
        </a:p>
      </dgm:t>
    </dgm:pt>
    <dgm:pt modelId="{75686EA8-ACD7-489D-8A1A-B9B90D6768BC}">
      <dgm:prSet phldrT="[Text]" custT="1">
        <dgm:style>
          <a:lnRef idx="1">
            <a:schemeClr val="accent3"/>
          </a:lnRef>
          <a:fillRef idx="2">
            <a:schemeClr val="accent3"/>
          </a:fillRef>
          <a:effectRef idx="1">
            <a:schemeClr val="accent3"/>
          </a:effectRef>
          <a:fontRef idx="minor">
            <a:schemeClr val="dk1"/>
          </a:fontRef>
        </dgm:style>
      </dgm:prSet>
      <dgm:spPr>
        <a:solidFill>
          <a:srgbClr val="66FFFF"/>
        </a:solidFill>
      </dgm:spPr>
      <dgm:t>
        <a:bodyPr/>
        <a:lstStyle/>
        <a:p>
          <a:r>
            <a:rPr lang="en-US" sz="3200" b="1" dirty="0" smtClean="0">
              <a:latin typeface="+mj-lt"/>
            </a:rPr>
            <a:t>(3) Procedures</a:t>
          </a:r>
          <a:endParaRPr lang="en-US" sz="3200" b="1" dirty="0">
            <a:latin typeface="+mj-lt"/>
          </a:endParaRPr>
        </a:p>
      </dgm:t>
    </dgm:pt>
    <dgm:pt modelId="{D9ED84D0-2DD6-4E70-9805-91351891B535}" type="parTrans" cxnId="{6B9E3E17-74B2-4645-8EEF-E5F97B6729C4}">
      <dgm:prSet/>
      <dgm:spPr/>
      <dgm:t>
        <a:bodyPr/>
        <a:lstStyle/>
        <a:p>
          <a:endParaRPr lang="en-US"/>
        </a:p>
      </dgm:t>
    </dgm:pt>
    <dgm:pt modelId="{C3CC6806-4B6D-4F42-B138-EB07DF9E2BFC}" type="sibTrans" cxnId="{6B9E3E17-74B2-4645-8EEF-E5F97B6729C4}">
      <dgm:prSet/>
      <dgm:spPr/>
      <dgm:t>
        <a:bodyPr/>
        <a:lstStyle/>
        <a:p>
          <a:endParaRPr lang="en-US"/>
        </a:p>
      </dgm:t>
    </dgm:pt>
    <dgm:pt modelId="{9350C709-4558-40FD-927A-E069ABC9A156}">
      <dgm:prSet phldrT="[Text]" custT="1">
        <dgm:style>
          <a:lnRef idx="1">
            <a:schemeClr val="accent3"/>
          </a:lnRef>
          <a:fillRef idx="2">
            <a:schemeClr val="accent3"/>
          </a:fillRef>
          <a:effectRef idx="1">
            <a:schemeClr val="accent3"/>
          </a:effectRef>
          <a:fontRef idx="minor">
            <a:schemeClr val="dk1"/>
          </a:fontRef>
        </dgm:style>
      </dgm:prSet>
      <dgm:spPr>
        <a:solidFill>
          <a:srgbClr val="FFFF00"/>
        </a:solidFill>
      </dgm:spPr>
      <dgm:t>
        <a:bodyPr/>
        <a:lstStyle/>
        <a:p>
          <a:pPr algn="l"/>
          <a:r>
            <a:rPr lang="en-US" sz="3200" b="1" dirty="0" smtClean="0">
              <a:latin typeface="+mj-lt"/>
            </a:rPr>
            <a:t> (4) Guidelines</a:t>
          </a:r>
          <a:r>
            <a:rPr lang="en-US" sz="3600" b="1" dirty="0" smtClean="0">
              <a:latin typeface="+mj-lt"/>
            </a:rPr>
            <a:t> </a:t>
          </a:r>
          <a:endParaRPr lang="en-US" sz="3600" b="1" dirty="0">
            <a:latin typeface="+mj-lt"/>
          </a:endParaRPr>
        </a:p>
      </dgm:t>
    </dgm:pt>
    <dgm:pt modelId="{3F0936CE-70A3-404B-B00C-E945BC942BB1}" type="parTrans" cxnId="{94506356-CE63-4224-A342-7DD46A56E09B}">
      <dgm:prSet/>
      <dgm:spPr/>
      <dgm:t>
        <a:bodyPr/>
        <a:lstStyle/>
        <a:p>
          <a:endParaRPr lang="en-US"/>
        </a:p>
      </dgm:t>
    </dgm:pt>
    <dgm:pt modelId="{9B93A250-6C70-4A2E-B03B-0A5176993D1A}" type="sibTrans" cxnId="{94506356-CE63-4224-A342-7DD46A56E09B}">
      <dgm:prSet/>
      <dgm:spPr/>
      <dgm:t>
        <a:bodyPr/>
        <a:lstStyle/>
        <a:p>
          <a:endParaRPr lang="en-US"/>
        </a:p>
      </dgm:t>
    </dgm:pt>
    <dgm:pt modelId="{47B737D8-6435-4C1A-8328-60F0E53DB47F}" type="pres">
      <dgm:prSet presAssocID="{A9BD06C5-C237-4F55-AAB6-F96A1398E640}" presName="diagram" presStyleCnt="0">
        <dgm:presLayoutVars>
          <dgm:chPref val="1"/>
          <dgm:dir/>
          <dgm:animOne val="branch"/>
          <dgm:animLvl val="lvl"/>
          <dgm:resizeHandles/>
        </dgm:presLayoutVars>
      </dgm:prSet>
      <dgm:spPr/>
      <dgm:t>
        <a:bodyPr/>
        <a:lstStyle/>
        <a:p>
          <a:endParaRPr lang="en-US"/>
        </a:p>
      </dgm:t>
    </dgm:pt>
    <dgm:pt modelId="{CF26E963-A287-4399-8101-D69D9CDDCD7B}" type="pres">
      <dgm:prSet presAssocID="{420C0F6F-5310-4F07-9F50-E9E6490A93BE}" presName="root" presStyleCnt="0"/>
      <dgm:spPr/>
      <dgm:t>
        <a:bodyPr/>
        <a:lstStyle/>
        <a:p>
          <a:endParaRPr lang="en-US"/>
        </a:p>
      </dgm:t>
    </dgm:pt>
    <dgm:pt modelId="{53662CB2-B2BD-4F0F-AEC3-C20FED0F32EB}" type="pres">
      <dgm:prSet presAssocID="{420C0F6F-5310-4F07-9F50-E9E6490A93BE}" presName="rootComposite" presStyleCnt="0"/>
      <dgm:spPr/>
      <dgm:t>
        <a:bodyPr/>
        <a:lstStyle/>
        <a:p>
          <a:endParaRPr lang="en-US"/>
        </a:p>
      </dgm:t>
    </dgm:pt>
    <dgm:pt modelId="{CF7135D5-1D38-4720-9C36-9F483F9D9FCD}" type="pres">
      <dgm:prSet presAssocID="{420C0F6F-5310-4F07-9F50-E9E6490A93BE}" presName="rootText" presStyleLbl="node1" presStyleIdx="0" presStyleCnt="1" custScaleX="292089"/>
      <dgm:spPr/>
      <dgm:t>
        <a:bodyPr/>
        <a:lstStyle/>
        <a:p>
          <a:endParaRPr lang="en-US"/>
        </a:p>
      </dgm:t>
    </dgm:pt>
    <dgm:pt modelId="{5CCB7585-7977-4011-A000-1428D0336E72}" type="pres">
      <dgm:prSet presAssocID="{420C0F6F-5310-4F07-9F50-E9E6490A93BE}" presName="rootConnector" presStyleLbl="node1" presStyleIdx="0" presStyleCnt="1"/>
      <dgm:spPr/>
      <dgm:t>
        <a:bodyPr/>
        <a:lstStyle/>
        <a:p>
          <a:endParaRPr lang="en-US"/>
        </a:p>
      </dgm:t>
    </dgm:pt>
    <dgm:pt modelId="{7817D54E-BF32-4EE9-920B-7FB55EEE503E}" type="pres">
      <dgm:prSet presAssocID="{420C0F6F-5310-4F07-9F50-E9E6490A93BE}" presName="childShape" presStyleCnt="0"/>
      <dgm:spPr/>
      <dgm:t>
        <a:bodyPr/>
        <a:lstStyle/>
        <a:p>
          <a:endParaRPr lang="en-US"/>
        </a:p>
      </dgm:t>
    </dgm:pt>
    <dgm:pt modelId="{DC662B8F-C892-412F-9994-83352B67A7E2}" type="pres">
      <dgm:prSet presAssocID="{2AFA6274-D588-4E03-826A-AEF31E424CE6}" presName="Name13" presStyleLbl="parChTrans1D2" presStyleIdx="0" presStyleCnt="3"/>
      <dgm:spPr/>
      <dgm:t>
        <a:bodyPr/>
        <a:lstStyle/>
        <a:p>
          <a:endParaRPr lang="en-US"/>
        </a:p>
      </dgm:t>
    </dgm:pt>
    <dgm:pt modelId="{1CC8E715-D364-440D-8C1A-A6AA3A6449DE}" type="pres">
      <dgm:prSet presAssocID="{DF998CF8-697E-45DF-B2A1-E18A75F7066A}" presName="childText" presStyleLbl="bgAcc1" presStyleIdx="0" presStyleCnt="3" custScaleX="221214" custLinFactNeighborX="1601" custLinFactNeighborY="-819">
        <dgm:presLayoutVars>
          <dgm:bulletEnabled val="1"/>
        </dgm:presLayoutVars>
      </dgm:prSet>
      <dgm:spPr/>
      <dgm:t>
        <a:bodyPr/>
        <a:lstStyle/>
        <a:p>
          <a:endParaRPr lang="en-US"/>
        </a:p>
      </dgm:t>
    </dgm:pt>
    <dgm:pt modelId="{21260AEE-5DFA-4C2B-96FE-E74214286A18}" type="pres">
      <dgm:prSet presAssocID="{D9ED84D0-2DD6-4E70-9805-91351891B535}" presName="Name13" presStyleLbl="parChTrans1D2" presStyleIdx="1" presStyleCnt="3"/>
      <dgm:spPr/>
      <dgm:t>
        <a:bodyPr/>
        <a:lstStyle/>
        <a:p>
          <a:endParaRPr lang="en-US"/>
        </a:p>
      </dgm:t>
    </dgm:pt>
    <dgm:pt modelId="{4FE64DE9-9798-4549-8095-45D9CAF84CEE}" type="pres">
      <dgm:prSet presAssocID="{75686EA8-ACD7-489D-8A1A-B9B90D6768BC}" presName="childText" presStyleLbl="bgAcc1" presStyleIdx="1" presStyleCnt="3" custScaleX="226141">
        <dgm:presLayoutVars>
          <dgm:bulletEnabled val="1"/>
        </dgm:presLayoutVars>
      </dgm:prSet>
      <dgm:spPr/>
      <dgm:t>
        <a:bodyPr/>
        <a:lstStyle/>
        <a:p>
          <a:endParaRPr lang="en-US"/>
        </a:p>
      </dgm:t>
    </dgm:pt>
    <dgm:pt modelId="{D51043DB-A8CE-4BC0-87E1-773AC1B5E962}" type="pres">
      <dgm:prSet presAssocID="{3F0936CE-70A3-404B-B00C-E945BC942BB1}" presName="Name13" presStyleLbl="parChTrans1D2" presStyleIdx="2" presStyleCnt="3"/>
      <dgm:spPr/>
      <dgm:t>
        <a:bodyPr/>
        <a:lstStyle/>
        <a:p>
          <a:endParaRPr lang="en-US"/>
        </a:p>
      </dgm:t>
    </dgm:pt>
    <dgm:pt modelId="{A695B2B0-6777-481A-80DF-0572BBDD2FC0}" type="pres">
      <dgm:prSet presAssocID="{9350C709-4558-40FD-927A-E069ABC9A156}" presName="childText" presStyleLbl="bgAcc1" presStyleIdx="2" presStyleCnt="3" custScaleX="227770">
        <dgm:presLayoutVars>
          <dgm:bulletEnabled val="1"/>
        </dgm:presLayoutVars>
      </dgm:prSet>
      <dgm:spPr/>
      <dgm:t>
        <a:bodyPr/>
        <a:lstStyle/>
        <a:p>
          <a:endParaRPr lang="en-US"/>
        </a:p>
      </dgm:t>
    </dgm:pt>
  </dgm:ptLst>
  <dgm:cxnLst>
    <dgm:cxn modelId="{BDCD2F0C-1BCB-4E14-897F-B1FA7A5C2C25}" type="presOf" srcId="{DF998CF8-697E-45DF-B2A1-E18A75F7066A}" destId="{1CC8E715-D364-440D-8C1A-A6AA3A6449DE}" srcOrd="0" destOrd="0" presId="urn:microsoft.com/office/officeart/2005/8/layout/hierarchy3"/>
    <dgm:cxn modelId="{3412458C-8678-4C9B-A308-0BE7621D8458}" type="presOf" srcId="{75686EA8-ACD7-489D-8A1A-B9B90D6768BC}" destId="{4FE64DE9-9798-4549-8095-45D9CAF84CEE}" srcOrd="0" destOrd="0" presId="urn:microsoft.com/office/officeart/2005/8/layout/hierarchy3"/>
    <dgm:cxn modelId="{CBAC02AB-C69E-4DDB-8368-670842788A4C}" type="presOf" srcId="{A9BD06C5-C237-4F55-AAB6-F96A1398E640}" destId="{47B737D8-6435-4C1A-8328-60F0E53DB47F}" srcOrd="0" destOrd="0" presId="urn:microsoft.com/office/officeart/2005/8/layout/hierarchy3"/>
    <dgm:cxn modelId="{75F68639-1649-4DF4-ADFF-C2F2FA8BB092}" type="presOf" srcId="{420C0F6F-5310-4F07-9F50-E9E6490A93BE}" destId="{5CCB7585-7977-4011-A000-1428D0336E72}" srcOrd="1" destOrd="0" presId="urn:microsoft.com/office/officeart/2005/8/layout/hierarchy3"/>
    <dgm:cxn modelId="{A9BD3E54-0B53-45F4-B06B-493552A3CA56}" type="presOf" srcId="{D9ED84D0-2DD6-4E70-9805-91351891B535}" destId="{21260AEE-5DFA-4C2B-96FE-E74214286A18}" srcOrd="0" destOrd="0" presId="urn:microsoft.com/office/officeart/2005/8/layout/hierarchy3"/>
    <dgm:cxn modelId="{94506356-CE63-4224-A342-7DD46A56E09B}" srcId="{420C0F6F-5310-4F07-9F50-E9E6490A93BE}" destId="{9350C709-4558-40FD-927A-E069ABC9A156}" srcOrd="2" destOrd="0" parTransId="{3F0936CE-70A3-404B-B00C-E945BC942BB1}" sibTransId="{9B93A250-6C70-4A2E-B03B-0A5176993D1A}"/>
    <dgm:cxn modelId="{D258D153-4A66-46BF-A365-26D99F46AF71}" type="presOf" srcId="{2AFA6274-D588-4E03-826A-AEF31E424CE6}" destId="{DC662B8F-C892-412F-9994-83352B67A7E2}" srcOrd="0" destOrd="0" presId="urn:microsoft.com/office/officeart/2005/8/layout/hierarchy3"/>
    <dgm:cxn modelId="{6B9E3E17-74B2-4645-8EEF-E5F97B6729C4}" srcId="{420C0F6F-5310-4F07-9F50-E9E6490A93BE}" destId="{75686EA8-ACD7-489D-8A1A-B9B90D6768BC}" srcOrd="1" destOrd="0" parTransId="{D9ED84D0-2DD6-4E70-9805-91351891B535}" sibTransId="{C3CC6806-4B6D-4F42-B138-EB07DF9E2BFC}"/>
    <dgm:cxn modelId="{5BF11EEE-BA1C-4FA7-9ED2-213F06C43688}" type="presOf" srcId="{9350C709-4558-40FD-927A-E069ABC9A156}" destId="{A695B2B0-6777-481A-80DF-0572BBDD2FC0}" srcOrd="0" destOrd="0" presId="urn:microsoft.com/office/officeart/2005/8/layout/hierarchy3"/>
    <dgm:cxn modelId="{06637832-C62F-410C-B28A-79B3148DD92E}" type="presOf" srcId="{420C0F6F-5310-4F07-9F50-E9E6490A93BE}" destId="{CF7135D5-1D38-4720-9C36-9F483F9D9FCD}" srcOrd="0" destOrd="0" presId="urn:microsoft.com/office/officeart/2005/8/layout/hierarchy3"/>
    <dgm:cxn modelId="{47835678-12F7-4D09-B519-599F17018CCB}" srcId="{A9BD06C5-C237-4F55-AAB6-F96A1398E640}" destId="{420C0F6F-5310-4F07-9F50-E9E6490A93BE}" srcOrd="0" destOrd="0" parTransId="{8E6E8F77-A0B5-485D-827F-872B815FA886}" sibTransId="{6DE1C320-2868-4463-86F9-174DF64F17A3}"/>
    <dgm:cxn modelId="{913438C3-6B78-41CF-8FBA-1C4052326A2D}" type="presOf" srcId="{3F0936CE-70A3-404B-B00C-E945BC942BB1}" destId="{D51043DB-A8CE-4BC0-87E1-773AC1B5E962}" srcOrd="0" destOrd="0" presId="urn:microsoft.com/office/officeart/2005/8/layout/hierarchy3"/>
    <dgm:cxn modelId="{245454F5-A7F6-43FD-B2D2-BE0CD06BA198}" srcId="{420C0F6F-5310-4F07-9F50-E9E6490A93BE}" destId="{DF998CF8-697E-45DF-B2A1-E18A75F7066A}" srcOrd="0" destOrd="0" parTransId="{2AFA6274-D588-4E03-826A-AEF31E424CE6}" sibTransId="{310547F3-8D4B-4E7E-B8EE-84A9AE1D78B2}"/>
    <dgm:cxn modelId="{FCFA5AE8-34FA-4D9F-9221-3E1503659F01}" type="presParOf" srcId="{47B737D8-6435-4C1A-8328-60F0E53DB47F}" destId="{CF26E963-A287-4399-8101-D69D9CDDCD7B}" srcOrd="0" destOrd="0" presId="urn:microsoft.com/office/officeart/2005/8/layout/hierarchy3"/>
    <dgm:cxn modelId="{73FF53DD-DFAC-47C3-88D5-D6AFE5F865E6}" type="presParOf" srcId="{CF26E963-A287-4399-8101-D69D9CDDCD7B}" destId="{53662CB2-B2BD-4F0F-AEC3-C20FED0F32EB}" srcOrd="0" destOrd="0" presId="urn:microsoft.com/office/officeart/2005/8/layout/hierarchy3"/>
    <dgm:cxn modelId="{801630AA-0519-4581-846B-8A23D86032A1}" type="presParOf" srcId="{53662CB2-B2BD-4F0F-AEC3-C20FED0F32EB}" destId="{CF7135D5-1D38-4720-9C36-9F483F9D9FCD}" srcOrd="0" destOrd="0" presId="urn:microsoft.com/office/officeart/2005/8/layout/hierarchy3"/>
    <dgm:cxn modelId="{52B4FC5C-F9B7-4D89-9AD7-6CCEDAD5AA89}" type="presParOf" srcId="{53662CB2-B2BD-4F0F-AEC3-C20FED0F32EB}" destId="{5CCB7585-7977-4011-A000-1428D0336E72}" srcOrd="1" destOrd="0" presId="urn:microsoft.com/office/officeart/2005/8/layout/hierarchy3"/>
    <dgm:cxn modelId="{8BC28BE9-4AF8-49BD-A23F-931009EFDE10}" type="presParOf" srcId="{CF26E963-A287-4399-8101-D69D9CDDCD7B}" destId="{7817D54E-BF32-4EE9-920B-7FB55EEE503E}" srcOrd="1" destOrd="0" presId="urn:microsoft.com/office/officeart/2005/8/layout/hierarchy3"/>
    <dgm:cxn modelId="{243BE3A5-2929-4687-A3B9-A5B7D189A49E}" type="presParOf" srcId="{7817D54E-BF32-4EE9-920B-7FB55EEE503E}" destId="{DC662B8F-C892-412F-9994-83352B67A7E2}" srcOrd="0" destOrd="0" presId="urn:microsoft.com/office/officeart/2005/8/layout/hierarchy3"/>
    <dgm:cxn modelId="{80857CBE-529F-4B71-B3D7-AD574BB3B109}" type="presParOf" srcId="{7817D54E-BF32-4EE9-920B-7FB55EEE503E}" destId="{1CC8E715-D364-440D-8C1A-A6AA3A6449DE}" srcOrd="1" destOrd="0" presId="urn:microsoft.com/office/officeart/2005/8/layout/hierarchy3"/>
    <dgm:cxn modelId="{0A1D9E10-4E67-4216-9646-05B095AD80F1}" type="presParOf" srcId="{7817D54E-BF32-4EE9-920B-7FB55EEE503E}" destId="{21260AEE-5DFA-4C2B-96FE-E74214286A18}" srcOrd="2" destOrd="0" presId="urn:microsoft.com/office/officeart/2005/8/layout/hierarchy3"/>
    <dgm:cxn modelId="{2A4C6BCA-2DAA-4DE5-9DF7-EA0E05016DCC}" type="presParOf" srcId="{7817D54E-BF32-4EE9-920B-7FB55EEE503E}" destId="{4FE64DE9-9798-4549-8095-45D9CAF84CEE}" srcOrd="3" destOrd="0" presId="urn:microsoft.com/office/officeart/2005/8/layout/hierarchy3"/>
    <dgm:cxn modelId="{D78C7A9E-5B50-4D78-8BC2-F62B8A1106A6}" type="presParOf" srcId="{7817D54E-BF32-4EE9-920B-7FB55EEE503E}" destId="{D51043DB-A8CE-4BC0-87E1-773AC1B5E962}" srcOrd="4" destOrd="0" presId="urn:microsoft.com/office/officeart/2005/8/layout/hierarchy3"/>
    <dgm:cxn modelId="{E4D5ED58-12CD-4977-A1E1-CBE89DAAAE5A}" type="presParOf" srcId="{7817D54E-BF32-4EE9-920B-7FB55EEE503E}" destId="{A695B2B0-6777-481A-80DF-0572BBDD2FC0}" srcOrd="5" destOrd="0" presId="urn:microsoft.com/office/officeart/2005/8/layout/hierarchy3"/>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C0B4F36-A809-4FB3-9849-87496D9B8207}" type="doc">
      <dgm:prSet loTypeId="urn:microsoft.com/office/officeart/2005/8/layout/list1" loCatId="list" qsTypeId="urn:microsoft.com/office/officeart/2005/8/quickstyle/simple3" qsCatId="simple" csTypeId="urn:microsoft.com/office/officeart/2005/8/colors/accent1_2" csCatId="accent1" phldr="1"/>
      <dgm:spPr/>
      <dgm:t>
        <a:bodyPr/>
        <a:lstStyle/>
        <a:p>
          <a:endParaRPr lang="en-US"/>
        </a:p>
      </dgm:t>
    </dgm:pt>
    <dgm:pt modelId="{FE0F1423-CFFE-4973-B926-95769B075A52}">
      <dgm:prSet phldrT="[Text]" custT="1"/>
      <dgm:spPr>
        <a:solidFill>
          <a:schemeClr val="accent1">
            <a:lumMod val="20000"/>
            <a:lumOff val="80000"/>
          </a:schemeClr>
        </a:solidFill>
      </dgm:spPr>
      <dgm:t>
        <a:bodyPr/>
        <a:lstStyle/>
        <a:p>
          <a:r>
            <a:rPr lang="en-US" sz="1500" dirty="0" smtClean="0">
              <a:solidFill>
                <a:srgbClr val="002060"/>
              </a:solidFill>
            </a:rPr>
            <a:t> </a:t>
          </a:r>
          <a:r>
            <a:rPr lang="en-US" sz="1800" b="1" dirty="0" smtClean="0">
              <a:solidFill>
                <a:srgbClr val="002060"/>
              </a:solidFill>
              <a:latin typeface="+mn-lt"/>
            </a:rPr>
            <a:t>Patrons need to understand that there may be fees assessed by the lending library</a:t>
          </a:r>
          <a:endParaRPr lang="en-US" sz="1800" b="1" dirty="0">
            <a:solidFill>
              <a:srgbClr val="002060"/>
            </a:solidFill>
            <a:latin typeface="+mn-lt"/>
          </a:endParaRPr>
        </a:p>
      </dgm:t>
    </dgm:pt>
    <dgm:pt modelId="{5225AA23-FCE9-4CA8-966F-9678B9F28B98}" type="parTrans" cxnId="{6670E822-AE6C-40F1-91CC-18B40BA5B111}">
      <dgm:prSet/>
      <dgm:spPr/>
      <dgm:t>
        <a:bodyPr/>
        <a:lstStyle/>
        <a:p>
          <a:endParaRPr lang="en-US"/>
        </a:p>
      </dgm:t>
    </dgm:pt>
    <dgm:pt modelId="{68560F5A-084E-4F11-9A05-1545A172400F}" type="sibTrans" cxnId="{6670E822-AE6C-40F1-91CC-18B40BA5B111}">
      <dgm:prSet/>
      <dgm:spPr/>
      <dgm:t>
        <a:bodyPr/>
        <a:lstStyle/>
        <a:p>
          <a:endParaRPr lang="en-US"/>
        </a:p>
      </dgm:t>
    </dgm:pt>
    <dgm:pt modelId="{B75C0737-37BB-49E4-B277-8ACCB829F33F}">
      <dgm:prSet phldrT="[Text]" custT="1"/>
      <dgm:spPr>
        <a:solidFill>
          <a:schemeClr val="accent1">
            <a:lumMod val="20000"/>
            <a:lumOff val="80000"/>
          </a:schemeClr>
        </a:solidFill>
      </dgm:spPr>
      <dgm:t>
        <a:bodyPr/>
        <a:lstStyle/>
        <a:p>
          <a:r>
            <a:rPr lang="en-US" sz="1800" b="1" dirty="0" smtClean="0">
              <a:solidFill>
                <a:srgbClr val="002060"/>
              </a:solidFill>
              <a:latin typeface="+mn-lt"/>
            </a:rPr>
            <a:t>Patrons may have up to 5 items on request through ILL at any one time</a:t>
          </a:r>
          <a:endParaRPr lang="en-US" sz="1800" b="1" dirty="0">
            <a:solidFill>
              <a:srgbClr val="002060"/>
            </a:solidFill>
            <a:latin typeface="+mn-lt"/>
          </a:endParaRPr>
        </a:p>
      </dgm:t>
    </dgm:pt>
    <dgm:pt modelId="{985D7A56-9B19-4334-9AAF-D38387F0E4C0}" type="parTrans" cxnId="{FE6EB615-83B3-4B9F-80A1-E4F73688AD05}">
      <dgm:prSet/>
      <dgm:spPr/>
      <dgm:t>
        <a:bodyPr/>
        <a:lstStyle/>
        <a:p>
          <a:endParaRPr lang="en-US"/>
        </a:p>
      </dgm:t>
    </dgm:pt>
    <dgm:pt modelId="{3ACE5577-4DD3-43F7-9A0B-9F3A5860924C}" type="sibTrans" cxnId="{FE6EB615-83B3-4B9F-80A1-E4F73688AD05}">
      <dgm:prSet/>
      <dgm:spPr/>
      <dgm:t>
        <a:bodyPr/>
        <a:lstStyle/>
        <a:p>
          <a:endParaRPr lang="en-US"/>
        </a:p>
      </dgm:t>
    </dgm:pt>
    <dgm:pt modelId="{2AC7B8B0-FBD6-43DD-B632-7044F0A7AFED}">
      <dgm:prSet phldrT="[Text]" custT="1"/>
      <dgm:spPr>
        <a:solidFill>
          <a:schemeClr val="accent1">
            <a:lumMod val="20000"/>
            <a:lumOff val="80000"/>
          </a:schemeClr>
        </a:solidFill>
      </dgm:spPr>
      <dgm:t>
        <a:bodyPr/>
        <a:lstStyle/>
        <a:p>
          <a:r>
            <a:rPr lang="en-US" sz="1800" b="1" dirty="0" smtClean="0">
              <a:solidFill>
                <a:srgbClr val="002060"/>
              </a:solidFill>
              <a:latin typeface="+mn-lt"/>
            </a:rPr>
            <a:t>Patrons will be charged for loss or damage to ILL materials </a:t>
          </a:r>
          <a:endParaRPr lang="en-US" sz="1800" b="1" dirty="0">
            <a:solidFill>
              <a:srgbClr val="002060"/>
            </a:solidFill>
            <a:latin typeface="+mn-lt"/>
          </a:endParaRPr>
        </a:p>
      </dgm:t>
    </dgm:pt>
    <dgm:pt modelId="{D24C5E4B-F086-4284-8851-49FF5652000F}" type="parTrans" cxnId="{FE25EA96-D3B4-4CB2-94AB-06D23A5763CB}">
      <dgm:prSet/>
      <dgm:spPr/>
      <dgm:t>
        <a:bodyPr/>
        <a:lstStyle/>
        <a:p>
          <a:endParaRPr lang="en-US"/>
        </a:p>
      </dgm:t>
    </dgm:pt>
    <dgm:pt modelId="{A1696B59-0467-4213-A415-E223FAFE2C42}" type="sibTrans" cxnId="{FE25EA96-D3B4-4CB2-94AB-06D23A5763CB}">
      <dgm:prSet/>
      <dgm:spPr/>
      <dgm:t>
        <a:bodyPr/>
        <a:lstStyle/>
        <a:p>
          <a:endParaRPr lang="en-US"/>
        </a:p>
      </dgm:t>
    </dgm:pt>
    <dgm:pt modelId="{AA3D3BAE-5600-425A-8F29-394C275CA6B2}" type="pres">
      <dgm:prSet presAssocID="{DC0B4F36-A809-4FB3-9849-87496D9B8207}" presName="linear" presStyleCnt="0">
        <dgm:presLayoutVars>
          <dgm:dir/>
          <dgm:animLvl val="lvl"/>
          <dgm:resizeHandles val="exact"/>
        </dgm:presLayoutVars>
      </dgm:prSet>
      <dgm:spPr/>
      <dgm:t>
        <a:bodyPr/>
        <a:lstStyle/>
        <a:p>
          <a:endParaRPr lang="en-US"/>
        </a:p>
      </dgm:t>
    </dgm:pt>
    <dgm:pt modelId="{BA0B95F3-BE54-4A88-9D29-B1C9C5BE98F8}" type="pres">
      <dgm:prSet presAssocID="{FE0F1423-CFFE-4973-B926-95769B075A52}" presName="parentLin" presStyleCnt="0"/>
      <dgm:spPr/>
    </dgm:pt>
    <dgm:pt modelId="{405DBCCF-C193-489E-8B53-0E0F9C530608}" type="pres">
      <dgm:prSet presAssocID="{FE0F1423-CFFE-4973-B926-95769B075A52}" presName="parentLeftMargin" presStyleLbl="node1" presStyleIdx="0" presStyleCnt="3"/>
      <dgm:spPr/>
      <dgm:t>
        <a:bodyPr/>
        <a:lstStyle/>
        <a:p>
          <a:endParaRPr lang="en-US"/>
        </a:p>
      </dgm:t>
    </dgm:pt>
    <dgm:pt modelId="{270CFFFE-A9F3-4455-98BD-E05194C40832}" type="pres">
      <dgm:prSet presAssocID="{FE0F1423-CFFE-4973-B926-95769B075A52}" presName="parentText" presStyleLbl="node1" presStyleIdx="0" presStyleCnt="3" custScaleX="131532" custScaleY="105460" custLinFactNeighborX="-2439" custLinFactNeighborY="15109">
        <dgm:presLayoutVars>
          <dgm:chMax val="0"/>
          <dgm:bulletEnabled val="1"/>
        </dgm:presLayoutVars>
      </dgm:prSet>
      <dgm:spPr/>
      <dgm:t>
        <a:bodyPr/>
        <a:lstStyle/>
        <a:p>
          <a:endParaRPr lang="en-US"/>
        </a:p>
      </dgm:t>
    </dgm:pt>
    <dgm:pt modelId="{1BCFC505-6109-4C97-B939-9FC2DB79E6E2}" type="pres">
      <dgm:prSet presAssocID="{FE0F1423-CFFE-4973-B926-95769B075A52}" presName="negativeSpace" presStyleCnt="0"/>
      <dgm:spPr/>
    </dgm:pt>
    <dgm:pt modelId="{F6213129-DEAC-4C04-8C6C-493F0C569D89}" type="pres">
      <dgm:prSet presAssocID="{FE0F1423-CFFE-4973-B926-95769B075A52}" presName="childText" presStyleLbl="conFgAcc1" presStyleIdx="0" presStyleCnt="3">
        <dgm:presLayoutVars>
          <dgm:bulletEnabled val="1"/>
        </dgm:presLayoutVars>
      </dgm:prSet>
      <dgm:spPr/>
    </dgm:pt>
    <dgm:pt modelId="{E0DB85CA-0E75-47EB-B279-8CDF489E83C6}" type="pres">
      <dgm:prSet presAssocID="{68560F5A-084E-4F11-9A05-1545A172400F}" presName="spaceBetweenRectangles" presStyleCnt="0"/>
      <dgm:spPr/>
    </dgm:pt>
    <dgm:pt modelId="{6F4E6CAC-916E-42BF-AD08-A5A4E117E5E9}" type="pres">
      <dgm:prSet presAssocID="{B75C0737-37BB-49E4-B277-8ACCB829F33F}" presName="parentLin" presStyleCnt="0"/>
      <dgm:spPr/>
    </dgm:pt>
    <dgm:pt modelId="{09365460-9971-43D0-BF50-B0C2D031826F}" type="pres">
      <dgm:prSet presAssocID="{B75C0737-37BB-49E4-B277-8ACCB829F33F}" presName="parentLeftMargin" presStyleLbl="node1" presStyleIdx="0" presStyleCnt="3"/>
      <dgm:spPr/>
      <dgm:t>
        <a:bodyPr/>
        <a:lstStyle/>
        <a:p>
          <a:endParaRPr lang="en-US"/>
        </a:p>
      </dgm:t>
    </dgm:pt>
    <dgm:pt modelId="{100898F0-C3FE-43C4-8DA6-F408D815CD17}" type="pres">
      <dgm:prSet presAssocID="{B75C0737-37BB-49E4-B277-8ACCB829F33F}" presName="parentText" presStyleLbl="node1" presStyleIdx="1" presStyleCnt="3" custScaleX="130612">
        <dgm:presLayoutVars>
          <dgm:chMax val="0"/>
          <dgm:bulletEnabled val="1"/>
        </dgm:presLayoutVars>
      </dgm:prSet>
      <dgm:spPr/>
      <dgm:t>
        <a:bodyPr/>
        <a:lstStyle/>
        <a:p>
          <a:endParaRPr lang="en-US"/>
        </a:p>
      </dgm:t>
    </dgm:pt>
    <dgm:pt modelId="{F93BC5FC-067C-4957-B60E-9CB86C402394}" type="pres">
      <dgm:prSet presAssocID="{B75C0737-37BB-49E4-B277-8ACCB829F33F}" presName="negativeSpace" presStyleCnt="0"/>
      <dgm:spPr/>
    </dgm:pt>
    <dgm:pt modelId="{C7650C7D-8944-42D7-8BE3-5545817C72A6}" type="pres">
      <dgm:prSet presAssocID="{B75C0737-37BB-49E4-B277-8ACCB829F33F}" presName="childText" presStyleLbl="conFgAcc1" presStyleIdx="1" presStyleCnt="3">
        <dgm:presLayoutVars>
          <dgm:bulletEnabled val="1"/>
        </dgm:presLayoutVars>
      </dgm:prSet>
      <dgm:spPr/>
    </dgm:pt>
    <dgm:pt modelId="{56342C5D-932F-4052-B3D2-D06FC7B5B826}" type="pres">
      <dgm:prSet presAssocID="{3ACE5577-4DD3-43F7-9A0B-9F3A5860924C}" presName="spaceBetweenRectangles" presStyleCnt="0"/>
      <dgm:spPr/>
    </dgm:pt>
    <dgm:pt modelId="{3511A7C5-9E22-4545-8F10-A7D92830652C}" type="pres">
      <dgm:prSet presAssocID="{2AC7B8B0-FBD6-43DD-B632-7044F0A7AFED}" presName="parentLin" presStyleCnt="0"/>
      <dgm:spPr/>
    </dgm:pt>
    <dgm:pt modelId="{A7A2A59F-8957-4F9C-B299-C3B1D14597E9}" type="pres">
      <dgm:prSet presAssocID="{2AC7B8B0-FBD6-43DD-B632-7044F0A7AFED}" presName="parentLeftMargin" presStyleLbl="node1" presStyleIdx="1" presStyleCnt="3"/>
      <dgm:spPr/>
      <dgm:t>
        <a:bodyPr/>
        <a:lstStyle/>
        <a:p>
          <a:endParaRPr lang="en-US"/>
        </a:p>
      </dgm:t>
    </dgm:pt>
    <dgm:pt modelId="{A63872CD-006B-49AB-8B47-D2CB58DC2F81}" type="pres">
      <dgm:prSet presAssocID="{2AC7B8B0-FBD6-43DD-B632-7044F0A7AFED}" presName="parentText" presStyleLbl="node1" presStyleIdx="2" presStyleCnt="3" custScaleX="142857">
        <dgm:presLayoutVars>
          <dgm:chMax val="0"/>
          <dgm:bulletEnabled val="1"/>
        </dgm:presLayoutVars>
      </dgm:prSet>
      <dgm:spPr/>
      <dgm:t>
        <a:bodyPr/>
        <a:lstStyle/>
        <a:p>
          <a:endParaRPr lang="en-US"/>
        </a:p>
      </dgm:t>
    </dgm:pt>
    <dgm:pt modelId="{D9AC5F58-A638-4377-8FC2-56413F5D4F00}" type="pres">
      <dgm:prSet presAssocID="{2AC7B8B0-FBD6-43DD-B632-7044F0A7AFED}" presName="negativeSpace" presStyleCnt="0"/>
      <dgm:spPr/>
    </dgm:pt>
    <dgm:pt modelId="{B2094165-075B-4FA2-BFD8-88F3CFBA10CA}" type="pres">
      <dgm:prSet presAssocID="{2AC7B8B0-FBD6-43DD-B632-7044F0A7AFED}" presName="childText" presStyleLbl="conFgAcc1" presStyleIdx="2" presStyleCnt="3">
        <dgm:presLayoutVars>
          <dgm:bulletEnabled val="1"/>
        </dgm:presLayoutVars>
      </dgm:prSet>
      <dgm:spPr/>
    </dgm:pt>
  </dgm:ptLst>
  <dgm:cxnLst>
    <dgm:cxn modelId="{FE6EB615-83B3-4B9F-80A1-E4F73688AD05}" srcId="{DC0B4F36-A809-4FB3-9849-87496D9B8207}" destId="{B75C0737-37BB-49E4-B277-8ACCB829F33F}" srcOrd="1" destOrd="0" parTransId="{985D7A56-9B19-4334-9AAF-D38387F0E4C0}" sibTransId="{3ACE5577-4DD3-43F7-9A0B-9F3A5860924C}"/>
    <dgm:cxn modelId="{BFF5F000-3978-4138-824A-7CCC8E2EB6D4}" type="presOf" srcId="{DC0B4F36-A809-4FB3-9849-87496D9B8207}" destId="{AA3D3BAE-5600-425A-8F29-394C275CA6B2}" srcOrd="0" destOrd="0" presId="urn:microsoft.com/office/officeart/2005/8/layout/list1"/>
    <dgm:cxn modelId="{C38B245F-4726-42C6-87A0-6B56B68F692C}" type="presOf" srcId="{FE0F1423-CFFE-4973-B926-95769B075A52}" destId="{270CFFFE-A9F3-4455-98BD-E05194C40832}" srcOrd="1" destOrd="0" presId="urn:microsoft.com/office/officeart/2005/8/layout/list1"/>
    <dgm:cxn modelId="{5B1B961D-FF1F-4872-9C39-987033AEEE5E}" type="presOf" srcId="{B75C0737-37BB-49E4-B277-8ACCB829F33F}" destId="{100898F0-C3FE-43C4-8DA6-F408D815CD17}" srcOrd="1" destOrd="0" presId="urn:microsoft.com/office/officeart/2005/8/layout/list1"/>
    <dgm:cxn modelId="{6670E822-AE6C-40F1-91CC-18B40BA5B111}" srcId="{DC0B4F36-A809-4FB3-9849-87496D9B8207}" destId="{FE0F1423-CFFE-4973-B926-95769B075A52}" srcOrd="0" destOrd="0" parTransId="{5225AA23-FCE9-4CA8-966F-9678B9F28B98}" sibTransId="{68560F5A-084E-4F11-9A05-1545A172400F}"/>
    <dgm:cxn modelId="{127B8542-3E44-4C37-9288-C27FED650815}" type="presOf" srcId="{B75C0737-37BB-49E4-B277-8ACCB829F33F}" destId="{09365460-9971-43D0-BF50-B0C2D031826F}" srcOrd="0" destOrd="0" presId="urn:microsoft.com/office/officeart/2005/8/layout/list1"/>
    <dgm:cxn modelId="{1BAE105C-E0F9-4F8A-90C1-F90D4C13366B}" type="presOf" srcId="{2AC7B8B0-FBD6-43DD-B632-7044F0A7AFED}" destId="{A63872CD-006B-49AB-8B47-D2CB58DC2F81}" srcOrd="1" destOrd="0" presId="urn:microsoft.com/office/officeart/2005/8/layout/list1"/>
    <dgm:cxn modelId="{FE25EA96-D3B4-4CB2-94AB-06D23A5763CB}" srcId="{DC0B4F36-A809-4FB3-9849-87496D9B8207}" destId="{2AC7B8B0-FBD6-43DD-B632-7044F0A7AFED}" srcOrd="2" destOrd="0" parTransId="{D24C5E4B-F086-4284-8851-49FF5652000F}" sibTransId="{A1696B59-0467-4213-A415-E223FAFE2C42}"/>
    <dgm:cxn modelId="{A60C4CB5-9BC6-4F0A-A3BD-E7C820AEAED0}" type="presOf" srcId="{FE0F1423-CFFE-4973-B926-95769B075A52}" destId="{405DBCCF-C193-489E-8B53-0E0F9C530608}" srcOrd="0" destOrd="0" presId="urn:microsoft.com/office/officeart/2005/8/layout/list1"/>
    <dgm:cxn modelId="{07EDA0C8-9B78-4CE7-ADE3-D5BB1987CFE0}" type="presOf" srcId="{2AC7B8B0-FBD6-43DD-B632-7044F0A7AFED}" destId="{A7A2A59F-8957-4F9C-B299-C3B1D14597E9}" srcOrd="0" destOrd="0" presId="urn:microsoft.com/office/officeart/2005/8/layout/list1"/>
    <dgm:cxn modelId="{D3A3D12E-4847-4F45-8654-5F96CBED5AC7}" type="presParOf" srcId="{AA3D3BAE-5600-425A-8F29-394C275CA6B2}" destId="{BA0B95F3-BE54-4A88-9D29-B1C9C5BE98F8}" srcOrd="0" destOrd="0" presId="urn:microsoft.com/office/officeart/2005/8/layout/list1"/>
    <dgm:cxn modelId="{C0022341-3477-4036-9A1A-4A61109E5CC8}" type="presParOf" srcId="{BA0B95F3-BE54-4A88-9D29-B1C9C5BE98F8}" destId="{405DBCCF-C193-489E-8B53-0E0F9C530608}" srcOrd="0" destOrd="0" presId="urn:microsoft.com/office/officeart/2005/8/layout/list1"/>
    <dgm:cxn modelId="{2FE59766-1D66-4A85-B3F6-65EB51E12C7E}" type="presParOf" srcId="{BA0B95F3-BE54-4A88-9D29-B1C9C5BE98F8}" destId="{270CFFFE-A9F3-4455-98BD-E05194C40832}" srcOrd="1" destOrd="0" presId="urn:microsoft.com/office/officeart/2005/8/layout/list1"/>
    <dgm:cxn modelId="{697B197E-1F32-4599-8C5E-F54B503E30BC}" type="presParOf" srcId="{AA3D3BAE-5600-425A-8F29-394C275CA6B2}" destId="{1BCFC505-6109-4C97-B939-9FC2DB79E6E2}" srcOrd="1" destOrd="0" presId="urn:microsoft.com/office/officeart/2005/8/layout/list1"/>
    <dgm:cxn modelId="{1DECF358-FDBA-4016-BACF-EC99529A85AF}" type="presParOf" srcId="{AA3D3BAE-5600-425A-8F29-394C275CA6B2}" destId="{F6213129-DEAC-4C04-8C6C-493F0C569D89}" srcOrd="2" destOrd="0" presId="urn:microsoft.com/office/officeart/2005/8/layout/list1"/>
    <dgm:cxn modelId="{C252C53A-1CE5-402D-8A7B-61842F60CEEB}" type="presParOf" srcId="{AA3D3BAE-5600-425A-8F29-394C275CA6B2}" destId="{E0DB85CA-0E75-47EB-B279-8CDF489E83C6}" srcOrd="3" destOrd="0" presId="urn:microsoft.com/office/officeart/2005/8/layout/list1"/>
    <dgm:cxn modelId="{C89B0204-7BD5-4FB7-90C9-1C31C4ACA8EC}" type="presParOf" srcId="{AA3D3BAE-5600-425A-8F29-394C275CA6B2}" destId="{6F4E6CAC-916E-42BF-AD08-A5A4E117E5E9}" srcOrd="4" destOrd="0" presId="urn:microsoft.com/office/officeart/2005/8/layout/list1"/>
    <dgm:cxn modelId="{744526F2-16C2-4810-B6CE-5679892EB711}" type="presParOf" srcId="{6F4E6CAC-916E-42BF-AD08-A5A4E117E5E9}" destId="{09365460-9971-43D0-BF50-B0C2D031826F}" srcOrd="0" destOrd="0" presId="urn:microsoft.com/office/officeart/2005/8/layout/list1"/>
    <dgm:cxn modelId="{BD78227E-9C37-4F08-A059-C18B86BADE2C}" type="presParOf" srcId="{6F4E6CAC-916E-42BF-AD08-A5A4E117E5E9}" destId="{100898F0-C3FE-43C4-8DA6-F408D815CD17}" srcOrd="1" destOrd="0" presId="urn:microsoft.com/office/officeart/2005/8/layout/list1"/>
    <dgm:cxn modelId="{60FAFB3C-31B7-444F-BCA1-9867B9F76671}" type="presParOf" srcId="{AA3D3BAE-5600-425A-8F29-394C275CA6B2}" destId="{F93BC5FC-067C-4957-B60E-9CB86C402394}" srcOrd="5" destOrd="0" presId="urn:microsoft.com/office/officeart/2005/8/layout/list1"/>
    <dgm:cxn modelId="{DB02270E-AA29-43C2-8612-3E458992EB94}" type="presParOf" srcId="{AA3D3BAE-5600-425A-8F29-394C275CA6B2}" destId="{C7650C7D-8944-42D7-8BE3-5545817C72A6}" srcOrd="6" destOrd="0" presId="urn:microsoft.com/office/officeart/2005/8/layout/list1"/>
    <dgm:cxn modelId="{F184C363-1181-468E-8559-313EF230E7EB}" type="presParOf" srcId="{AA3D3BAE-5600-425A-8F29-394C275CA6B2}" destId="{56342C5D-932F-4052-B3D2-D06FC7B5B826}" srcOrd="7" destOrd="0" presId="urn:microsoft.com/office/officeart/2005/8/layout/list1"/>
    <dgm:cxn modelId="{962D1BD1-34CA-48C2-8A36-9708EBD6E594}" type="presParOf" srcId="{AA3D3BAE-5600-425A-8F29-394C275CA6B2}" destId="{3511A7C5-9E22-4545-8F10-A7D92830652C}" srcOrd="8" destOrd="0" presId="urn:microsoft.com/office/officeart/2005/8/layout/list1"/>
    <dgm:cxn modelId="{6F64A1FF-648C-4F79-A3C7-EFABD5C81BC8}" type="presParOf" srcId="{3511A7C5-9E22-4545-8F10-A7D92830652C}" destId="{A7A2A59F-8957-4F9C-B299-C3B1D14597E9}" srcOrd="0" destOrd="0" presId="urn:microsoft.com/office/officeart/2005/8/layout/list1"/>
    <dgm:cxn modelId="{B1C3523E-693F-415D-A4D3-6AB631444BAC}" type="presParOf" srcId="{3511A7C5-9E22-4545-8F10-A7D92830652C}" destId="{A63872CD-006B-49AB-8B47-D2CB58DC2F81}" srcOrd="1" destOrd="0" presId="urn:microsoft.com/office/officeart/2005/8/layout/list1"/>
    <dgm:cxn modelId="{FA5CAABE-8EC4-4044-8D3D-3CA77FA5D18B}" type="presParOf" srcId="{AA3D3BAE-5600-425A-8F29-394C275CA6B2}" destId="{D9AC5F58-A638-4377-8FC2-56413F5D4F00}" srcOrd="9" destOrd="0" presId="urn:microsoft.com/office/officeart/2005/8/layout/list1"/>
    <dgm:cxn modelId="{7B2FDCBD-211F-4D80-976A-B37B6F369293}" type="presParOf" srcId="{AA3D3BAE-5600-425A-8F29-394C275CA6B2}" destId="{B2094165-075B-4FA2-BFD8-88F3CFBA10CA}" srcOrd="10" destOrd="0" presId="urn:microsoft.com/office/officeart/2005/8/layout/list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3FE7CA1C-02F3-4208-9DEA-E025887802D7}" type="doc">
      <dgm:prSet loTypeId="urn:microsoft.com/office/officeart/2005/8/layout/list1" loCatId="list" qsTypeId="urn:microsoft.com/office/officeart/2005/8/quickstyle/simple3" qsCatId="simple" csTypeId="urn:microsoft.com/office/officeart/2005/8/colors/accent1_2" csCatId="accent1" phldr="1"/>
      <dgm:spPr/>
      <dgm:t>
        <a:bodyPr/>
        <a:lstStyle/>
        <a:p>
          <a:endParaRPr lang="en-US"/>
        </a:p>
      </dgm:t>
    </dgm:pt>
    <dgm:pt modelId="{EF63F538-3EB2-4395-8164-D17048FED7C8}">
      <dgm:prSet phldrT="[Text]" custT="1"/>
      <dgm:spPr>
        <a:solidFill>
          <a:srgbClr val="CCFFFF"/>
        </a:solidFill>
      </dgm:spPr>
      <dgm:t>
        <a:bodyPr/>
        <a:lstStyle/>
        <a:p>
          <a:r>
            <a:rPr lang="en-US" sz="1800" b="1" dirty="0" smtClean="0">
              <a:solidFill>
                <a:srgbClr val="002060"/>
              </a:solidFill>
              <a:latin typeface="+mn-lt"/>
            </a:rPr>
            <a:t>Search Strategy 2: If not found in local catalog, search in Kansas Library Catalog (</a:t>
          </a:r>
          <a:r>
            <a:rPr lang="en-US" sz="1800" b="1" dirty="0" err="1" smtClean="0">
              <a:solidFill>
                <a:srgbClr val="002060"/>
              </a:solidFill>
              <a:latin typeface="+mn-lt"/>
            </a:rPr>
            <a:t>ShareIt</a:t>
          </a:r>
          <a:r>
            <a:rPr lang="en-US" sz="1800" b="1" dirty="0" smtClean="0">
              <a:solidFill>
                <a:srgbClr val="002060"/>
              </a:solidFill>
              <a:latin typeface="+mn-lt"/>
            </a:rPr>
            <a:t>) and process the request using approved procedures </a:t>
          </a:r>
          <a:endParaRPr lang="en-US" sz="1800" b="1" dirty="0">
            <a:solidFill>
              <a:srgbClr val="002060"/>
            </a:solidFill>
            <a:latin typeface="+mn-lt"/>
          </a:endParaRPr>
        </a:p>
      </dgm:t>
    </dgm:pt>
    <dgm:pt modelId="{276DA75C-7CEB-4B23-9C1F-1A64655A0046}" type="parTrans" cxnId="{D373AFAD-BAE0-46E5-9320-FAA954565EDF}">
      <dgm:prSet/>
      <dgm:spPr/>
      <dgm:t>
        <a:bodyPr/>
        <a:lstStyle/>
        <a:p>
          <a:endParaRPr lang="en-US"/>
        </a:p>
      </dgm:t>
    </dgm:pt>
    <dgm:pt modelId="{A1291A9C-963B-4686-B001-02DC9EF20165}" type="sibTrans" cxnId="{D373AFAD-BAE0-46E5-9320-FAA954565EDF}">
      <dgm:prSet/>
      <dgm:spPr/>
      <dgm:t>
        <a:bodyPr/>
        <a:lstStyle/>
        <a:p>
          <a:endParaRPr lang="en-US"/>
        </a:p>
      </dgm:t>
    </dgm:pt>
    <dgm:pt modelId="{D07CA252-3B33-4EAF-8169-499433357B1B}">
      <dgm:prSet phldrT="[Text]" custT="1"/>
      <dgm:spPr>
        <a:solidFill>
          <a:srgbClr val="CCFFFF"/>
        </a:solidFill>
      </dgm:spPr>
      <dgm:t>
        <a:bodyPr/>
        <a:lstStyle/>
        <a:p>
          <a:r>
            <a:rPr lang="en-US" sz="1800" b="1" dirty="0" smtClean="0">
              <a:solidFill>
                <a:srgbClr val="002060"/>
              </a:solidFill>
              <a:latin typeface="+mn-lt"/>
            </a:rPr>
            <a:t>Search Strategy 3: If not found in Kansas Library Catalog, search OCLC </a:t>
          </a:r>
          <a:r>
            <a:rPr lang="en-US" sz="1800" b="1" dirty="0" err="1" smtClean="0">
              <a:solidFill>
                <a:srgbClr val="002060"/>
              </a:solidFill>
              <a:latin typeface="+mn-lt"/>
            </a:rPr>
            <a:t>WorldCat</a:t>
          </a:r>
          <a:r>
            <a:rPr lang="en-US" sz="1800" b="1" dirty="0" smtClean="0">
              <a:solidFill>
                <a:srgbClr val="002060"/>
              </a:solidFill>
              <a:latin typeface="+mn-lt"/>
            </a:rPr>
            <a:t> and process the request using approved procedures</a:t>
          </a:r>
          <a:endParaRPr lang="en-US" sz="1800" b="1" dirty="0">
            <a:solidFill>
              <a:srgbClr val="002060"/>
            </a:solidFill>
            <a:latin typeface="+mn-lt"/>
          </a:endParaRPr>
        </a:p>
      </dgm:t>
    </dgm:pt>
    <dgm:pt modelId="{1B6D2710-5621-4E46-822F-E13E5A41796B}" type="parTrans" cxnId="{F7804ADE-FB8C-4200-9EC8-0B8C46726212}">
      <dgm:prSet/>
      <dgm:spPr/>
      <dgm:t>
        <a:bodyPr/>
        <a:lstStyle/>
        <a:p>
          <a:endParaRPr lang="en-US"/>
        </a:p>
      </dgm:t>
    </dgm:pt>
    <dgm:pt modelId="{A4D07C1D-CC74-408C-9DEA-0A0F811FFFA7}" type="sibTrans" cxnId="{F7804ADE-FB8C-4200-9EC8-0B8C46726212}">
      <dgm:prSet/>
      <dgm:spPr/>
      <dgm:t>
        <a:bodyPr/>
        <a:lstStyle/>
        <a:p>
          <a:endParaRPr lang="en-US"/>
        </a:p>
      </dgm:t>
    </dgm:pt>
    <dgm:pt modelId="{5405B68C-5C58-465D-AE92-0513BC63D6A9}">
      <dgm:prSet custT="1"/>
      <dgm:spPr>
        <a:solidFill>
          <a:srgbClr val="CCFFFF"/>
        </a:solidFill>
      </dgm:spPr>
      <dgm:t>
        <a:bodyPr/>
        <a:lstStyle/>
        <a:p>
          <a:r>
            <a:rPr lang="en-US" sz="1800" b="1" dirty="0" smtClean="0">
              <a:solidFill>
                <a:srgbClr val="002060"/>
              </a:solidFill>
              <a:latin typeface="+mn-lt"/>
            </a:rPr>
            <a:t>Search Strategy 1: Search local library catalog (</a:t>
          </a:r>
          <a:r>
            <a:rPr lang="en-US" sz="1800" b="1" dirty="0" err="1" smtClean="0">
              <a:solidFill>
                <a:srgbClr val="002060"/>
              </a:solidFill>
              <a:latin typeface="+mn-lt"/>
            </a:rPr>
            <a:t>NExpress</a:t>
          </a:r>
          <a:r>
            <a:rPr lang="en-US" sz="1800" b="1" dirty="0" smtClean="0">
              <a:solidFill>
                <a:srgbClr val="002060"/>
              </a:solidFill>
              <a:latin typeface="+mn-lt"/>
            </a:rPr>
            <a:t>) for the item to verify ownership </a:t>
          </a:r>
          <a:endParaRPr lang="en-US" sz="1800" b="1" dirty="0">
            <a:solidFill>
              <a:srgbClr val="002060"/>
            </a:solidFill>
            <a:latin typeface="+mn-lt"/>
          </a:endParaRPr>
        </a:p>
      </dgm:t>
    </dgm:pt>
    <dgm:pt modelId="{A033E1FC-31F4-49EA-92D6-D942A7E92B36}" type="parTrans" cxnId="{4A00D817-61E0-4BF3-954E-F4E9401ED3C6}">
      <dgm:prSet/>
      <dgm:spPr/>
      <dgm:t>
        <a:bodyPr/>
        <a:lstStyle/>
        <a:p>
          <a:endParaRPr lang="en-US"/>
        </a:p>
      </dgm:t>
    </dgm:pt>
    <dgm:pt modelId="{B3BEBD36-50D9-4836-994E-5436F6ECD3B6}" type="sibTrans" cxnId="{4A00D817-61E0-4BF3-954E-F4E9401ED3C6}">
      <dgm:prSet/>
      <dgm:spPr/>
      <dgm:t>
        <a:bodyPr/>
        <a:lstStyle/>
        <a:p>
          <a:endParaRPr lang="en-US"/>
        </a:p>
      </dgm:t>
    </dgm:pt>
    <dgm:pt modelId="{5D2BE5AB-61A2-4FB2-B444-2BB0FF353172}" type="pres">
      <dgm:prSet presAssocID="{3FE7CA1C-02F3-4208-9DEA-E025887802D7}" presName="linear" presStyleCnt="0">
        <dgm:presLayoutVars>
          <dgm:dir/>
          <dgm:animLvl val="lvl"/>
          <dgm:resizeHandles val="exact"/>
        </dgm:presLayoutVars>
      </dgm:prSet>
      <dgm:spPr/>
      <dgm:t>
        <a:bodyPr/>
        <a:lstStyle/>
        <a:p>
          <a:endParaRPr lang="en-US"/>
        </a:p>
      </dgm:t>
    </dgm:pt>
    <dgm:pt modelId="{152B6BC0-03B8-4D9A-A9F2-A5D13C74F71E}" type="pres">
      <dgm:prSet presAssocID="{5405B68C-5C58-465D-AE92-0513BC63D6A9}" presName="parentLin" presStyleCnt="0"/>
      <dgm:spPr/>
    </dgm:pt>
    <dgm:pt modelId="{3C8664C2-A2DB-4F27-AB0D-4C87DDCD0E73}" type="pres">
      <dgm:prSet presAssocID="{5405B68C-5C58-465D-AE92-0513BC63D6A9}" presName="parentLeftMargin" presStyleLbl="node1" presStyleIdx="0" presStyleCnt="3"/>
      <dgm:spPr/>
      <dgm:t>
        <a:bodyPr/>
        <a:lstStyle/>
        <a:p>
          <a:endParaRPr lang="en-US"/>
        </a:p>
      </dgm:t>
    </dgm:pt>
    <dgm:pt modelId="{6B9EF009-2EC4-4800-A06C-F6CE670ED244}" type="pres">
      <dgm:prSet presAssocID="{5405B68C-5C58-465D-AE92-0513BC63D6A9}" presName="parentText" presStyleLbl="node1" presStyleIdx="0" presStyleCnt="3" custScaleX="117590" custScaleY="118822">
        <dgm:presLayoutVars>
          <dgm:chMax val="0"/>
          <dgm:bulletEnabled val="1"/>
        </dgm:presLayoutVars>
      </dgm:prSet>
      <dgm:spPr/>
      <dgm:t>
        <a:bodyPr/>
        <a:lstStyle/>
        <a:p>
          <a:endParaRPr lang="en-US"/>
        </a:p>
      </dgm:t>
    </dgm:pt>
    <dgm:pt modelId="{8EE9AB6F-75B6-4C45-A0ED-E8B82540CEF4}" type="pres">
      <dgm:prSet presAssocID="{5405B68C-5C58-465D-AE92-0513BC63D6A9}" presName="negativeSpace" presStyleCnt="0"/>
      <dgm:spPr/>
    </dgm:pt>
    <dgm:pt modelId="{8C6D64ED-505E-4B82-BCD3-1C3F5CB7C495}" type="pres">
      <dgm:prSet presAssocID="{5405B68C-5C58-465D-AE92-0513BC63D6A9}" presName="childText" presStyleLbl="conFgAcc1" presStyleIdx="0" presStyleCnt="3">
        <dgm:presLayoutVars>
          <dgm:bulletEnabled val="1"/>
        </dgm:presLayoutVars>
      </dgm:prSet>
      <dgm:spPr/>
    </dgm:pt>
    <dgm:pt modelId="{95D10AE9-37AA-4D62-ABC2-D6845CA19505}" type="pres">
      <dgm:prSet presAssocID="{B3BEBD36-50D9-4836-994E-5436F6ECD3B6}" presName="spaceBetweenRectangles" presStyleCnt="0"/>
      <dgm:spPr/>
    </dgm:pt>
    <dgm:pt modelId="{39974F84-D1E9-4F0C-98D0-9D75C4ED37A3}" type="pres">
      <dgm:prSet presAssocID="{EF63F538-3EB2-4395-8164-D17048FED7C8}" presName="parentLin" presStyleCnt="0"/>
      <dgm:spPr/>
    </dgm:pt>
    <dgm:pt modelId="{CDCE9550-1416-40B1-9F4B-D05409BA7039}" type="pres">
      <dgm:prSet presAssocID="{EF63F538-3EB2-4395-8164-D17048FED7C8}" presName="parentLeftMargin" presStyleLbl="node1" presStyleIdx="0" presStyleCnt="3"/>
      <dgm:spPr/>
      <dgm:t>
        <a:bodyPr/>
        <a:lstStyle/>
        <a:p>
          <a:endParaRPr lang="en-US"/>
        </a:p>
      </dgm:t>
    </dgm:pt>
    <dgm:pt modelId="{EB1FBC05-F616-4133-A1C2-B95F2D38AEBC}" type="pres">
      <dgm:prSet presAssocID="{EF63F538-3EB2-4395-8164-D17048FED7C8}" presName="parentText" presStyleLbl="node1" presStyleIdx="1" presStyleCnt="3" custScaleX="116243" custLinFactNeighborX="21212" custLinFactNeighborY="2958">
        <dgm:presLayoutVars>
          <dgm:chMax val="0"/>
          <dgm:bulletEnabled val="1"/>
        </dgm:presLayoutVars>
      </dgm:prSet>
      <dgm:spPr/>
      <dgm:t>
        <a:bodyPr/>
        <a:lstStyle/>
        <a:p>
          <a:endParaRPr lang="en-US"/>
        </a:p>
      </dgm:t>
    </dgm:pt>
    <dgm:pt modelId="{E79C9DAC-E659-476E-BF15-AA3FAA16DA7F}" type="pres">
      <dgm:prSet presAssocID="{EF63F538-3EB2-4395-8164-D17048FED7C8}" presName="negativeSpace" presStyleCnt="0"/>
      <dgm:spPr/>
    </dgm:pt>
    <dgm:pt modelId="{6BEBBA9B-70D3-478A-9113-7E64E9721353}" type="pres">
      <dgm:prSet presAssocID="{EF63F538-3EB2-4395-8164-D17048FED7C8}" presName="childText" presStyleLbl="conFgAcc1" presStyleIdx="1" presStyleCnt="3">
        <dgm:presLayoutVars>
          <dgm:bulletEnabled val="1"/>
        </dgm:presLayoutVars>
      </dgm:prSet>
      <dgm:spPr/>
    </dgm:pt>
    <dgm:pt modelId="{4D471D98-D164-47B7-9C14-64C60B13AC0C}" type="pres">
      <dgm:prSet presAssocID="{A1291A9C-963B-4686-B001-02DC9EF20165}" presName="spaceBetweenRectangles" presStyleCnt="0"/>
      <dgm:spPr/>
    </dgm:pt>
    <dgm:pt modelId="{043C291D-E69A-4998-9FA6-1BC06DED7EAF}" type="pres">
      <dgm:prSet presAssocID="{D07CA252-3B33-4EAF-8169-499433357B1B}" presName="parentLin" presStyleCnt="0"/>
      <dgm:spPr/>
    </dgm:pt>
    <dgm:pt modelId="{0B482005-BBDA-4E57-9A6F-6CEF9C89FBE5}" type="pres">
      <dgm:prSet presAssocID="{D07CA252-3B33-4EAF-8169-499433357B1B}" presName="parentLeftMargin" presStyleLbl="node1" presStyleIdx="1" presStyleCnt="3"/>
      <dgm:spPr/>
      <dgm:t>
        <a:bodyPr/>
        <a:lstStyle/>
        <a:p>
          <a:endParaRPr lang="en-US"/>
        </a:p>
      </dgm:t>
    </dgm:pt>
    <dgm:pt modelId="{4551BE63-FDAF-454B-8C94-360393154BA1}" type="pres">
      <dgm:prSet presAssocID="{D07CA252-3B33-4EAF-8169-499433357B1B}" presName="parentText" presStyleLbl="node1" presStyleIdx="2" presStyleCnt="3" custScaleX="116595">
        <dgm:presLayoutVars>
          <dgm:chMax val="0"/>
          <dgm:bulletEnabled val="1"/>
        </dgm:presLayoutVars>
      </dgm:prSet>
      <dgm:spPr/>
      <dgm:t>
        <a:bodyPr/>
        <a:lstStyle/>
        <a:p>
          <a:endParaRPr lang="en-US"/>
        </a:p>
      </dgm:t>
    </dgm:pt>
    <dgm:pt modelId="{012FEB70-0E02-4758-B0FB-E406526D23D4}" type="pres">
      <dgm:prSet presAssocID="{D07CA252-3B33-4EAF-8169-499433357B1B}" presName="negativeSpace" presStyleCnt="0"/>
      <dgm:spPr/>
    </dgm:pt>
    <dgm:pt modelId="{C759BF20-0546-437D-8280-65DF2002FAF1}" type="pres">
      <dgm:prSet presAssocID="{D07CA252-3B33-4EAF-8169-499433357B1B}" presName="childText" presStyleLbl="conFgAcc1" presStyleIdx="2" presStyleCnt="3">
        <dgm:presLayoutVars>
          <dgm:bulletEnabled val="1"/>
        </dgm:presLayoutVars>
      </dgm:prSet>
      <dgm:spPr>
        <a:noFill/>
      </dgm:spPr>
      <dgm:t>
        <a:bodyPr/>
        <a:lstStyle/>
        <a:p>
          <a:endParaRPr lang="en-US"/>
        </a:p>
      </dgm:t>
    </dgm:pt>
  </dgm:ptLst>
  <dgm:cxnLst>
    <dgm:cxn modelId="{1FF314EA-FC7B-4D05-BC1D-20D20D84784A}" type="presOf" srcId="{5405B68C-5C58-465D-AE92-0513BC63D6A9}" destId="{6B9EF009-2EC4-4800-A06C-F6CE670ED244}" srcOrd="1" destOrd="0" presId="urn:microsoft.com/office/officeart/2005/8/layout/list1"/>
    <dgm:cxn modelId="{F90C5D49-0013-4C43-982E-7016E4E739CF}" type="presOf" srcId="{D07CA252-3B33-4EAF-8169-499433357B1B}" destId="{4551BE63-FDAF-454B-8C94-360393154BA1}" srcOrd="1" destOrd="0" presId="urn:microsoft.com/office/officeart/2005/8/layout/list1"/>
    <dgm:cxn modelId="{D373AFAD-BAE0-46E5-9320-FAA954565EDF}" srcId="{3FE7CA1C-02F3-4208-9DEA-E025887802D7}" destId="{EF63F538-3EB2-4395-8164-D17048FED7C8}" srcOrd="1" destOrd="0" parTransId="{276DA75C-7CEB-4B23-9C1F-1A64655A0046}" sibTransId="{A1291A9C-963B-4686-B001-02DC9EF20165}"/>
    <dgm:cxn modelId="{FB3D0C4D-AB53-4614-80B2-F04817836029}" type="presOf" srcId="{5405B68C-5C58-465D-AE92-0513BC63D6A9}" destId="{3C8664C2-A2DB-4F27-AB0D-4C87DDCD0E73}" srcOrd="0" destOrd="0" presId="urn:microsoft.com/office/officeart/2005/8/layout/list1"/>
    <dgm:cxn modelId="{0BD13228-5CEC-49E7-99D4-A5EFFF8C404B}" type="presOf" srcId="{EF63F538-3EB2-4395-8164-D17048FED7C8}" destId="{EB1FBC05-F616-4133-A1C2-B95F2D38AEBC}" srcOrd="1" destOrd="0" presId="urn:microsoft.com/office/officeart/2005/8/layout/list1"/>
    <dgm:cxn modelId="{FEB976BD-B2CD-4396-8B0A-8EB48542F52B}" type="presOf" srcId="{3FE7CA1C-02F3-4208-9DEA-E025887802D7}" destId="{5D2BE5AB-61A2-4FB2-B444-2BB0FF353172}" srcOrd="0" destOrd="0" presId="urn:microsoft.com/office/officeart/2005/8/layout/list1"/>
    <dgm:cxn modelId="{784C699D-29B8-451B-B2EB-8A800C767757}" type="presOf" srcId="{EF63F538-3EB2-4395-8164-D17048FED7C8}" destId="{CDCE9550-1416-40B1-9F4B-D05409BA7039}" srcOrd="0" destOrd="0" presId="urn:microsoft.com/office/officeart/2005/8/layout/list1"/>
    <dgm:cxn modelId="{F7804ADE-FB8C-4200-9EC8-0B8C46726212}" srcId="{3FE7CA1C-02F3-4208-9DEA-E025887802D7}" destId="{D07CA252-3B33-4EAF-8169-499433357B1B}" srcOrd="2" destOrd="0" parTransId="{1B6D2710-5621-4E46-822F-E13E5A41796B}" sibTransId="{A4D07C1D-CC74-408C-9DEA-0A0F811FFFA7}"/>
    <dgm:cxn modelId="{4A00D817-61E0-4BF3-954E-F4E9401ED3C6}" srcId="{3FE7CA1C-02F3-4208-9DEA-E025887802D7}" destId="{5405B68C-5C58-465D-AE92-0513BC63D6A9}" srcOrd="0" destOrd="0" parTransId="{A033E1FC-31F4-49EA-92D6-D942A7E92B36}" sibTransId="{B3BEBD36-50D9-4836-994E-5436F6ECD3B6}"/>
    <dgm:cxn modelId="{33A9081D-1F21-4E5D-BC8D-20B7741E382E}" type="presOf" srcId="{D07CA252-3B33-4EAF-8169-499433357B1B}" destId="{0B482005-BBDA-4E57-9A6F-6CEF9C89FBE5}" srcOrd="0" destOrd="0" presId="urn:microsoft.com/office/officeart/2005/8/layout/list1"/>
    <dgm:cxn modelId="{6FA71738-44DE-47F3-A19A-4F06DFA71585}" type="presParOf" srcId="{5D2BE5AB-61A2-4FB2-B444-2BB0FF353172}" destId="{152B6BC0-03B8-4D9A-A9F2-A5D13C74F71E}" srcOrd="0" destOrd="0" presId="urn:microsoft.com/office/officeart/2005/8/layout/list1"/>
    <dgm:cxn modelId="{5E9A7901-ABBB-43A3-B822-1AC89C125D93}" type="presParOf" srcId="{152B6BC0-03B8-4D9A-A9F2-A5D13C74F71E}" destId="{3C8664C2-A2DB-4F27-AB0D-4C87DDCD0E73}" srcOrd="0" destOrd="0" presId="urn:microsoft.com/office/officeart/2005/8/layout/list1"/>
    <dgm:cxn modelId="{881FB816-28FD-4B63-95FC-B69571403CE2}" type="presParOf" srcId="{152B6BC0-03B8-4D9A-A9F2-A5D13C74F71E}" destId="{6B9EF009-2EC4-4800-A06C-F6CE670ED244}" srcOrd="1" destOrd="0" presId="urn:microsoft.com/office/officeart/2005/8/layout/list1"/>
    <dgm:cxn modelId="{D633EAF2-4FCE-4C15-8B65-2B71C34F0E39}" type="presParOf" srcId="{5D2BE5AB-61A2-4FB2-B444-2BB0FF353172}" destId="{8EE9AB6F-75B6-4C45-A0ED-E8B82540CEF4}" srcOrd="1" destOrd="0" presId="urn:microsoft.com/office/officeart/2005/8/layout/list1"/>
    <dgm:cxn modelId="{4747F1A7-8846-46B2-9A25-ECF20C2A3ECE}" type="presParOf" srcId="{5D2BE5AB-61A2-4FB2-B444-2BB0FF353172}" destId="{8C6D64ED-505E-4B82-BCD3-1C3F5CB7C495}" srcOrd="2" destOrd="0" presId="urn:microsoft.com/office/officeart/2005/8/layout/list1"/>
    <dgm:cxn modelId="{B8EC2AF4-C59C-461B-9256-284034407160}" type="presParOf" srcId="{5D2BE5AB-61A2-4FB2-B444-2BB0FF353172}" destId="{95D10AE9-37AA-4D62-ABC2-D6845CA19505}" srcOrd="3" destOrd="0" presId="urn:microsoft.com/office/officeart/2005/8/layout/list1"/>
    <dgm:cxn modelId="{CB6EB5EB-2B4A-44EE-BF2C-7FD05CFA9251}" type="presParOf" srcId="{5D2BE5AB-61A2-4FB2-B444-2BB0FF353172}" destId="{39974F84-D1E9-4F0C-98D0-9D75C4ED37A3}" srcOrd="4" destOrd="0" presId="urn:microsoft.com/office/officeart/2005/8/layout/list1"/>
    <dgm:cxn modelId="{A3E37E8B-99F0-435A-A858-96C3BF433671}" type="presParOf" srcId="{39974F84-D1E9-4F0C-98D0-9D75C4ED37A3}" destId="{CDCE9550-1416-40B1-9F4B-D05409BA7039}" srcOrd="0" destOrd="0" presId="urn:microsoft.com/office/officeart/2005/8/layout/list1"/>
    <dgm:cxn modelId="{7AFA502F-68FF-4DF8-AB52-DA4A57B19CEF}" type="presParOf" srcId="{39974F84-D1E9-4F0C-98D0-9D75C4ED37A3}" destId="{EB1FBC05-F616-4133-A1C2-B95F2D38AEBC}" srcOrd="1" destOrd="0" presId="urn:microsoft.com/office/officeart/2005/8/layout/list1"/>
    <dgm:cxn modelId="{5679A953-99B4-4784-A48C-CA4F92AD16F7}" type="presParOf" srcId="{5D2BE5AB-61A2-4FB2-B444-2BB0FF353172}" destId="{E79C9DAC-E659-476E-BF15-AA3FAA16DA7F}" srcOrd="5" destOrd="0" presId="urn:microsoft.com/office/officeart/2005/8/layout/list1"/>
    <dgm:cxn modelId="{0B43018E-77BD-4B11-91C5-2320506A86D1}" type="presParOf" srcId="{5D2BE5AB-61A2-4FB2-B444-2BB0FF353172}" destId="{6BEBBA9B-70D3-478A-9113-7E64E9721353}" srcOrd="6" destOrd="0" presId="urn:microsoft.com/office/officeart/2005/8/layout/list1"/>
    <dgm:cxn modelId="{D677B5DA-9AA2-4132-98C3-21D0F041DB6A}" type="presParOf" srcId="{5D2BE5AB-61A2-4FB2-B444-2BB0FF353172}" destId="{4D471D98-D164-47B7-9C14-64C60B13AC0C}" srcOrd="7" destOrd="0" presId="urn:microsoft.com/office/officeart/2005/8/layout/list1"/>
    <dgm:cxn modelId="{9DC8D0EA-2A32-4F68-9E81-591F067685E1}" type="presParOf" srcId="{5D2BE5AB-61A2-4FB2-B444-2BB0FF353172}" destId="{043C291D-E69A-4998-9FA6-1BC06DED7EAF}" srcOrd="8" destOrd="0" presId="urn:microsoft.com/office/officeart/2005/8/layout/list1"/>
    <dgm:cxn modelId="{2BF97EBE-69E3-46F8-9EEE-A68398930681}" type="presParOf" srcId="{043C291D-E69A-4998-9FA6-1BC06DED7EAF}" destId="{0B482005-BBDA-4E57-9A6F-6CEF9C89FBE5}" srcOrd="0" destOrd="0" presId="urn:microsoft.com/office/officeart/2005/8/layout/list1"/>
    <dgm:cxn modelId="{BDB33033-1826-4DE8-A6D6-966BD1E8323E}" type="presParOf" srcId="{043C291D-E69A-4998-9FA6-1BC06DED7EAF}" destId="{4551BE63-FDAF-454B-8C94-360393154BA1}" srcOrd="1" destOrd="0" presId="urn:microsoft.com/office/officeart/2005/8/layout/list1"/>
    <dgm:cxn modelId="{7FB2DA3F-D14C-4079-8C21-3158BC7F089B}" type="presParOf" srcId="{5D2BE5AB-61A2-4FB2-B444-2BB0FF353172}" destId="{012FEB70-0E02-4758-B0FB-E406526D23D4}" srcOrd="9" destOrd="0" presId="urn:microsoft.com/office/officeart/2005/8/layout/list1"/>
    <dgm:cxn modelId="{822E1675-A701-4930-9CC9-F11413CB3A33}" type="presParOf" srcId="{5D2BE5AB-61A2-4FB2-B444-2BB0FF353172}" destId="{C759BF20-0546-437D-8280-65DF2002FAF1}" srcOrd="10" destOrd="0" presId="urn:microsoft.com/office/officeart/2005/8/layout/list1"/>
  </dgm:cxnLst>
  <dgm:bg>
    <a:solidFill>
      <a:schemeClr val="bg1"/>
    </a:solidFill>
  </dgm:bg>
  <dgm:whole/>
  <dgm:extLst>
    <a:ext uri="http://schemas.microsoft.com/office/drawing/2008/diagram">
      <dsp:dataModelExt xmlns:dsp="http://schemas.microsoft.com/office/drawing/2008/diagram" relId="rId8"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770B6ECC-4CB0-49FC-A99C-BF891DFE1B29}" type="doc">
      <dgm:prSet loTypeId="urn:microsoft.com/office/officeart/2005/8/layout/list1" loCatId="list" qsTypeId="urn:microsoft.com/office/officeart/2005/8/quickstyle/simple3" qsCatId="simple" csTypeId="urn:microsoft.com/office/officeart/2005/8/colors/accent1_2" csCatId="accent1" phldr="1"/>
      <dgm:spPr/>
      <dgm:t>
        <a:bodyPr/>
        <a:lstStyle/>
        <a:p>
          <a:endParaRPr lang="en-US"/>
        </a:p>
      </dgm:t>
    </dgm:pt>
    <dgm:pt modelId="{2B40C59D-FC30-44A9-A111-D42033B9959E}">
      <dgm:prSet phldrT="[Text]" custT="1"/>
      <dgm:spPr>
        <a:solidFill>
          <a:srgbClr val="FFFF66"/>
        </a:solidFill>
      </dgm:spPr>
      <dgm:t>
        <a:bodyPr/>
        <a:lstStyle/>
        <a:p>
          <a:r>
            <a:rPr lang="en-US" sz="1800" b="1" dirty="0" smtClean="0">
              <a:solidFill>
                <a:srgbClr val="002060"/>
              </a:solidFill>
              <a:latin typeface="+mn-lt"/>
            </a:rPr>
            <a:t>Patrons of all ages are eligible to use ILL service</a:t>
          </a:r>
          <a:endParaRPr lang="en-US" sz="1800" b="1" dirty="0">
            <a:solidFill>
              <a:srgbClr val="002060"/>
            </a:solidFill>
            <a:latin typeface="+mn-lt"/>
          </a:endParaRPr>
        </a:p>
      </dgm:t>
    </dgm:pt>
    <dgm:pt modelId="{127C23F8-B546-45DA-AEEE-BD19E30562A9}" type="parTrans" cxnId="{F1A4B477-92DF-427D-B5CC-8871A49F7662}">
      <dgm:prSet/>
      <dgm:spPr/>
      <dgm:t>
        <a:bodyPr/>
        <a:lstStyle/>
        <a:p>
          <a:endParaRPr lang="en-US"/>
        </a:p>
      </dgm:t>
    </dgm:pt>
    <dgm:pt modelId="{16A9139F-3CF2-482D-95DA-65FF9D286633}" type="sibTrans" cxnId="{F1A4B477-92DF-427D-B5CC-8871A49F7662}">
      <dgm:prSet/>
      <dgm:spPr/>
      <dgm:t>
        <a:bodyPr/>
        <a:lstStyle/>
        <a:p>
          <a:endParaRPr lang="en-US"/>
        </a:p>
      </dgm:t>
    </dgm:pt>
    <dgm:pt modelId="{557139C0-6375-469A-B658-35DF504380F1}">
      <dgm:prSet phldrT="[Text]" custT="1"/>
      <dgm:spPr>
        <a:solidFill>
          <a:srgbClr val="FFFF66"/>
        </a:solidFill>
      </dgm:spPr>
      <dgm:t>
        <a:bodyPr/>
        <a:lstStyle/>
        <a:p>
          <a:r>
            <a:rPr lang="en-US" sz="1800" b="1" dirty="0" smtClean="0">
              <a:solidFill>
                <a:srgbClr val="002060"/>
              </a:solidFill>
              <a:latin typeface="+mn-lt"/>
            </a:rPr>
            <a:t>All staff will be trained in ILL procedures and able to provide the service during all library hours </a:t>
          </a:r>
          <a:endParaRPr lang="en-US" sz="1800" b="1" dirty="0">
            <a:solidFill>
              <a:srgbClr val="002060"/>
            </a:solidFill>
            <a:latin typeface="+mn-lt"/>
          </a:endParaRPr>
        </a:p>
      </dgm:t>
    </dgm:pt>
    <dgm:pt modelId="{47492975-43BA-445E-88EE-3426DA069500}" type="parTrans" cxnId="{7F629A8E-6A55-4946-B1BA-C25922B3BB50}">
      <dgm:prSet/>
      <dgm:spPr/>
      <dgm:t>
        <a:bodyPr/>
        <a:lstStyle/>
        <a:p>
          <a:endParaRPr lang="en-US"/>
        </a:p>
      </dgm:t>
    </dgm:pt>
    <dgm:pt modelId="{CD753668-6C6D-4B69-A115-E80B3BA1DEEA}" type="sibTrans" cxnId="{7F629A8E-6A55-4946-B1BA-C25922B3BB50}">
      <dgm:prSet/>
      <dgm:spPr/>
      <dgm:t>
        <a:bodyPr/>
        <a:lstStyle/>
        <a:p>
          <a:endParaRPr lang="en-US"/>
        </a:p>
      </dgm:t>
    </dgm:pt>
    <dgm:pt modelId="{1050C85E-F87C-43F9-ACEE-927E937B9501}">
      <dgm:prSet phldrT="[Text]" custT="1"/>
      <dgm:spPr>
        <a:solidFill>
          <a:srgbClr val="FFFF66"/>
        </a:solidFill>
      </dgm:spPr>
      <dgm:t>
        <a:bodyPr/>
        <a:lstStyle/>
        <a:p>
          <a:r>
            <a:rPr lang="en-US" sz="1800" b="1" dirty="0" smtClean="0">
              <a:solidFill>
                <a:srgbClr val="002060"/>
              </a:solidFill>
              <a:latin typeface="+mn-lt"/>
            </a:rPr>
            <a:t>Staff will continually develop and encourage new approaches to providing the service, using new technologies</a:t>
          </a:r>
          <a:endParaRPr lang="en-US" sz="1800" b="1" dirty="0">
            <a:solidFill>
              <a:srgbClr val="002060"/>
            </a:solidFill>
            <a:latin typeface="+mn-lt"/>
          </a:endParaRPr>
        </a:p>
      </dgm:t>
    </dgm:pt>
    <dgm:pt modelId="{CA239929-E0D0-4477-8BFA-1D8B60948AE6}" type="parTrans" cxnId="{85B234B6-2D16-448E-B754-597AA4FB9A51}">
      <dgm:prSet/>
      <dgm:spPr/>
      <dgm:t>
        <a:bodyPr/>
        <a:lstStyle/>
        <a:p>
          <a:endParaRPr lang="en-US"/>
        </a:p>
      </dgm:t>
    </dgm:pt>
    <dgm:pt modelId="{CAC6F942-EB02-47A1-BBF8-76DDB8351E9C}" type="sibTrans" cxnId="{85B234B6-2D16-448E-B754-597AA4FB9A51}">
      <dgm:prSet/>
      <dgm:spPr/>
      <dgm:t>
        <a:bodyPr/>
        <a:lstStyle/>
        <a:p>
          <a:endParaRPr lang="en-US"/>
        </a:p>
      </dgm:t>
    </dgm:pt>
    <dgm:pt modelId="{D8DE4474-7840-4277-B8C0-55C24DC947AB}" type="pres">
      <dgm:prSet presAssocID="{770B6ECC-4CB0-49FC-A99C-BF891DFE1B29}" presName="linear" presStyleCnt="0">
        <dgm:presLayoutVars>
          <dgm:dir/>
          <dgm:animLvl val="lvl"/>
          <dgm:resizeHandles val="exact"/>
        </dgm:presLayoutVars>
      </dgm:prSet>
      <dgm:spPr/>
      <dgm:t>
        <a:bodyPr/>
        <a:lstStyle/>
        <a:p>
          <a:endParaRPr lang="en-US"/>
        </a:p>
      </dgm:t>
    </dgm:pt>
    <dgm:pt modelId="{7D1DE2D2-367A-4340-892F-0874218F008B}" type="pres">
      <dgm:prSet presAssocID="{2B40C59D-FC30-44A9-A111-D42033B9959E}" presName="parentLin" presStyleCnt="0"/>
      <dgm:spPr/>
    </dgm:pt>
    <dgm:pt modelId="{218E3CE3-CFC7-4991-B869-CD3990217766}" type="pres">
      <dgm:prSet presAssocID="{2B40C59D-FC30-44A9-A111-D42033B9959E}" presName="parentLeftMargin" presStyleLbl="node1" presStyleIdx="0" presStyleCnt="3"/>
      <dgm:spPr/>
      <dgm:t>
        <a:bodyPr/>
        <a:lstStyle/>
        <a:p>
          <a:endParaRPr lang="en-US"/>
        </a:p>
      </dgm:t>
    </dgm:pt>
    <dgm:pt modelId="{BD319643-1FF2-47FF-8751-6737CA16E12C}" type="pres">
      <dgm:prSet presAssocID="{2B40C59D-FC30-44A9-A111-D42033B9959E}" presName="parentText" presStyleLbl="node1" presStyleIdx="0" presStyleCnt="3" custScaleX="117964" custScaleY="163963">
        <dgm:presLayoutVars>
          <dgm:chMax val="0"/>
          <dgm:bulletEnabled val="1"/>
        </dgm:presLayoutVars>
      </dgm:prSet>
      <dgm:spPr/>
      <dgm:t>
        <a:bodyPr/>
        <a:lstStyle/>
        <a:p>
          <a:endParaRPr lang="en-US"/>
        </a:p>
      </dgm:t>
    </dgm:pt>
    <dgm:pt modelId="{474DE4EE-A31C-439D-ABCF-87CE4F4A0A56}" type="pres">
      <dgm:prSet presAssocID="{2B40C59D-FC30-44A9-A111-D42033B9959E}" presName="negativeSpace" presStyleCnt="0"/>
      <dgm:spPr/>
    </dgm:pt>
    <dgm:pt modelId="{070E4227-40B9-4566-BC7D-E811983BD6DB}" type="pres">
      <dgm:prSet presAssocID="{2B40C59D-FC30-44A9-A111-D42033B9959E}" presName="childText" presStyleLbl="conFgAcc1" presStyleIdx="0" presStyleCnt="3">
        <dgm:presLayoutVars>
          <dgm:bulletEnabled val="1"/>
        </dgm:presLayoutVars>
      </dgm:prSet>
      <dgm:spPr/>
    </dgm:pt>
    <dgm:pt modelId="{0505AA11-877B-4534-B19E-EA2558C8EDAC}" type="pres">
      <dgm:prSet presAssocID="{16A9139F-3CF2-482D-95DA-65FF9D286633}" presName="spaceBetweenRectangles" presStyleCnt="0"/>
      <dgm:spPr/>
    </dgm:pt>
    <dgm:pt modelId="{6FF2695B-4564-4785-A34B-CF52B65BEC29}" type="pres">
      <dgm:prSet presAssocID="{557139C0-6375-469A-B658-35DF504380F1}" presName="parentLin" presStyleCnt="0"/>
      <dgm:spPr/>
    </dgm:pt>
    <dgm:pt modelId="{B8DF5C3C-694A-468E-8DD7-57F0E1C2A022}" type="pres">
      <dgm:prSet presAssocID="{557139C0-6375-469A-B658-35DF504380F1}" presName="parentLeftMargin" presStyleLbl="node1" presStyleIdx="0" presStyleCnt="3"/>
      <dgm:spPr/>
      <dgm:t>
        <a:bodyPr/>
        <a:lstStyle/>
        <a:p>
          <a:endParaRPr lang="en-US"/>
        </a:p>
      </dgm:t>
    </dgm:pt>
    <dgm:pt modelId="{C0706EA9-E048-4AF3-99EA-FF97D136208C}" type="pres">
      <dgm:prSet presAssocID="{557139C0-6375-469A-B658-35DF504380F1}" presName="parentText" presStyleLbl="node1" presStyleIdx="1" presStyleCnt="3" custScaleX="117964" custScaleY="171471">
        <dgm:presLayoutVars>
          <dgm:chMax val="0"/>
          <dgm:bulletEnabled val="1"/>
        </dgm:presLayoutVars>
      </dgm:prSet>
      <dgm:spPr/>
      <dgm:t>
        <a:bodyPr/>
        <a:lstStyle/>
        <a:p>
          <a:endParaRPr lang="en-US"/>
        </a:p>
      </dgm:t>
    </dgm:pt>
    <dgm:pt modelId="{BA3FE0F9-AC28-4ED8-BC57-FCC8C579A23C}" type="pres">
      <dgm:prSet presAssocID="{557139C0-6375-469A-B658-35DF504380F1}" presName="negativeSpace" presStyleCnt="0"/>
      <dgm:spPr/>
    </dgm:pt>
    <dgm:pt modelId="{7AC67FEB-4227-4C17-93CC-9AA50D7031E4}" type="pres">
      <dgm:prSet presAssocID="{557139C0-6375-469A-B658-35DF504380F1}" presName="childText" presStyleLbl="conFgAcc1" presStyleIdx="1" presStyleCnt="3">
        <dgm:presLayoutVars>
          <dgm:bulletEnabled val="1"/>
        </dgm:presLayoutVars>
      </dgm:prSet>
      <dgm:spPr/>
    </dgm:pt>
    <dgm:pt modelId="{DF04DBDD-55AD-443D-8FB5-F3269B173A47}" type="pres">
      <dgm:prSet presAssocID="{CD753668-6C6D-4B69-A115-E80B3BA1DEEA}" presName="spaceBetweenRectangles" presStyleCnt="0"/>
      <dgm:spPr/>
    </dgm:pt>
    <dgm:pt modelId="{30FD3ED2-F5D6-49F2-A94C-D761EB3895F7}" type="pres">
      <dgm:prSet presAssocID="{1050C85E-F87C-43F9-ACEE-927E937B9501}" presName="parentLin" presStyleCnt="0"/>
      <dgm:spPr/>
    </dgm:pt>
    <dgm:pt modelId="{2E5B658A-3C19-435C-829B-C6456A71FECC}" type="pres">
      <dgm:prSet presAssocID="{1050C85E-F87C-43F9-ACEE-927E937B9501}" presName="parentLeftMargin" presStyleLbl="node1" presStyleIdx="1" presStyleCnt="3"/>
      <dgm:spPr/>
      <dgm:t>
        <a:bodyPr/>
        <a:lstStyle/>
        <a:p>
          <a:endParaRPr lang="en-US"/>
        </a:p>
      </dgm:t>
    </dgm:pt>
    <dgm:pt modelId="{A9312452-D26B-47B7-B1FB-95E1FE9215A5}" type="pres">
      <dgm:prSet presAssocID="{1050C85E-F87C-43F9-ACEE-927E937B9501}" presName="parentText" presStyleLbl="node1" presStyleIdx="2" presStyleCnt="3" custScaleX="117964" custScaleY="189826">
        <dgm:presLayoutVars>
          <dgm:chMax val="0"/>
          <dgm:bulletEnabled val="1"/>
        </dgm:presLayoutVars>
      </dgm:prSet>
      <dgm:spPr/>
      <dgm:t>
        <a:bodyPr/>
        <a:lstStyle/>
        <a:p>
          <a:endParaRPr lang="en-US"/>
        </a:p>
      </dgm:t>
    </dgm:pt>
    <dgm:pt modelId="{FC6B22AA-860D-4204-BD23-E27BC6E05EB7}" type="pres">
      <dgm:prSet presAssocID="{1050C85E-F87C-43F9-ACEE-927E937B9501}" presName="negativeSpace" presStyleCnt="0"/>
      <dgm:spPr/>
    </dgm:pt>
    <dgm:pt modelId="{7B1C9E5A-40A2-4F31-8292-2032BDF1289C}" type="pres">
      <dgm:prSet presAssocID="{1050C85E-F87C-43F9-ACEE-927E937B9501}" presName="childText" presStyleLbl="conFgAcc1" presStyleIdx="2" presStyleCnt="3">
        <dgm:presLayoutVars>
          <dgm:bulletEnabled val="1"/>
        </dgm:presLayoutVars>
      </dgm:prSet>
      <dgm:spPr/>
    </dgm:pt>
  </dgm:ptLst>
  <dgm:cxnLst>
    <dgm:cxn modelId="{B156935A-0E6B-45C4-80DE-7DA24715CBC0}" type="presOf" srcId="{557139C0-6375-469A-B658-35DF504380F1}" destId="{C0706EA9-E048-4AF3-99EA-FF97D136208C}" srcOrd="1" destOrd="0" presId="urn:microsoft.com/office/officeart/2005/8/layout/list1"/>
    <dgm:cxn modelId="{CE00495D-22C3-482A-BD6C-0B4E7489CD82}" type="presOf" srcId="{1050C85E-F87C-43F9-ACEE-927E937B9501}" destId="{A9312452-D26B-47B7-B1FB-95E1FE9215A5}" srcOrd="1" destOrd="0" presId="urn:microsoft.com/office/officeart/2005/8/layout/list1"/>
    <dgm:cxn modelId="{073186F1-D340-499C-93B2-5CF280F27AA4}" type="presOf" srcId="{2B40C59D-FC30-44A9-A111-D42033B9959E}" destId="{BD319643-1FF2-47FF-8751-6737CA16E12C}" srcOrd="1" destOrd="0" presId="urn:microsoft.com/office/officeart/2005/8/layout/list1"/>
    <dgm:cxn modelId="{85B234B6-2D16-448E-B754-597AA4FB9A51}" srcId="{770B6ECC-4CB0-49FC-A99C-BF891DFE1B29}" destId="{1050C85E-F87C-43F9-ACEE-927E937B9501}" srcOrd="2" destOrd="0" parTransId="{CA239929-E0D0-4477-8BFA-1D8B60948AE6}" sibTransId="{CAC6F942-EB02-47A1-BBF8-76DDB8351E9C}"/>
    <dgm:cxn modelId="{7F629A8E-6A55-4946-B1BA-C25922B3BB50}" srcId="{770B6ECC-4CB0-49FC-A99C-BF891DFE1B29}" destId="{557139C0-6375-469A-B658-35DF504380F1}" srcOrd="1" destOrd="0" parTransId="{47492975-43BA-445E-88EE-3426DA069500}" sibTransId="{CD753668-6C6D-4B69-A115-E80B3BA1DEEA}"/>
    <dgm:cxn modelId="{C8D9378B-8D2C-41B7-B1D4-9412D9B1D3BF}" type="presOf" srcId="{1050C85E-F87C-43F9-ACEE-927E937B9501}" destId="{2E5B658A-3C19-435C-829B-C6456A71FECC}" srcOrd="0" destOrd="0" presId="urn:microsoft.com/office/officeart/2005/8/layout/list1"/>
    <dgm:cxn modelId="{B8A9E7FE-8CEF-47B9-98E3-C4116B0DB473}" type="presOf" srcId="{557139C0-6375-469A-B658-35DF504380F1}" destId="{B8DF5C3C-694A-468E-8DD7-57F0E1C2A022}" srcOrd="0" destOrd="0" presId="urn:microsoft.com/office/officeart/2005/8/layout/list1"/>
    <dgm:cxn modelId="{8C1AA2D1-7019-460C-8EDE-17FBEC54BCA5}" type="presOf" srcId="{2B40C59D-FC30-44A9-A111-D42033B9959E}" destId="{218E3CE3-CFC7-4991-B869-CD3990217766}" srcOrd="0" destOrd="0" presId="urn:microsoft.com/office/officeart/2005/8/layout/list1"/>
    <dgm:cxn modelId="{3572C155-4148-4F64-B056-C7D0143C776A}" type="presOf" srcId="{770B6ECC-4CB0-49FC-A99C-BF891DFE1B29}" destId="{D8DE4474-7840-4277-B8C0-55C24DC947AB}" srcOrd="0" destOrd="0" presId="urn:microsoft.com/office/officeart/2005/8/layout/list1"/>
    <dgm:cxn modelId="{F1A4B477-92DF-427D-B5CC-8871A49F7662}" srcId="{770B6ECC-4CB0-49FC-A99C-BF891DFE1B29}" destId="{2B40C59D-FC30-44A9-A111-D42033B9959E}" srcOrd="0" destOrd="0" parTransId="{127C23F8-B546-45DA-AEEE-BD19E30562A9}" sibTransId="{16A9139F-3CF2-482D-95DA-65FF9D286633}"/>
    <dgm:cxn modelId="{2E1863AE-3235-4048-B55E-B3A00C808EE8}" type="presParOf" srcId="{D8DE4474-7840-4277-B8C0-55C24DC947AB}" destId="{7D1DE2D2-367A-4340-892F-0874218F008B}" srcOrd="0" destOrd="0" presId="urn:microsoft.com/office/officeart/2005/8/layout/list1"/>
    <dgm:cxn modelId="{955886CA-1B5B-4723-90D9-CC51B9410E62}" type="presParOf" srcId="{7D1DE2D2-367A-4340-892F-0874218F008B}" destId="{218E3CE3-CFC7-4991-B869-CD3990217766}" srcOrd="0" destOrd="0" presId="urn:microsoft.com/office/officeart/2005/8/layout/list1"/>
    <dgm:cxn modelId="{26878E78-C24F-4A36-A518-0343E29E0154}" type="presParOf" srcId="{7D1DE2D2-367A-4340-892F-0874218F008B}" destId="{BD319643-1FF2-47FF-8751-6737CA16E12C}" srcOrd="1" destOrd="0" presId="urn:microsoft.com/office/officeart/2005/8/layout/list1"/>
    <dgm:cxn modelId="{67C93DB1-3059-4D9C-9364-DD0FF5514D25}" type="presParOf" srcId="{D8DE4474-7840-4277-B8C0-55C24DC947AB}" destId="{474DE4EE-A31C-439D-ABCF-87CE4F4A0A56}" srcOrd="1" destOrd="0" presId="urn:microsoft.com/office/officeart/2005/8/layout/list1"/>
    <dgm:cxn modelId="{299CA85C-A134-459E-A09E-8150FD22D1E4}" type="presParOf" srcId="{D8DE4474-7840-4277-B8C0-55C24DC947AB}" destId="{070E4227-40B9-4566-BC7D-E811983BD6DB}" srcOrd="2" destOrd="0" presId="urn:microsoft.com/office/officeart/2005/8/layout/list1"/>
    <dgm:cxn modelId="{83FFECB1-1F58-45E9-80EE-CAA89A6EAD9F}" type="presParOf" srcId="{D8DE4474-7840-4277-B8C0-55C24DC947AB}" destId="{0505AA11-877B-4534-B19E-EA2558C8EDAC}" srcOrd="3" destOrd="0" presId="urn:microsoft.com/office/officeart/2005/8/layout/list1"/>
    <dgm:cxn modelId="{C34509E7-C04D-40A2-9F0E-BFF602D8882A}" type="presParOf" srcId="{D8DE4474-7840-4277-B8C0-55C24DC947AB}" destId="{6FF2695B-4564-4785-A34B-CF52B65BEC29}" srcOrd="4" destOrd="0" presId="urn:microsoft.com/office/officeart/2005/8/layout/list1"/>
    <dgm:cxn modelId="{E88CA05C-8A40-4CAC-8E2F-C6A832C28E44}" type="presParOf" srcId="{6FF2695B-4564-4785-A34B-CF52B65BEC29}" destId="{B8DF5C3C-694A-468E-8DD7-57F0E1C2A022}" srcOrd="0" destOrd="0" presId="urn:microsoft.com/office/officeart/2005/8/layout/list1"/>
    <dgm:cxn modelId="{FF2BD9E3-D577-43B3-A339-6137440D3660}" type="presParOf" srcId="{6FF2695B-4564-4785-A34B-CF52B65BEC29}" destId="{C0706EA9-E048-4AF3-99EA-FF97D136208C}" srcOrd="1" destOrd="0" presId="urn:microsoft.com/office/officeart/2005/8/layout/list1"/>
    <dgm:cxn modelId="{3EC3F721-7417-4E6D-987B-094E448257FA}" type="presParOf" srcId="{D8DE4474-7840-4277-B8C0-55C24DC947AB}" destId="{BA3FE0F9-AC28-4ED8-BC57-FCC8C579A23C}" srcOrd="5" destOrd="0" presId="urn:microsoft.com/office/officeart/2005/8/layout/list1"/>
    <dgm:cxn modelId="{DC8F33F2-7BFC-42F6-956B-DD9FBF400C83}" type="presParOf" srcId="{D8DE4474-7840-4277-B8C0-55C24DC947AB}" destId="{7AC67FEB-4227-4C17-93CC-9AA50D7031E4}" srcOrd="6" destOrd="0" presId="urn:microsoft.com/office/officeart/2005/8/layout/list1"/>
    <dgm:cxn modelId="{1486F2CD-C21E-4B39-B927-352BBAFE051D}" type="presParOf" srcId="{D8DE4474-7840-4277-B8C0-55C24DC947AB}" destId="{DF04DBDD-55AD-443D-8FB5-F3269B173A47}" srcOrd="7" destOrd="0" presId="urn:microsoft.com/office/officeart/2005/8/layout/list1"/>
    <dgm:cxn modelId="{4B6FAC75-02D0-4D1D-9606-F36D29298C74}" type="presParOf" srcId="{D8DE4474-7840-4277-B8C0-55C24DC947AB}" destId="{30FD3ED2-F5D6-49F2-A94C-D761EB3895F7}" srcOrd="8" destOrd="0" presId="urn:microsoft.com/office/officeart/2005/8/layout/list1"/>
    <dgm:cxn modelId="{40931FB0-611E-49C2-9518-D83B2858D8C8}" type="presParOf" srcId="{30FD3ED2-F5D6-49F2-A94C-D761EB3895F7}" destId="{2E5B658A-3C19-435C-829B-C6456A71FECC}" srcOrd="0" destOrd="0" presId="urn:microsoft.com/office/officeart/2005/8/layout/list1"/>
    <dgm:cxn modelId="{0F410BE3-A9C2-4932-ABD6-555058B8B2A6}" type="presParOf" srcId="{30FD3ED2-F5D6-49F2-A94C-D761EB3895F7}" destId="{A9312452-D26B-47B7-B1FB-95E1FE9215A5}" srcOrd="1" destOrd="0" presId="urn:microsoft.com/office/officeart/2005/8/layout/list1"/>
    <dgm:cxn modelId="{901976E5-0BEA-4581-A184-C9511B9DDC72}" type="presParOf" srcId="{D8DE4474-7840-4277-B8C0-55C24DC947AB}" destId="{FC6B22AA-860D-4204-BD23-E27BC6E05EB7}" srcOrd="9" destOrd="0" presId="urn:microsoft.com/office/officeart/2005/8/layout/list1"/>
    <dgm:cxn modelId="{B48E02C3-E99E-4DEB-A984-D1F457F52074}" type="presParOf" srcId="{D8DE4474-7840-4277-B8C0-55C24DC947AB}" destId="{7B1C9E5A-40A2-4F31-8292-2032BDF1289C}" srcOrd="10" destOrd="0" presId="urn:microsoft.com/office/officeart/2005/8/layout/list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F7135D5-1D38-4720-9C36-9F483F9D9FCD}">
      <dsp:nvSpPr>
        <dsp:cNvPr id="0" name=""/>
        <dsp:cNvSpPr/>
      </dsp:nvSpPr>
      <dsp:spPr>
        <a:xfrm>
          <a:off x="401634" y="2774"/>
          <a:ext cx="5969738" cy="1021904"/>
        </a:xfrm>
        <a:prstGeom prst="roundRect">
          <a:avLst>
            <a:gd name="adj" fmla="val 10000"/>
          </a:avLst>
        </a:prstGeom>
        <a:solidFill>
          <a:srgbClr val="99FF33"/>
        </a:solidFill>
        <a:ln>
          <a:noFill/>
        </a:ln>
        <a:effectLst>
          <a:outerShdw blurRad="38100" dist="25400" dir="2700000" algn="br"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8580" tIns="45720" rIns="68580" bIns="45720" numCol="1" spcCol="1270" anchor="ctr" anchorCtr="0">
          <a:noAutofit/>
        </a:bodyPr>
        <a:lstStyle/>
        <a:p>
          <a:pPr lvl="0" algn="ctr" defTabSz="1600200">
            <a:lnSpc>
              <a:spcPct val="90000"/>
            </a:lnSpc>
            <a:spcBef>
              <a:spcPct val="0"/>
            </a:spcBef>
            <a:spcAft>
              <a:spcPct val="35000"/>
            </a:spcAft>
          </a:pPr>
          <a:r>
            <a:rPr lang="en-US" sz="3600" b="1" kern="1200" dirty="0" smtClean="0">
              <a:solidFill>
                <a:schemeClr val="tx1"/>
              </a:solidFill>
              <a:latin typeface="+mj-lt"/>
            </a:rPr>
            <a:t>(1) Philosophy</a:t>
          </a:r>
        </a:p>
      </dsp:txBody>
      <dsp:txXfrm>
        <a:off x="431565" y="32705"/>
        <a:ext cx="5909876" cy="962042"/>
      </dsp:txXfrm>
    </dsp:sp>
    <dsp:sp modelId="{DC662B8F-C892-412F-9994-83352B67A7E2}">
      <dsp:nvSpPr>
        <dsp:cNvPr id="0" name=""/>
        <dsp:cNvSpPr/>
      </dsp:nvSpPr>
      <dsp:spPr>
        <a:xfrm>
          <a:off x="998608" y="1024678"/>
          <a:ext cx="623150" cy="758058"/>
        </a:xfrm>
        <a:custGeom>
          <a:avLst/>
          <a:gdLst/>
          <a:ahLst/>
          <a:cxnLst/>
          <a:rect l="0" t="0" r="0" b="0"/>
          <a:pathLst>
            <a:path>
              <a:moveTo>
                <a:pt x="0" y="0"/>
              </a:moveTo>
              <a:lnTo>
                <a:pt x="0" y="758058"/>
              </a:lnTo>
              <a:lnTo>
                <a:pt x="623150" y="758058"/>
              </a:lnTo>
            </a:path>
          </a:pathLst>
        </a:custGeom>
        <a:noFill/>
        <a:ln w="9525" cap="flat" cmpd="sng" algn="ctr">
          <a:solidFill>
            <a:schemeClr val="accent3">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1CC8E715-D364-440D-8C1A-A6AA3A6449DE}">
      <dsp:nvSpPr>
        <dsp:cNvPr id="0" name=""/>
        <dsp:cNvSpPr/>
      </dsp:nvSpPr>
      <dsp:spPr>
        <a:xfrm>
          <a:off x="1621759" y="1271785"/>
          <a:ext cx="3616951" cy="1021904"/>
        </a:xfrm>
        <a:prstGeom prst="roundRect">
          <a:avLst>
            <a:gd name="adj" fmla="val 10000"/>
          </a:avLst>
        </a:prstGeom>
        <a:solidFill>
          <a:schemeClr val="accent6">
            <a:lumMod val="20000"/>
            <a:lumOff val="80000"/>
          </a:schemeClr>
        </a:solidFill>
        <a:ln w="9525" cap="flat" cmpd="sng" algn="ctr">
          <a:solidFill>
            <a:schemeClr val="accent3"/>
          </a:solidFill>
          <a:prstDash val="solid"/>
        </a:ln>
        <a:effectLst/>
      </dsp:spPr>
      <dsp:style>
        <a:lnRef idx="1">
          <a:schemeClr val="accent3"/>
        </a:lnRef>
        <a:fillRef idx="2">
          <a:schemeClr val="accent3"/>
        </a:fillRef>
        <a:effectRef idx="1">
          <a:schemeClr val="accent3"/>
        </a:effectRef>
        <a:fontRef idx="minor">
          <a:schemeClr val="dk1"/>
        </a:fontRef>
      </dsp:style>
      <dsp:txBody>
        <a:bodyPr spcFirstLastPara="0" vert="horz" wrap="square" lIns="60960" tIns="40640" rIns="60960" bIns="40640" numCol="1" spcCol="1270" anchor="ctr" anchorCtr="0">
          <a:noAutofit/>
        </a:bodyPr>
        <a:lstStyle/>
        <a:p>
          <a:pPr lvl="0" algn="ctr" defTabSz="1422400">
            <a:lnSpc>
              <a:spcPct val="90000"/>
            </a:lnSpc>
            <a:spcBef>
              <a:spcPct val="0"/>
            </a:spcBef>
            <a:spcAft>
              <a:spcPct val="35000"/>
            </a:spcAft>
          </a:pPr>
          <a:r>
            <a:rPr lang="en-US" sz="3200" b="1" kern="1200" dirty="0" smtClean="0">
              <a:latin typeface="+mj-lt"/>
            </a:rPr>
            <a:t>(2) Regulations</a:t>
          </a:r>
          <a:endParaRPr lang="en-US" sz="3200" b="1" kern="1200" dirty="0">
            <a:latin typeface="+mj-lt"/>
          </a:endParaRPr>
        </a:p>
      </dsp:txBody>
      <dsp:txXfrm>
        <a:off x="1651690" y="1301716"/>
        <a:ext cx="3557089" cy="962042"/>
      </dsp:txXfrm>
    </dsp:sp>
    <dsp:sp modelId="{21260AEE-5DFA-4C2B-96FE-E74214286A18}">
      <dsp:nvSpPr>
        <dsp:cNvPr id="0" name=""/>
        <dsp:cNvSpPr/>
      </dsp:nvSpPr>
      <dsp:spPr>
        <a:xfrm>
          <a:off x="998608" y="1024678"/>
          <a:ext cx="596973" cy="2043808"/>
        </a:xfrm>
        <a:custGeom>
          <a:avLst/>
          <a:gdLst/>
          <a:ahLst/>
          <a:cxnLst/>
          <a:rect l="0" t="0" r="0" b="0"/>
          <a:pathLst>
            <a:path>
              <a:moveTo>
                <a:pt x="0" y="0"/>
              </a:moveTo>
              <a:lnTo>
                <a:pt x="0" y="2043808"/>
              </a:lnTo>
              <a:lnTo>
                <a:pt x="596973" y="2043808"/>
              </a:lnTo>
            </a:path>
          </a:pathLst>
        </a:custGeom>
        <a:noFill/>
        <a:ln w="9525" cap="flat" cmpd="sng" algn="ctr">
          <a:solidFill>
            <a:schemeClr val="accent3">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4FE64DE9-9798-4549-8095-45D9CAF84CEE}">
      <dsp:nvSpPr>
        <dsp:cNvPr id="0" name=""/>
        <dsp:cNvSpPr/>
      </dsp:nvSpPr>
      <dsp:spPr>
        <a:xfrm>
          <a:off x="1595582" y="2557535"/>
          <a:ext cx="3697510" cy="1021904"/>
        </a:xfrm>
        <a:prstGeom prst="roundRect">
          <a:avLst>
            <a:gd name="adj" fmla="val 10000"/>
          </a:avLst>
        </a:prstGeom>
        <a:solidFill>
          <a:srgbClr val="66FFFF"/>
        </a:solidFill>
        <a:ln w="9525" cap="flat" cmpd="sng" algn="ctr">
          <a:solidFill>
            <a:schemeClr val="accent3"/>
          </a:solidFill>
          <a:prstDash val="solid"/>
        </a:ln>
        <a:effectLst/>
      </dsp:spPr>
      <dsp:style>
        <a:lnRef idx="1">
          <a:schemeClr val="accent3"/>
        </a:lnRef>
        <a:fillRef idx="2">
          <a:schemeClr val="accent3"/>
        </a:fillRef>
        <a:effectRef idx="1">
          <a:schemeClr val="accent3"/>
        </a:effectRef>
        <a:fontRef idx="minor">
          <a:schemeClr val="dk1"/>
        </a:fontRef>
      </dsp:style>
      <dsp:txBody>
        <a:bodyPr spcFirstLastPara="0" vert="horz" wrap="square" lIns="60960" tIns="40640" rIns="60960" bIns="40640" numCol="1" spcCol="1270" anchor="ctr" anchorCtr="0">
          <a:noAutofit/>
        </a:bodyPr>
        <a:lstStyle/>
        <a:p>
          <a:pPr lvl="0" algn="ctr" defTabSz="1422400">
            <a:lnSpc>
              <a:spcPct val="90000"/>
            </a:lnSpc>
            <a:spcBef>
              <a:spcPct val="0"/>
            </a:spcBef>
            <a:spcAft>
              <a:spcPct val="35000"/>
            </a:spcAft>
          </a:pPr>
          <a:r>
            <a:rPr lang="en-US" sz="3200" b="1" kern="1200" dirty="0" smtClean="0">
              <a:latin typeface="+mj-lt"/>
            </a:rPr>
            <a:t>(3) Procedures</a:t>
          </a:r>
          <a:endParaRPr lang="en-US" sz="3200" b="1" kern="1200" dirty="0">
            <a:latin typeface="+mj-lt"/>
          </a:endParaRPr>
        </a:p>
      </dsp:txBody>
      <dsp:txXfrm>
        <a:off x="1625513" y="2587466"/>
        <a:ext cx="3637648" cy="962042"/>
      </dsp:txXfrm>
    </dsp:sp>
    <dsp:sp modelId="{D51043DB-A8CE-4BC0-87E1-773AC1B5E962}">
      <dsp:nvSpPr>
        <dsp:cNvPr id="0" name=""/>
        <dsp:cNvSpPr/>
      </dsp:nvSpPr>
      <dsp:spPr>
        <a:xfrm>
          <a:off x="998608" y="1024678"/>
          <a:ext cx="596973" cy="3321188"/>
        </a:xfrm>
        <a:custGeom>
          <a:avLst/>
          <a:gdLst/>
          <a:ahLst/>
          <a:cxnLst/>
          <a:rect l="0" t="0" r="0" b="0"/>
          <a:pathLst>
            <a:path>
              <a:moveTo>
                <a:pt x="0" y="0"/>
              </a:moveTo>
              <a:lnTo>
                <a:pt x="0" y="3321188"/>
              </a:lnTo>
              <a:lnTo>
                <a:pt x="596973" y="3321188"/>
              </a:lnTo>
            </a:path>
          </a:pathLst>
        </a:custGeom>
        <a:noFill/>
        <a:ln w="9525" cap="flat" cmpd="sng" algn="ctr">
          <a:solidFill>
            <a:schemeClr val="accent3">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A695B2B0-6777-481A-80DF-0572BBDD2FC0}">
      <dsp:nvSpPr>
        <dsp:cNvPr id="0" name=""/>
        <dsp:cNvSpPr/>
      </dsp:nvSpPr>
      <dsp:spPr>
        <a:xfrm>
          <a:off x="1595582" y="3834915"/>
          <a:ext cx="3724145" cy="1021904"/>
        </a:xfrm>
        <a:prstGeom prst="roundRect">
          <a:avLst>
            <a:gd name="adj" fmla="val 10000"/>
          </a:avLst>
        </a:prstGeom>
        <a:solidFill>
          <a:srgbClr val="FFFF00"/>
        </a:solidFill>
        <a:ln w="9525" cap="flat" cmpd="sng" algn="ctr">
          <a:solidFill>
            <a:schemeClr val="accent3"/>
          </a:solidFill>
          <a:prstDash val="solid"/>
        </a:ln>
        <a:effectLst/>
      </dsp:spPr>
      <dsp:style>
        <a:lnRef idx="1">
          <a:schemeClr val="accent3"/>
        </a:lnRef>
        <a:fillRef idx="2">
          <a:schemeClr val="accent3"/>
        </a:fillRef>
        <a:effectRef idx="1">
          <a:schemeClr val="accent3"/>
        </a:effectRef>
        <a:fontRef idx="minor">
          <a:schemeClr val="dk1"/>
        </a:fontRef>
      </dsp:style>
      <dsp:txBody>
        <a:bodyPr spcFirstLastPara="0" vert="horz" wrap="square" lIns="60960" tIns="40640" rIns="60960" bIns="40640" numCol="1" spcCol="1270" anchor="ctr" anchorCtr="0">
          <a:noAutofit/>
        </a:bodyPr>
        <a:lstStyle/>
        <a:p>
          <a:pPr lvl="0" algn="l" defTabSz="1422400">
            <a:lnSpc>
              <a:spcPct val="90000"/>
            </a:lnSpc>
            <a:spcBef>
              <a:spcPct val="0"/>
            </a:spcBef>
            <a:spcAft>
              <a:spcPct val="35000"/>
            </a:spcAft>
          </a:pPr>
          <a:r>
            <a:rPr lang="en-US" sz="3200" b="1" kern="1200" dirty="0" smtClean="0">
              <a:latin typeface="+mj-lt"/>
            </a:rPr>
            <a:t> (4) Guidelines</a:t>
          </a:r>
          <a:r>
            <a:rPr lang="en-US" sz="3600" b="1" kern="1200" dirty="0" smtClean="0">
              <a:latin typeface="+mj-lt"/>
            </a:rPr>
            <a:t> </a:t>
          </a:r>
          <a:endParaRPr lang="en-US" sz="3600" b="1" kern="1200" dirty="0">
            <a:latin typeface="+mj-lt"/>
          </a:endParaRPr>
        </a:p>
      </dsp:txBody>
      <dsp:txXfrm>
        <a:off x="1625513" y="3864846"/>
        <a:ext cx="3664283" cy="96204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6213129-DEAC-4C04-8C6C-493F0C569D89}">
      <dsp:nvSpPr>
        <dsp:cNvPr id="0" name=""/>
        <dsp:cNvSpPr/>
      </dsp:nvSpPr>
      <dsp:spPr>
        <a:xfrm>
          <a:off x="0" y="485925"/>
          <a:ext cx="6248400" cy="705600"/>
        </a:xfrm>
        <a:prstGeom prst="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270CFFFE-A9F3-4455-98BD-E05194C40832}">
      <dsp:nvSpPr>
        <dsp:cNvPr id="0" name=""/>
        <dsp:cNvSpPr/>
      </dsp:nvSpPr>
      <dsp:spPr>
        <a:xfrm>
          <a:off x="304800" y="152399"/>
          <a:ext cx="5753051" cy="871690"/>
        </a:xfrm>
        <a:prstGeom prst="roundRect">
          <a:avLst/>
        </a:prstGeom>
        <a:solidFill>
          <a:schemeClr val="accent1">
            <a:lumMod val="20000"/>
            <a:lumOff val="80000"/>
          </a:schemeClr>
        </a:soli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65322" tIns="0" rIns="165322" bIns="0" numCol="1" spcCol="1270" anchor="ctr" anchorCtr="0">
          <a:noAutofit/>
        </a:bodyPr>
        <a:lstStyle/>
        <a:p>
          <a:pPr lvl="0" algn="l" defTabSz="666750">
            <a:lnSpc>
              <a:spcPct val="90000"/>
            </a:lnSpc>
            <a:spcBef>
              <a:spcPct val="0"/>
            </a:spcBef>
            <a:spcAft>
              <a:spcPct val="35000"/>
            </a:spcAft>
          </a:pPr>
          <a:r>
            <a:rPr lang="en-US" sz="1500" kern="1200" dirty="0" smtClean="0">
              <a:solidFill>
                <a:srgbClr val="002060"/>
              </a:solidFill>
            </a:rPr>
            <a:t> </a:t>
          </a:r>
          <a:r>
            <a:rPr lang="en-US" sz="1800" b="1" kern="1200" dirty="0" smtClean="0">
              <a:solidFill>
                <a:srgbClr val="002060"/>
              </a:solidFill>
              <a:latin typeface="+mn-lt"/>
            </a:rPr>
            <a:t>Patrons need to understand that there may be fees assessed by the lending library</a:t>
          </a:r>
          <a:endParaRPr lang="en-US" sz="1800" b="1" kern="1200" dirty="0">
            <a:solidFill>
              <a:srgbClr val="002060"/>
            </a:solidFill>
            <a:latin typeface="+mn-lt"/>
          </a:endParaRPr>
        </a:p>
      </dsp:txBody>
      <dsp:txXfrm>
        <a:off x="347352" y="194951"/>
        <a:ext cx="5667947" cy="786586"/>
      </dsp:txXfrm>
    </dsp:sp>
    <dsp:sp modelId="{C7650C7D-8944-42D7-8BE3-5545817C72A6}">
      <dsp:nvSpPr>
        <dsp:cNvPr id="0" name=""/>
        <dsp:cNvSpPr/>
      </dsp:nvSpPr>
      <dsp:spPr>
        <a:xfrm>
          <a:off x="0" y="1756005"/>
          <a:ext cx="6248400" cy="705600"/>
        </a:xfrm>
        <a:prstGeom prst="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100898F0-C3FE-43C4-8DA6-F408D815CD17}">
      <dsp:nvSpPr>
        <dsp:cNvPr id="0" name=""/>
        <dsp:cNvSpPr/>
      </dsp:nvSpPr>
      <dsp:spPr>
        <a:xfrm>
          <a:off x="312420" y="1342725"/>
          <a:ext cx="5712812" cy="826560"/>
        </a:xfrm>
        <a:prstGeom prst="roundRect">
          <a:avLst/>
        </a:prstGeom>
        <a:solidFill>
          <a:schemeClr val="accent1">
            <a:lumMod val="20000"/>
            <a:lumOff val="80000"/>
          </a:schemeClr>
        </a:soli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65322" tIns="0" rIns="165322" bIns="0" numCol="1" spcCol="1270" anchor="ctr" anchorCtr="0">
          <a:noAutofit/>
        </a:bodyPr>
        <a:lstStyle/>
        <a:p>
          <a:pPr lvl="0" algn="l" defTabSz="800100">
            <a:lnSpc>
              <a:spcPct val="90000"/>
            </a:lnSpc>
            <a:spcBef>
              <a:spcPct val="0"/>
            </a:spcBef>
            <a:spcAft>
              <a:spcPct val="35000"/>
            </a:spcAft>
          </a:pPr>
          <a:r>
            <a:rPr lang="en-US" sz="1800" b="1" kern="1200" dirty="0" smtClean="0">
              <a:solidFill>
                <a:srgbClr val="002060"/>
              </a:solidFill>
              <a:latin typeface="+mn-lt"/>
            </a:rPr>
            <a:t>Patrons may have up to 5 items on request through ILL at any one time</a:t>
          </a:r>
          <a:endParaRPr lang="en-US" sz="1800" b="1" kern="1200" dirty="0">
            <a:solidFill>
              <a:srgbClr val="002060"/>
            </a:solidFill>
            <a:latin typeface="+mn-lt"/>
          </a:endParaRPr>
        </a:p>
      </dsp:txBody>
      <dsp:txXfrm>
        <a:off x="352769" y="1383074"/>
        <a:ext cx="5632114" cy="745862"/>
      </dsp:txXfrm>
    </dsp:sp>
    <dsp:sp modelId="{B2094165-075B-4FA2-BFD8-88F3CFBA10CA}">
      <dsp:nvSpPr>
        <dsp:cNvPr id="0" name=""/>
        <dsp:cNvSpPr/>
      </dsp:nvSpPr>
      <dsp:spPr>
        <a:xfrm>
          <a:off x="0" y="3026085"/>
          <a:ext cx="6248400" cy="705600"/>
        </a:xfrm>
        <a:prstGeom prst="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A63872CD-006B-49AB-8B47-D2CB58DC2F81}">
      <dsp:nvSpPr>
        <dsp:cNvPr id="0" name=""/>
        <dsp:cNvSpPr/>
      </dsp:nvSpPr>
      <dsp:spPr>
        <a:xfrm>
          <a:off x="297470" y="2612805"/>
          <a:ext cx="5949398" cy="826560"/>
        </a:xfrm>
        <a:prstGeom prst="roundRect">
          <a:avLst/>
        </a:prstGeom>
        <a:solidFill>
          <a:schemeClr val="accent1">
            <a:lumMod val="20000"/>
            <a:lumOff val="80000"/>
          </a:schemeClr>
        </a:soli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65322" tIns="0" rIns="165322" bIns="0" numCol="1" spcCol="1270" anchor="ctr" anchorCtr="0">
          <a:noAutofit/>
        </a:bodyPr>
        <a:lstStyle/>
        <a:p>
          <a:pPr lvl="0" algn="l" defTabSz="800100">
            <a:lnSpc>
              <a:spcPct val="90000"/>
            </a:lnSpc>
            <a:spcBef>
              <a:spcPct val="0"/>
            </a:spcBef>
            <a:spcAft>
              <a:spcPct val="35000"/>
            </a:spcAft>
          </a:pPr>
          <a:r>
            <a:rPr lang="en-US" sz="1800" b="1" kern="1200" dirty="0" smtClean="0">
              <a:solidFill>
                <a:srgbClr val="002060"/>
              </a:solidFill>
              <a:latin typeface="+mn-lt"/>
            </a:rPr>
            <a:t>Patrons will be charged for loss or damage to ILL materials </a:t>
          </a:r>
          <a:endParaRPr lang="en-US" sz="1800" b="1" kern="1200" dirty="0">
            <a:solidFill>
              <a:srgbClr val="002060"/>
            </a:solidFill>
            <a:latin typeface="+mn-lt"/>
          </a:endParaRPr>
        </a:p>
      </dsp:txBody>
      <dsp:txXfrm>
        <a:off x="337819" y="2653154"/>
        <a:ext cx="5868700" cy="745862"/>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C6D64ED-505E-4B82-BCD3-1C3F5CB7C495}">
      <dsp:nvSpPr>
        <dsp:cNvPr id="0" name=""/>
        <dsp:cNvSpPr/>
      </dsp:nvSpPr>
      <dsp:spPr>
        <a:xfrm>
          <a:off x="0" y="755632"/>
          <a:ext cx="7772400" cy="907200"/>
        </a:xfrm>
        <a:prstGeom prst="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6B9EF009-2EC4-4800-A06C-F6CE670ED244}">
      <dsp:nvSpPr>
        <dsp:cNvPr id="0" name=""/>
        <dsp:cNvSpPr/>
      </dsp:nvSpPr>
      <dsp:spPr>
        <a:xfrm>
          <a:off x="388620" y="24247"/>
          <a:ext cx="6397695" cy="1262745"/>
        </a:xfrm>
        <a:prstGeom prst="roundRect">
          <a:avLst/>
        </a:prstGeom>
        <a:solidFill>
          <a:srgbClr val="CCFFFF"/>
        </a:soli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05645" tIns="0" rIns="205645" bIns="0" numCol="1" spcCol="1270" anchor="ctr" anchorCtr="0">
          <a:noAutofit/>
        </a:bodyPr>
        <a:lstStyle/>
        <a:p>
          <a:pPr lvl="0" algn="l" defTabSz="800100">
            <a:lnSpc>
              <a:spcPct val="90000"/>
            </a:lnSpc>
            <a:spcBef>
              <a:spcPct val="0"/>
            </a:spcBef>
            <a:spcAft>
              <a:spcPct val="35000"/>
            </a:spcAft>
          </a:pPr>
          <a:r>
            <a:rPr lang="en-US" sz="1800" b="1" kern="1200" dirty="0" smtClean="0">
              <a:solidFill>
                <a:srgbClr val="002060"/>
              </a:solidFill>
              <a:latin typeface="+mn-lt"/>
            </a:rPr>
            <a:t>Search Strategy 1: Search local library catalog (</a:t>
          </a:r>
          <a:r>
            <a:rPr lang="en-US" sz="1800" b="1" kern="1200" dirty="0" err="1" smtClean="0">
              <a:solidFill>
                <a:srgbClr val="002060"/>
              </a:solidFill>
              <a:latin typeface="+mn-lt"/>
            </a:rPr>
            <a:t>NExpress</a:t>
          </a:r>
          <a:r>
            <a:rPr lang="en-US" sz="1800" b="1" kern="1200" dirty="0" smtClean="0">
              <a:solidFill>
                <a:srgbClr val="002060"/>
              </a:solidFill>
              <a:latin typeface="+mn-lt"/>
            </a:rPr>
            <a:t>) for the item to verify ownership </a:t>
          </a:r>
          <a:endParaRPr lang="en-US" sz="1800" b="1" kern="1200" dirty="0">
            <a:solidFill>
              <a:srgbClr val="002060"/>
            </a:solidFill>
            <a:latin typeface="+mn-lt"/>
          </a:endParaRPr>
        </a:p>
      </dsp:txBody>
      <dsp:txXfrm>
        <a:off x="450262" y="85889"/>
        <a:ext cx="6274411" cy="1139461"/>
      </dsp:txXfrm>
    </dsp:sp>
    <dsp:sp modelId="{6BEBBA9B-70D3-478A-9113-7E64E9721353}">
      <dsp:nvSpPr>
        <dsp:cNvPr id="0" name=""/>
        <dsp:cNvSpPr/>
      </dsp:nvSpPr>
      <dsp:spPr>
        <a:xfrm>
          <a:off x="0" y="2388592"/>
          <a:ext cx="7772400" cy="907200"/>
        </a:xfrm>
        <a:prstGeom prst="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EB1FBC05-F616-4133-A1C2-B95F2D38AEBC}">
      <dsp:nvSpPr>
        <dsp:cNvPr id="0" name=""/>
        <dsp:cNvSpPr/>
      </dsp:nvSpPr>
      <dsp:spPr>
        <a:xfrm>
          <a:off x="471054" y="1888667"/>
          <a:ext cx="6324409" cy="1062720"/>
        </a:xfrm>
        <a:prstGeom prst="roundRect">
          <a:avLst/>
        </a:prstGeom>
        <a:solidFill>
          <a:srgbClr val="CCFFFF"/>
        </a:soli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05645" tIns="0" rIns="205645" bIns="0" numCol="1" spcCol="1270" anchor="ctr" anchorCtr="0">
          <a:noAutofit/>
        </a:bodyPr>
        <a:lstStyle/>
        <a:p>
          <a:pPr lvl="0" algn="l" defTabSz="800100">
            <a:lnSpc>
              <a:spcPct val="90000"/>
            </a:lnSpc>
            <a:spcBef>
              <a:spcPct val="0"/>
            </a:spcBef>
            <a:spcAft>
              <a:spcPct val="35000"/>
            </a:spcAft>
          </a:pPr>
          <a:r>
            <a:rPr lang="en-US" sz="1800" b="1" kern="1200" dirty="0" smtClean="0">
              <a:solidFill>
                <a:srgbClr val="002060"/>
              </a:solidFill>
              <a:latin typeface="+mn-lt"/>
            </a:rPr>
            <a:t>Search Strategy 2: If not found in local catalog, search in Kansas Library Catalog (</a:t>
          </a:r>
          <a:r>
            <a:rPr lang="en-US" sz="1800" b="1" kern="1200" dirty="0" err="1" smtClean="0">
              <a:solidFill>
                <a:srgbClr val="002060"/>
              </a:solidFill>
              <a:latin typeface="+mn-lt"/>
            </a:rPr>
            <a:t>ShareIt</a:t>
          </a:r>
          <a:r>
            <a:rPr lang="en-US" sz="1800" b="1" kern="1200" dirty="0" smtClean="0">
              <a:solidFill>
                <a:srgbClr val="002060"/>
              </a:solidFill>
              <a:latin typeface="+mn-lt"/>
            </a:rPr>
            <a:t>) and process the request using approved procedures </a:t>
          </a:r>
          <a:endParaRPr lang="en-US" sz="1800" b="1" kern="1200" dirty="0">
            <a:solidFill>
              <a:srgbClr val="002060"/>
            </a:solidFill>
            <a:latin typeface="+mn-lt"/>
          </a:endParaRPr>
        </a:p>
      </dsp:txBody>
      <dsp:txXfrm>
        <a:off x="522932" y="1940545"/>
        <a:ext cx="6220653" cy="958964"/>
      </dsp:txXfrm>
    </dsp:sp>
    <dsp:sp modelId="{C759BF20-0546-437D-8280-65DF2002FAF1}">
      <dsp:nvSpPr>
        <dsp:cNvPr id="0" name=""/>
        <dsp:cNvSpPr/>
      </dsp:nvSpPr>
      <dsp:spPr>
        <a:xfrm>
          <a:off x="0" y="4021552"/>
          <a:ext cx="7772400" cy="907200"/>
        </a:xfrm>
        <a:prstGeom prst="rect">
          <a:avLst/>
        </a:prstGeom>
        <a:no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4551BE63-FDAF-454B-8C94-360393154BA1}">
      <dsp:nvSpPr>
        <dsp:cNvPr id="0" name=""/>
        <dsp:cNvSpPr/>
      </dsp:nvSpPr>
      <dsp:spPr>
        <a:xfrm>
          <a:off x="388620" y="3490192"/>
          <a:ext cx="6343560" cy="1062720"/>
        </a:xfrm>
        <a:prstGeom prst="roundRect">
          <a:avLst/>
        </a:prstGeom>
        <a:solidFill>
          <a:srgbClr val="CCFFFF"/>
        </a:soli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05645" tIns="0" rIns="205645" bIns="0" numCol="1" spcCol="1270" anchor="ctr" anchorCtr="0">
          <a:noAutofit/>
        </a:bodyPr>
        <a:lstStyle/>
        <a:p>
          <a:pPr lvl="0" algn="l" defTabSz="800100">
            <a:lnSpc>
              <a:spcPct val="90000"/>
            </a:lnSpc>
            <a:spcBef>
              <a:spcPct val="0"/>
            </a:spcBef>
            <a:spcAft>
              <a:spcPct val="35000"/>
            </a:spcAft>
          </a:pPr>
          <a:r>
            <a:rPr lang="en-US" sz="1800" b="1" kern="1200" dirty="0" smtClean="0">
              <a:solidFill>
                <a:srgbClr val="002060"/>
              </a:solidFill>
              <a:latin typeface="+mn-lt"/>
            </a:rPr>
            <a:t>Search Strategy 3: If not found in Kansas Library Catalog, search OCLC </a:t>
          </a:r>
          <a:r>
            <a:rPr lang="en-US" sz="1800" b="1" kern="1200" dirty="0" err="1" smtClean="0">
              <a:solidFill>
                <a:srgbClr val="002060"/>
              </a:solidFill>
              <a:latin typeface="+mn-lt"/>
            </a:rPr>
            <a:t>WorldCat</a:t>
          </a:r>
          <a:r>
            <a:rPr lang="en-US" sz="1800" b="1" kern="1200" dirty="0" smtClean="0">
              <a:solidFill>
                <a:srgbClr val="002060"/>
              </a:solidFill>
              <a:latin typeface="+mn-lt"/>
            </a:rPr>
            <a:t> and process the request using approved procedures</a:t>
          </a:r>
          <a:endParaRPr lang="en-US" sz="1800" b="1" kern="1200" dirty="0">
            <a:solidFill>
              <a:srgbClr val="002060"/>
            </a:solidFill>
            <a:latin typeface="+mn-lt"/>
          </a:endParaRPr>
        </a:p>
      </dsp:txBody>
      <dsp:txXfrm>
        <a:off x="440498" y="3542070"/>
        <a:ext cx="6239804" cy="958964"/>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70E4227-40B9-4566-BC7D-E811983BD6DB}">
      <dsp:nvSpPr>
        <dsp:cNvPr id="0" name=""/>
        <dsp:cNvSpPr/>
      </dsp:nvSpPr>
      <dsp:spPr>
        <a:xfrm>
          <a:off x="0" y="841584"/>
          <a:ext cx="7499350" cy="604800"/>
        </a:xfrm>
        <a:prstGeom prst="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BD319643-1FF2-47FF-8751-6737CA16E12C}">
      <dsp:nvSpPr>
        <dsp:cNvPr id="0" name=""/>
        <dsp:cNvSpPr/>
      </dsp:nvSpPr>
      <dsp:spPr>
        <a:xfrm>
          <a:off x="374967" y="34178"/>
          <a:ext cx="6192573" cy="1161645"/>
        </a:xfrm>
        <a:prstGeom prst="roundRect">
          <a:avLst/>
        </a:prstGeom>
        <a:solidFill>
          <a:srgbClr val="FFFF66"/>
        </a:soli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98420" tIns="0" rIns="198420" bIns="0" numCol="1" spcCol="1270" anchor="ctr" anchorCtr="0">
          <a:noAutofit/>
        </a:bodyPr>
        <a:lstStyle/>
        <a:p>
          <a:pPr lvl="0" algn="l" defTabSz="800100">
            <a:lnSpc>
              <a:spcPct val="90000"/>
            </a:lnSpc>
            <a:spcBef>
              <a:spcPct val="0"/>
            </a:spcBef>
            <a:spcAft>
              <a:spcPct val="35000"/>
            </a:spcAft>
          </a:pPr>
          <a:r>
            <a:rPr lang="en-US" sz="1800" b="1" kern="1200" dirty="0" smtClean="0">
              <a:solidFill>
                <a:srgbClr val="002060"/>
              </a:solidFill>
              <a:latin typeface="+mn-lt"/>
            </a:rPr>
            <a:t>Patrons of all ages are eligible to use ILL service</a:t>
          </a:r>
          <a:endParaRPr lang="en-US" sz="1800" b="1" kern="1200" dirty="0">
            <a:solidFill>
              <a:srgbClr val="002060"/>
            </a:solidFill>
            <a:latin typeface="+mn-lt"/>
          </a:endParaRPr>
        </a:p>
      </dsp:txBody>
      <dsp:txXfrm>
        <a:off x="431674" y="90885"/>
        <a:ext cx="6079159" cy="1048231"/>
      </dsp:txXfrm>
    </dsp:sp>
    <dsp:sp modelId="{7AC67FEB-4227-4C17-93CC-9AA50D7031E4}">
      <dsp:nvSpPr>
        <dsp:cNvPr id="0" name=""/>
        <dsp:cNvSpPr/>
      </dsp:nvSpPr>
      <dsp:spPr>
        <a:xfrm>
          <a:off x="0" y="2436581"/>
          <a:ext cx="7499350" cy="604800"/>
        </a:xfrm>
        <a:prstGeom prst="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C0706EA9-E048-4AF3-99EA-FF97D136208C}">
      <dsp:nvSpPr>
        <dsp:cNvPr id="0" name=""/>
        <dsp:cNvSpPr/>
      </dsp:nvSpPr>
      <dsp:spPr>
        <a:xfrm>
          <a:off x="374967" y="1575984"/>
          <a:ext cx="6192573" cy="1214837"/>
        </a:xfrm>
        <a:prstGeom prst="roundRect">
          <a:avLst/>
        </a:prstGeom>
        <a:solidFill>
          <a:srgbClr val="FFFF66"/>
        </a:soli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98420" tIns="0" rIns="198420" bIns="0" numCol="1" spcCol="1270" anchor="ctr" anchorCtr="0">
          <a:noAutofit/>
        </a:bodyPr>
        <a:lstStyle/>
        <a:p>
          <a:pPr lvl="0" algn="l" defTabSz="800100">
            <a:lnSpc>
              <a:spcPct val="90000"/>
            </a:lnSpc>
            <a:spcBef>
              <a:spcPct val="0"/>
            </a:spcBef>
            <a:spcAft>
              <a:spcPct val="35000"/>
            </a:spcAft>
          </a:pPr>
          <a:r>
            <a:rPr lang="en-US" sz="1800" b="1" kern="1200" dirty="0" smtClean="0">
              <a:solidFill>
                <a:srgbClr val="002060"/>
              </a:solidFill>
              <a:latin typeface="+mn-lt"/>
            </a:rPr>
            <a:t>All staff will be trained in ILL procedures and able to provide the service during all library hours </a:t>
          </a:r>
          <a:endParaRPr lang="en-US" sz="1800" b="1" kern="1200" dirty="0">
            <a:solidFill>
              <a:srgbClr val="002060"/>
            </a:solidFill>
            <a:latin typeface="+mn-lt"/>
          </a:endParaRPr>
        </a:p>
      </dsp:txBody>
      <dsp:txXfrm>
        <a:off x="434270" y="1635287"/>
        <a:ext cx="6073967" cy="1096231"/>
      </dsp:txXfrm>
    </dsp:sp>
    <dsp:sp modelId="{7B1C9E5A-40A2-4F31-8292-2032BDF1289C}">
      <dsp:nvSpPr>
        <dsp:cNvPr id="0" name=""/>
        <dsp:cNvSpPr/>
      </dsp:nvSpPr>
      <dsp:spPr>
        <a:xfrm>
          <a:off x="0" y="4161621"/>
          <a:ext cx="7499350" cy="604800"/>
        </a:xfrm>
        <a:prstGeom prst="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A9312452-D26B-47B7-B1FB-95E1FE9215A5}">
      <dsp:nvSpPr>
        <dsp:cNvPr id="0" name=""/>
        <dsp:cNvSpPr/>
      </dsp:nvSpPr>
      <dsp:spPr>
        <a:xfrm>
          <a:off x="374967" y="3170981"/>
          <a:ext cx="6192573" cy="1344879"/>
        </a:xfrm>
        <a:prstGeom prst="roundRect">
          <a:avLst/>
        </a:prstGeom>
        <a:solidFill>
          <a:srgbClr val="FFFF66"/>
        </a:soli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98420" tIns="0" rIns="198420" bIns="0" numCol="1" spcCol="1270" anchor="ctr" anchorCtr="0">
          <a:noAutofit/>
        </a:bodyPr>
        <a:lstStyle/>
        <a:p>
          <a:pPr lvl="0" algn="l" defTabSz="800100">
            <a:lnSpc>
              <a:spcPct val="90000"/>
            </a:lnSpc>
            <a:spcBef>
              <a:spcPct val="0"/>
            </a:spcBef>
            <a:spcAft>
              <a:spcPct val="35000"/>
            </a:spcAft>
          </a:pPr>
          <a:r>
            <a:rPr lang="en-US" sz="1800" b="1" kern="1200" dirty="0" smtClean="0">
              <a:solidFill>
                <a:srgbClr val="002060"/>
              </a:solidFill>
              <a:latin typeface="+mn-lt"/>
            </a:rPr>
            <a:t>Staff will continually develop and encourage new approaches to providing the service, using new technologies</a:t>
          </a:r>
          <a:endParaRPr lang="en-US" sz="1800" b="1" kern="1200" dirty="0">
            <a:solidFill>
              <a:srgbClr val="002060"/>
            </a:solidFill>
            <a:latin typeface="+mn-lt"/>
          </a:endParaRPr>
        </a:p>
      </dsp:txBody>
      <dsp:txXfrm>
        <a:off x="440619" y="3236633"/>
        <a:ext cx="6061269" cy="1213575"/>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79272B8A-C265-4C8A-99B6-E615A1D64059}" type="datetimeFigureOut">
              <a:rPr lang="en-US" smtClean="0"/>
              <a:t>6/2/2018</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5992EF84-AFEF-49E0-91D3-017E475E450B}" type="slidenum">
              <a:rPr lang="en-US" smtClean="0"/>
              <a:t>‹#›</a:t>
            </a:fld>
            <a:endParaRPr lang="en-US"/>
          </a:p>
        </p:txBody>
      </p:sp>
    </p:spTree>
    <p:extLst>
      <p:ext uri="{BB962C8B-B14F-4D97-AF65-F5344CB8AC3E}">
        <p14:creationId xmlns:p14="http://schemas.microsoft.com/office/powerpoint/2010/main" val="309518751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lstStyle/>
          <a:p>
            <a:endParaRPr lang="en-US" baseline="0" dirty="0" smtClean="0">
              <a:sym typeface="Wingdings" panose="05000000000000000000" pitchFamily="2" charset="2"/>
            </a:endParaRPr>
          </a:p>
          <a:p>
            <a:endParaRPr lang="en-US" baseline="0" dirty="0" smtClean="0">
              <a:sym typeface="Wingdings" panose="05000000000000000000" pitchFamily="2" charset="2"/>
            </a:endParaRPr>
          </a:p>
        </p:txBody>
      </p:sp>
      <p:sp>
        <p:nvSpPr>
          <p:cNvPr id="4" name="Slide Number Placeholder 3"/>
          <p:cNvSpPr>
            <a:spLocks noGrp="1"/>
          </p:cNvSpPr>
          <p:nvPr>
            <p:ph type="sldNum" sz="quarter" idx="10"/>
          </p:nvPr>
        </p:nvSpPr>
        <p:spPr/>
        <p:txBody>
          <a:bodyPr/>
          <a:lstStyle/>
          <a:p>
            <a:fld id="{30FCF9E2-C3E0-4006-AFC9-704E506DCE2F}" type="slidenum">
              <a:rPr lang="en-US" smtClean="0">
                <a:solidFill>
                  <a:prstClr val="black"/>
                </a:solidFill>
              </a:rPr>
              <a:pPr/>
              <a:t>1</a:t>
            </a:fld>
            <a:endParaRPr lang="en-US">
              <a:solidFill>
                <a:prstClr val="black"/>
              </a:solidFill>
            </a:endParaRPr>
          </a:p>
        </p:txBody>
      </p:sp>
    </p:spTree>
    <p:extLst>
      <p:ext uri="{BB962C8B-B14F-4D97-AF65-F5344CB8AC3E}">
        <p14:creationId xmlns:p14="http://schemas.microsoft.com/office/powerpoint/2010/main" val="174643582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b="0" dirty="0" smtClean="0"/>
          </a:p>
          <a:p>
            <a:r>
              <a:rPr lang="en-US" b="0" dirty="0" smtClean="0"/>
              <a:t>This</a:t>
            </a:r>
            <a:r>
              <a:rPr lang="en-US" b="0" baseline="0" dirty="0" smtClean="0"/>
              <a:t> is my favorite part of the book </a:t>
            </a:r>
            <a:r>
              <a:rPr lang="en-US" b="1" baseline="0" dirty="0" smtClean="0"/>
              <a:t>CREATING POLICIES FOR RESULTS </a:t>
            </a:r>
            <a:r>
              <a:rPr lang="en-US" b="0" baseline="0" dirty="0" smtClean="0"/>
              <a:t>because it’s such a fresh way of thinking about policy development</a:t>
            </a:r>
          </a:p>
          <a:p>
            <a:endParaRPr lang="en-US" b="1" baseline="0" dirty="0" smtClean="0"/>
          </a:p>
          <a:p>
            <a:r>
              <a:rPr lang="en-US" b="0" baseline="0" dirty="0" smtClean="0"/>
              <a:t>And it really helps to underscore the </a:t>
            </a:r>
            <a:r>
              <a:rPr lang="en-US" b="1" baseline="0" dirty="0" smtClean="0"/>
              <a:t>BOARD’S ROLE vs </a:t>
            </a:r>
            <a:r>
              <a:rPr lang="en-US" b="0" baseline="0" dirty="0" smtClean="0"/>
              <a:t>the</a:t>
            </a:r>
            <a:r>
              <a:rPr lang="en-US" b="1" baseline="0" dirty="0" smtClean="0"/>
              <a:t> DIRECTOR’S </a:t>
            </a:r>
            <a:r>
              <a:rPr lang="en-US" b="0" baseline="0" dirty="0" smtClean="0"/>
              <a:t>and</a:t>
            </a:r>
            <a:r>
              <a:rPr lang="en-US" b="1" baseline="0" dirty="0" smtClean="0"/>
              <a:t> </a:t>
            </a:r>
            <a:r>
              <a:rPr lang="en-US" b="0" baseline="0" dirty="0" smtClean="0"/>
              <a:t>the </a:t>
            </a:r>
            <a:r>
              <a:rPr lang="en-US" b="1" baseline="0" dirty="0" smtClean="0"/>
              <a:t>STAFF’s ROLE</a:t>
            </a:r>
          </a:p>
          <a:p>
            <a:endParaRPr lang="en-US" b="1" baseline="0" dirty="0" smtClean="0"/>
          </a:p>
          <a:p>
            <a:r>
              <a:rPr lang="en-US" b="0" baseline="0" dirty="0" smtClean="0"/>
              <a:t>We’ll take each of these in turn, using </a:t>
            </a:r>
            <a:r>
              <a:rPr lang="en-US" b="1" baseline="0" dirty="0" smtClean="0"/>
              <a:t>INTERLIBRARY LOAN </a:t>
            </a:r>
            <a:r>
              <a:rPr lang="en-US" b="0" baseline="0" dirty="0" smtClean="0"/>
              <a:t>service as our example</a:t>
            </a:r>
            <a:endParaRPr lang="en-US" b="0" dirty="0"/>
          </a:p>
        </p:txBody>
      </p:sp>
      <p:sp>
        <p:nvSpPr>
          <p:cNvPr id="4" name="Slide Number Placeholder 3"/>
          <p:cNvSpPr>
            <a:spLocks noGrp="1"/>
          </p:cNvSpPr>
          <p:nvPr>
            <p:ph type="sldNum" sz="quarter" idx="10"/>
          </p:nvPr>
        </p:nvSpPr>
        <p:spPr/>
        <p:txBody>
          <a:bodyPr/>
          <a:lstStyle/>
          <a:p>
            <a:fld id="{4BB4E9FD-938A-4F3A-8578-FFC0AA291A23}" type="slidenum">
              <a:rPr lang="en-US" smtClean="0"/>
              <a:pPr/>
              <a:t>10</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b="0" dirty="0" smtClean="0"/>
          </a:p>
          <a:p>
            <a:r>
              <a:rPr lang="en-US" b="0" dirty="0" smtClean="0"/>
              <a:t>Are you thinking…</a:t>
            </a:r>
            <a:r>
              <a:rPr lang="en-US" b="1" dirty="0" smtClean="0"/>
              <a:t>so</a:t>
            </a:r>
            <a:r>
              <a:rPr lang="en-US" b="1" baseline="0" dirty="0" smtClean="0"/>
              <a:t> we actually have a PHILOSOPHY behind what we do? </a:t>
            </a:r>
            <a:r>
              <a:rPr lang="en-US" b="0" baseline="0" dirty="0" smtClean="0"/>
              <a:t>HAAA…</a:t>
            </a:r>
            <a:r>
              <a:rPr lang="en-US" b="0" baseline="0" dirty="0" smtClean="0">
                <a:sym typeface="Wingdings" pitchFamily="2" charset="2"/>
              </a:rPr>
              <a:t></a:t>
            </a:r>
            <a:endParaRPr lang="en-US" b="0" baseline="0" dirty="0" smtClean="0"/>
          </a:p>
          <a:p>
            <a:endParaRPr lang="en-US" b="1" baseline="0" dirty="0" smtClean="0"/>
          </a:p>
          <a:p>
            <a:r>
              <a:rPr lang="en-US" b="0" i="0" baseline="0" dirty="0" smtClean="0"/>
              <a:t>Of course we do, but too often it’s not discussed, not a deliberate part of the policy thought process, seldom written down</a:t>
            </a:r>
          </a:p>
          <a:p>
            <a:r>
              <a:rPr lang="en-US" b="0" i="0" baseline="0" dirty="0" smtClean="0"/>
              <a:t>To our example, why does the community benefit from the library providing ILL service?</a:t>
            </a:r>
          </a:p>
          <a:p>
            <a:endParaRPr lang="en-US" b="1" baseline="0" dirty="0" smtClean="0"/>
          </a:p>
        </p:txBody>
      </p:sp>
      <p:sp>
        <p:nvSpPr>
          <p:cNvPr id="4" name="Slide Number Placeholder 3"/>
          <p:cNvSpPr>
            <a:spLocks noGrp="1"/>
          </p:cNvSpPr>
          <p:nvPr>
            <p:ph type="sldNum" sz="quarter" idx="10"/>
          </p:nvPr>
        </p:nvSpPr>
        <p:spPr/>
        <p:txBody>
          <a:bodyPr/>
          <a:lstStyle/>
          <a:p>
            <a:fld id="{4BB4E9FD-938A-4F3A-8578-FFC0AA291A23}" type="slidenum">
              <a:rPr lang="en-US" smtClean="0"/>
              <a:pPr/>
              <a:t>11</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smtClean="0"/>
          </a:p>
          <a:p>
            <a:r>
              <a:rPr lang="en-US" b="1" dirty="0" smtClean="0"/>
              <a:t>ASK AUDIENCE FIRST ===</a:t>
            </a:r>
            <a:endParaRPr lang="en-US" b="1" dirty="0"/>
          </a:p>
        </p:txBody>
      </p:sp>
      <p:sp>
        <p:nvSpPr>
          <p:cNvPr id="4" name="Slide Number Placeholder 3"/>
          <p:cNvSpPr>
            <a:spLocks noGrp="1"/>
          </p:cNvSpPr>
          <p:nvPr>
            <p:ph type="sldNum" sz="quarter" idx="10"/>
          </p:nvPr>
        </p:nvSpPr>
        <p:spPr/>
        <p:txBody>
          <a:bodyPr/>
          <a:lstStyle/>
          <a:p>
            <a:fld id="{B27D8893-07B5-4490-A73E-B6D0CADDAA95}" type="slidenum">
              <a:rPr lang="en-US" smtClean="0"/>
              <a:t>12</a:t>
            </a:fld>
            <a:endParaRPr lang="en-US"/>
          </a:p>
        </p:txBody>
      </p:sp>
    </p:spTree>
    <p:extLst>
      <p:ext uri="{BB962C8B-B14F-4D97-AF65-F5344CB8AC3E}">
        <p14:creationId xmlns:p14="http://schemas.microsoft.com/office/powerpoint/2010/main" val="401583627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b="1" dirty="0" smtClean="0"/>
          </a:p>
          <a:p>
            <a:r>
              <a:rPr lang="en-US" b="1" dirty="0" smtClean="0"/>
              <a:t>The most common parts of any</a:t>
            </a:r>
            <a:r>
              <a:rPr lang="en-US" b="1" baseline="0" dirty="0" smtClean="0"/>
              <a:t> policy—you’ll always find these in abundance!  </a:t>
            </a:r>
            <a:r>
              <a:rPr lang="en-US" b="0" baseline="0" dirty="0" smtClean="0"/>
              <a:t>Not so much the other parts</a:t>
            </a:r>
            <a:endParaRPr lang="en-US" b="0" dirty="0" smtClean="0"/>
          </a:p>
          <a:p>
            <a:endParaRPr lang="en-US" b="1" dirty="0" smtClean="0"/>
          </a:p>
          <a:p>
            <a:r>
              <a:rPr lang="en-US" b="0" dirty="0" smtClean="0"/>
              <a:t>Think</a:t>
            </a:r>
            <a:r>
              <a:rPr lang="en-US" b="0" baseline="0" dirty="0" smtClean="0"/>
              <a:t> of a board game</a:t>
            </a:r>
          </a:p>
          <a:p>
            <a:endParaRPr lang="en-US" b="0" baseline="0" dirty="0" smtClean="0"/>
          </a:p>
          <a:p>
            <a:r>
              <a:rPr lang="en-US" b="0" baseline="0" dirty="0" smtClean="0"/>
              <a:t>And because </a:t>
            </a:r>
            <a:r>
              <a:rPr lang="en-US" b="1" baseline="0" dirty="0" smtClean="0"/>
              <a:t>REGULATIONS </a:t>
            </a:r>
            <a:r>
              <a:rPr lang="en-US" b="0" baseline="0" dirty="0" smtClean="0"/>
              <a:t>directly affect patron access to the library building, to the programming, to the services, it is rightfully the board’s role to approve </a:t>
            </a:r>
            <a:r>
              <a:rPr lang="en-US" b="1" baseline="0" dirty="0" smtClean="0"/>
              <a:t>REGS</a:t>
            </a:r>
          </a:p>
          <a:p>
            <a:endParaRPr lang="en-US" b="1" dirty="0" smtClean="0"/>
          </a:p>
          <a:p>
            <a:r>
              <a:rPr lang="en-US" b="0" dirty="0" smtClean="0"/>
              <a:t>Use</a:t>
            </a:r>
            <a:r>
              <a:rPr lang="en-US" b="1" dirty="0" smtClean="0"/>
              <a:t> ILL Service </a:t>
            </a:r>
            <a:r>
              <a:rPr lang="en-US" b="0" dirty="0" smtClean="0"/>
              <a:t>and ask audience for some </a:t>
            </a:r>
            <a:r>
              <a:rPr lang="en-US" b="1" dirty="0" smtClean="0"/>
              <a:t>REGULATIONS </a:t>
            </a:r>
            <a:r>
              <a:rPr lang="en-US" b="1" dirty="0" smtClean="0">
                <a:sym typeface="Wingdings" pitchFamily="2" charset="2"/>
              </a:rPr>
              <a:t>BEFORE MOVING TO NEXT SLIDE</a:t>
            </a:r>
            <a:endParaRPr lang="en-US" b="1" dirty="0" smtClean="0"/>
          </a:p>
        </p:txBody>
      </p:sp>
      <p:sp>
        <p:nvSpPr>
          <p:cNvPr id="4" name="Slide Number Placeholder 3"/>
          <p:cNvSpPr>
            <a:spLocks noGrp="1"/>
          </p:cNvSpPr>
          <p:nvPr>
            <p:ph type="sldNum" sz="quarter" idx="10"/>
          </p:nvPr>
        </p:nvSpPr>
        <p:spPr/>
        <p:txBody>
          <a:bodyPr/>
          <a:lstStyle/>
          <a:p>
            <a:fld id="{4BB4E9FD-938A-4F3A-8578-FFC0AA291A23}" type="slidenum">
              <a:rPr lang="en-US" smtClean="0"/>
              <a:pPr/>
              <a:t>13</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b="1" dirty="0" smtClean="0"/>
          </a:p>
          <a:p>
            <a:r>
              <a:rPr lang="en-US" b="1" dirty="0" smtClean="0"/>
              <a:t>ASK AUDIENCE FIRST ===</a:t>
            </a:r>
            <a:endParaRPr lang="en-US" b="1" dirty="0"/>
          </a:p>
        </p:txBody>
      </p:sp>
      <p:sp>
        <p:nvSpPr>
          <p:cNvPr id="4" name="Slide Number Placeholder 3"/>
          <p:cNvSpPr>
            <a:spLocks noGrp="1"/>
          </p:cNvSpPr>
          <p:nvPr>
            <p:ph type="sldNum" sz="quarter" idx="10"/>
          </p:nvPr>
        </p:nvSpPr>
        <p:spPr/>
        <p:txBody>
          <a:bodyPr/>
          <a:lstStyle/>
          <a:p>
            <a:fld id="{4BB4E9FD-938A-4F3A-8578-FFC0AA291A23}" type="slidenum">
              <a:rPr lang="en-US" smtClean="0"/>
              <a:pPr/>
              <a:t>14</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b="0" dirty="0" smtClean="0"/>
          </a:p>
          <a:p>
            <a:r>
              <a:rPr lang="en-US" b="0" dirty="0" smtClean="0"/>
              <a:t>This</a:t>
            </a:r>
            <a:r>
              <a:rPr lang="en-US" b="0" baseline="0" dirty="0" smtClean="0"/>
              <a:t> is easily and often confused </a:t>
            </a:r>
            <a:r>
              <a:rPr lang="en-US" b="1" baseline="0" dirty="0" smtClean="0"/>
              <a:t>= making that distinction between POLICY REGS and POLICY PROCEDURES</a:t>
            </a:r>
          </a:p>
          <a:p>
            <a:endParaRPr lang="en-US" b="1" baseline="0" dirty="0" smtClean="0"/>
          </a:p>
          <a:p>
            <a:r>
              <a:rPr lang="en-US" b="0" baseline="0" dirty="0" smtClean="0"/>
              <a:t>Use </a:t>
            </a:r>
            <a:r>
              <a:rPr lang="en-US" b="1" baseline="0" dirty="0" smtClean="0"/>
              <a:t>ILL Service </a:t>
            </a:r>
            <a:r>
              <a:rPr lang="en-US" b="0" baseline="0" dirty="0" smtClean="0"/>
              <a:t>as the example and ask audience for some </a:t>
            </a:r>
            <a:r>
              <a:rPr lang="en-US" b="1" baseline="0" dirty="0" smtClean="0"/>
              <a:t>ILL PROCEDURES BEFORE MOVING TO NEXT SLIDE</a:t>
            </a:r>
            <a:endParaRPr lang="en-US" b="1" dirty="0"/>
          </a:p>
        </p:txBody>
      </p:sp>
      <p:sp>
        <p:nvSpPr>
          <p:cNvPr id="4" name="Slide Number Placeholder 3"/>
          <p:cNvSpPr>
            <a:spLocks noGrp="1"/>
          </p:cNvSpPr>
          <p:nvPr>
            <p:ph type="sldNum" sz="quarter" idx="10"/>
          </p:nvPr>
        </p:nvSpPr>
        <p:spPr/>
        <p:txBody>
          <a:bodyPr/>
          <a:lstStyle/>
          <a:p>
            <a:fld id="{4BB4E9FD-938A-4F3A-8578-FFC0AA291A23}" type="slidenum">
              <a:rPr lang="en-US" smtClean="0"/>
              <a:pPr/>
              <a:t>15</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b="1" dirty="0" smtClean="0"/>
          </a:p>
          <a:p>
            <a:r>
              <a:rPr lang="en-US" b="1" dirty="0" smtClean="0"/>
              <a:t>ASK AUDIENCE FIRST ===</a:t>
            </a:r>
            <a:endParaRPr lang="en-US" b="1" dirty="0"/>
          </a:p>
        </p:txBody>
      </p:sp>
      <p:sp>
        <p:nvSpPr>
          <p:cNvPr id="4" name="Slide Number Placeholder 3"/>
          <p:cNvSpPr>
            <a:spLocks noGrp="1"/>
          </p:cNvSpPr>
          <p:nvPr>
            <p:ph type="sldNum" sz="quarter" idx="10"/>
          </p:nvPr>
        </p:nvSpPr>
        <p:spPr/>
        <p:txBody>
          <a:bodyPr/>
          <a:lstStyle/>
          <a:p>
            <a:fld id="{4BB4E9FD-938A-4F3A-8578-FFC0AA291A23}" type="slidenum">
              <a:rPr lang="en-US" smtClean="0"/>
              <a:pPr/>
              <a:t>16</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0" dirty="0" smtClean="0"/>
              <a:t>Along</a:t>
            </a:r>
            <a:r>
              <a:rPr lang="en-US" b="0" baseline="0" dirty="0" smtClean="0"/>
              <a:t> with the </a:t>
            </a:r>
            <a:r>
              <a:rPr lang="en-US" b="1" baseline="0" dirty="0" smtClean="0"/>
              <a:t>PHILOSOPHY STATEMENT, </a:t>
            </a:r>
            <a:r>
              <a:rPr lang="en-US" b="0" baseline="0" dirty="0" smtClean="0"/>
              <a:t>I’ll wager this 4</a:t>
            </a:r>
            <a:r>
              <a:rPr lang="en-US" b="0" baseline="30000" dirty="0" smtClean="0"/>
              <a:t>th</a:t>
            </a:r>
            <a:r>
              <a:rPr lang="en-US" b="0" baseline="0" dirty="0" smtClean="0"/>
              <a:t> part of a policy is usually lacking.  Hardly ever shows up, at least in writing.  </a:t>
            </a:r>
          </a:p>
          <a:p>
            <a:endParaRPr lang="en-US" b="0" baseline="0" dirty="0" smtClean="0"/>
          </a:p>
          <a:p>
            <a:r>
              <a:rPr lang="en-US" b="1" baseline="0" dirty="0" smtClean="0"/>
              <a:t>Best practice </a:t>
            </a:r>
            <a:r>
              <a:rPr lang="en-US" b="0" baseline="0" dirty="0" smtClean="0"/>
              <a:t>might show up in “the doing,” in staff behavior and customer service.  In meeting and greeting and assisting people who choose to use the library and all it offers.</a:t>
            </a:r>
          </a:p>
          <a:p>
            <a:r>
              <a:rPr lang="en-US" b="0" baseline="0" dirty="0" smtClean="0"/>
              <a:t>But what if these kinds of best practices were actually written down and included in our policy manuals?</a:t>
            </a:r>
          </a:p>
          <a:p>
            <a:endParaRPr lang="en-US" b="1" baseline="0" dirty="0" smtClean="0"/>
          </a:p>
          <a:p>
            <a:r>
              <a:rPr lang="en-US" b="0" baseline="0" dirty="0" smtClean="0"/>
              <a:t>Use</a:t>
            </a:r>
            <a:r>
              <a:rPr lang="en-US" b="1" baseline="0" dirty="0" smtClean="0"/>
              <a:t> ILL Service </a:t>
            </a:r>
            <a:r>
              <a:rPr lang="en-US" b="0" baseline="0" dirty="0" smtClean="0"/>
              <a:t>as example and ask audience for </a:t>
            </a:r>
            <a:r>
              <a:rPr lang="en-US" b="1" baseline="0" dirty="0" smtClean="0"/>
              <a:t>ILL GUIDELINES BEFORE MOVING TO NEXT SLIDE</a:t>
            </a:r>
            <a:endParaRPr lang="en-US" b="1" dirty="0"/>
          </a:p>
        </p:txBody>
      </p:sp>
      <p:sp>
        <p:nvSpPr>
          <p:cNvPr id="4" name="Slide Number Placeholder 3"/>
          <p:cNvSpPr>
            <a:spLocks noGrp="1"/>
          </p:cNvSpPr>
          <p:nvPr>
            <p:ph type="sldNum" sz="quarter" idx="10"/>
          </p:nvPr>
        </p:nvSpPr>
        <p:spPr/>
        <p:txBody>
          <a:bodyPr/>
          <a:lstStyle/>
          <a:p>
            <a:fld id="{4BB4E9FD-938A-4F3A-8578-FFC0AA291A23}" type="slidenum">
              <a:rPr lang="en-US" smtClean="0"/>
              <a:pPr/>
              <a:t>17</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b="1" dirty="0" smtClean="0"/>
          </a:p>
          <a:p>
            <a:r>
              <a:rPr lang="en-US" b="1" dirty="0" smtClean="0"/>
              <a:t>ASK AUDIENCE FIRST ===</a:t>
            </a:r>
            <a:endParaRPr lang="en-US" b="1" dirty="0"/>
          </a:p>
        </p:txBody>
      </p:sp>
      <p:sp>
        <p:nvSpPr>
          <p:cNvPr id="4" name="Slide Number Placeholder 3"/>
          <p:cNvSpPr>
            <a:spLocks noGrp="1"/>
          </p:cNvSpPr>
          <p:nvPr>
            <p:ph type="sldNum" sz="quarter" idx="10"/>
          </p:nvPr>
        </p:nvSpPr>
        <p:spPr/>
        <p:txBody>
          <a:bodyPr/>
          <a:lstStyle/>
          <a:p>
            <a:fld id="{4BB4E9FD-938A-4F3A-8578-FFC0AA291A23}" type="slidenum">
              <a:rPr lang="en-US" smtClean="0"/>
              <a:pPr/>
              <a:t>18</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a:p>
            <a:endParaRPr lang="en-US" dirty="0"/>
          </a:p>
        </p:txBody>
      </p:sp>
      <p:sp>
        <p:nvSpPr>
          <p:cNvPr id="4" name="Slide Number Placeholder 3"/>
          <p:cNvSpPr>
            <a:spLocks noGrp="1"/>
          </p:cNvSpPr>
          <p:nvPr>
            <p:ph type="sldNum" sz="quarter" idx="10"/>
          </p:nvPr>
        </p:nvSpPr>
        <p:spPr/>
        <p:txBody>
          <a:bodyPr/>
          <a:lstStyle/>
          <a:p>
            <a:fld id="{BDDD51BF-2B85-46FE-BDD8-167F27FC526E}" type="slidenum">
              <a:rPr lang="en-US" smtClean="0"/>
              <a:t>19</a:t>
            </a:fld>
            <a:endParaRPr lang="en-US"/>
          </a:p>
        </p:txBody>
      </p:sp>
    </p:spTree>
    <p:extLst>
      <p:ext uri="{BB962C8B-B14F-4D97-AF65-F5344CB8AC3E}">
        <p14:creationId xmlns:p14="http://schemas.microsoft.com/office/powerpoint/2010/main" val="59378269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a:p>
            <a:endParaRPr lang="en-US" dirty="0"/>
          </a:p>
        </p:txBody>
      </p:sp>
      <p:sp>
        <p:nvSpPr>
          <p:cNvPr id="4" name="Slide Number Placeholder 3"/>
          <p:cNvSpPr>
            <a:spLocks noGrp="1"/>
          </p:cNvSpPr>
          <p:nvPr>
            <p:ph type="sldNum" sz="quarter" idx="10"/>
          </p:nvPr>
        </p:nvSpPr>
        <p:spPr/>
        <p:txBody>
          <a:bodyPr/>
          <a:lstStyle/>
          <a:p>
            <a:fld id="{BDDD51BF-2B85-46FE-BDD8-167F27FC526E}" type="slidenum">
              <a:rPr lang="en-US" smtClean="0"/>
              <a:t>2</a:t>
            </a:fld>
            <a:endParaRPr lang="en-US" dirty="0"/>
          </a:p>
        </p:txBody>
      </p:sp>
    </p:spTree>
    <p:extLst>
      <p:ext uri="{BB962C8B-B14F-4D97-AF65-F5344CB8AC3E}">
        <p14:creationId xmlns:p14="http://schemas.microsoft.com/office/powerpoint/2010/main" val="254624836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DDD51BF-2B85-46FE-BDD8-167F27FC526E}" type="slidenum">
              <a:rPr lang="en-US" smtClean="0"/>
              <a:t>20</a:t>
            </a:fld>
            <a:endParaRPr lang="en-US"/>
          </a:p>
        </p:txBody>
      </p:sp>
    </p:spTree>
    <p:extLst>
      <p:ext uri="{BB962C8B-B14F-4D97-AF65-F5344CB8AC3E}">
        <p14:creationId xmlns:p14="http://schemas.microsoft.com/office/powerpoint/2010/main" val="31568935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ASK AUDIENCE</a:t>
            </a:r>
            <a:r>
              <a:rPr lang="en-US" b="1" baseline="0" dirty="0" smtClean="0"/>
              <a:t> TO USE TABLE SIGNS </a:t>
            </a:r>
            <a:r>
              <a:rPr lang="en-US" b="0" baseline="0" dirty="0" smtClean="0">
                <a:sym typeface="Wingdings" panose="05000000000000000000" pitchFamily="2" charset="2"/>
              </a:rPr>
              <a:t></a:t>
            </a:r>
            <a:endParaRPr lang="en-US" b="0" dirty="0" smtClean="0"/>
          </a:p>
          <a:p>
            <a:endParaRPr lang="en-US" dirty="0" smtClean="0"/>
          </a:p>
          <a:p>
            <a:pPr defTabSz="914253">
              <a:defRPr/>
            </a:pPr>
            <a:r>
              <a:rPr lang="en-US" dirty="0" smtClean="0">
                <a:latin typeface="Comic Sans MS" panose="030F0702030302020204" pitchFamily="66" charset="0"/>
              </a:rPr>
              <a:t>So to Reinforce the </a:t>
            </a:r>
            <a:r>
              <a:rPr lang="en-US" b="1" dirty="0" smtClean="0">
                <a:latin typeface="Comic Sans MS" panose="030F0702030302020204" pitchFamily="66" charset="0"/>
              </a:rPr>
              <a:t>4 Parts of a Policy</a:t>
            </a:r>
            <a:r>
              <a:rPr lang="en-US" b="1" baseline="0" dirty="0" smtClean="0">
                <a:latin typeface="Comic Sans MS" panose="030F0702030302020204" pitchFamily="66" charset="0"/>
              </a:rPr>
              <a:t> </a:t>
            </a:r>
            <a:r>
              <a:rPr lang="en-US" baseline="0" dirty="0" smtClean="0">
                <a:latin typeface="Comic Sans MS" panose="030F0702030302020204" pitchFamily="66" charset="0"/>
              </a:rPr>
              <a:t>== PHILOSOPHY / REGS / PROCEDURES / GUIDELINES</a:t>
            </a:r>
          </a:p>
          <a:p>
            <a:pPr defTabSz="914253">
              <a:defRPr/>
            </a:pPr>
            <a:endParaRPr lang="en-US" baseline="0" dirty="0" smtClean="0">
              <a:latin typeface="Comic Sans MS" panose="030F0702030302020204" pitchFamily="66" charset="0"/>
            </a:endParaRPr>
          </a:p>
          <a:p>
            <a:pPr defTabSz="914253">
              <a:defRPr/>
            </a:pPr>
            <a:r>
              <a:rPr lang="en-US" baseline="0" dirty="0" smtClean="0">
                <a:latin typeface="Comic Sans MS" panose="030F0702030302020204" pitchFamily="66" charset="0"/>
              </a:rPr>
              <a:t>I have examples across many different policy topics …  we’re letting go of ILL here and looking at other policy topics</a:t>
            </a:r>
            <a:endParaRPr lang="en-US"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fld id="{BDDD51BF-2B85-46FE-BDD8-167F27FC526E}" type="slidenum">
              <a:rPr lang="en-US" smtClean="0"/>
              <a:t>21</a:t>
            </a:fld>
            <a:endParaRPr lang="en-US"/>
          </a:p>
        </p:txBody>
      </p:sp>
    </p:spTree>
    <p:extLst>
      <p:ext uri="{BB962C8B-B14F-4D97-AF65-F5344CB8AC3E}">
        <p14:creationId xmlns:p14="http://schemas.microsoft.com/office/powerpoint/2010/main" val="142323691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4253">
              <a:defRPr/>
            </a:pPr>
            <a:endParaRPr lang="en-US" b="1" dirty="0" smtClean="0">
              <a:latin typeface="Comic Sans MS" panose="030F0702030302020204" pitchFamily="66" charset="0"/>
            </a:endParaRPr>
          </a:p>
          <a:p>
            <a:pPr defTabSz="914253">
              <a:defRPr/>
            </a:pPr>
            <a:r>
              <a:rPr lang="en-US" b="1" dirty="0" smtClean="0">
                <a:latin typeface="Comic Sans MS" panose="030F0702030302020204" pitchFamily="66" charset="0"/>
              </a:rPr>
              <a:t>From Mediapolis PL </a:t>
            </a:r>
          </a:p>
          <a:p>
            <a:pPr defTabSz="914253">
              <a:defRPr/>
            </a:pPr>
            <a:r>
              <a:rPr lang="en-US" dirty="0" smtClean="0">
                <a:latin typeface="Comic Sans MS" panose="030F0702030302020204" pitchFamily="66" charset="0"/>
              </a:rPr>
              <a:t>A nice example of their</a:t>
            </a:r>
            <a:r>
              <a:rPr lang="en-US" baseline="0" dirty="0" smtClean="0">
                <a:latin typeface="Comic Sans MS" panose="030F0702030302020204" pitchFamily="66" charset="0"/>
              </a:rPr>
              <a:t> </a:t>
            </a:r>
            <a:r>
              <a:rPr lang="en-US" b="1" baseline="0" dirty="0" smtClean="0">
                <a:latin typeface="Comic Sans MS" panose="030F0702030302020204" pitchFamily="66" charset="0"/>
              </a:rPr>
              <a:t>PHILOSOPHY</a:t>
            </a:r>
            <a:r>
              <a:rPr lang="en-US" baseline="0" dirty="0" smtClean="0">
                <a:latin typeface="Comic Sans MS" panose="030F0702030302020204" pitchFamily="66" charset="0"/>
              </a:rPr>
              <a:t> behind building and providing access to the library’s COLLECTION</a:t>
            </a:r>
          </a:p>
          <a:p>
            <a:pPr defTabSz="914253">
              <a:defRPr/>
            </a:pPr>
            <a:endParaRPr lang="en-US" baseline="0" dirty="0" smtClean="0">
              <a:latin typeface="Comic Sans MS" panose="030F0702030302020204" pitchFamily="66" charset="0"/>
            </a:endParaRPr>
          </a:p>
          <a:p>
            <a:pPr defTabSz="914253">
              <a:defRPr/>
            </a:pPr>
            <a:r>
              <a:rPr lang="en-US" b="1" baseline="0" dirty="0" smtClean="0">
                <a:latin typeface="Comic Sans MS" panose="030F0702030302020204" pitchFamily="66" charset="0"/>
              </a:rPr>
              <a:t>Some really important ideas here</a:t>
            </a:r>
          </a:p>
          <a:p>
            <a:pPr marL="171422" indent="-171422" defTabSz="914253">
              <a:buFont typeface="Wingdings" panose="05000000000000000000" pitchFamily="2" charset="2"/>
              <a:buChar char="ü"/>
              <a:defRPr/>
            </a:pPr>
            <a:r>
              <a:rPr lang="en-US" baseline="0" dirty="0" smtClean="0">
                <a:latin typeface="Comic Sans MS" panose="030F0702030302020204" pitchFamily="66" charset="0"/>
              </a:rPr>
              <a:t>Access for all ages</a:t>
            </a:r>
          </a:p>
          <a:p>
            <a:pPr marL="171422" indent="-171422" defTabSz="914253">
              <a:buFont typeface="Wingdings" panose="05000000000000000000" pitchFamily="2" charset="2"/>
              <a:buChar char="ü"/>
              <a:defRPr/>
            </a:pPr>
            <a:r>
              <a:rPr lang="en-US" baseline="0" dirty="0" smtClean="0">
                <a:latin typeface="Comic Sans MS" panose="030F0702030302020204" pitchFamily="66" charset="0"/>
              </a:rPr>
              <a:t>Striving for a balanced collection by including all points of view</a:t>
            </a:r>
          </a:p>
          <a:p>
            <a:pPr marL="171422" indent="-171422" defTabSz="914253">
              <a:buFont typeface="Wingdings" panose="05000000000000000000" pitchFamily="2" charset="2"/>
              <a:buChar char="ü"/>
              <a:defRPr/>
            </a:pPr>
            <a:r>
              <a:rPr lang="en-US" baseline="0" dirty="0" smtClean="0">
                <a:latin typeface="Comic Sans MS" panose="030F0702030302020204" pitchFamily="66" charset="0"/>
              </a:rPr>
              <a:t>Supporting intellectual freedom</a:t>
            </a:r>
          </a:p>
          <a:p>
            <a:pPr marL="171422" indent="-171422" defTabSz="914253">
              <a:buFont typeface="Wingdings" panose="05000000000000000000" pitchFamily="2" charset="2"/>
              <a:buChar char="ü"/>
              <a:defRPr/>
            </a:pPr>
            <a:endParaRPr lang="en-US" baseline="0" dirty="0" smtClean="0">
              <a:latin typeface="Comic Sans MS" panose="030F0702030302020204" pitchFamily="66" charset="0"/>
            </a:endParaRPr>
          </a:p>
          <a:p>
            <a:pPr defTabSz="914253">
              <a:defRPr/>
            </a:pPr>
            <a:r>
              <a:rPr lang="en-US" baseline="0" dirty="0" smtClean="0">
                <a:latin typeface="Comic Sans MS" panose="030F0702030302020204" pitchFamily="66" charset="0"/>
              </a:rPr>
              <a:t>Yours might be worded differently, maybe shorter, maybe longer.  But I hope you can see that stating a </a:t>
            </a:r>
            <a:r>
              <a:rPr lang="en-US" b="1" baseline="0" dirty="0" smtClean="0">
                <a:latin typeface="Comic Sans MS" panose="030F0702030302020204" pitchFamily="66" charset="0"/>
              </a:rPr>
              <a:t>PHILOSOPHY</a:t>
            </a:r>
            <a:r>
              <a:rPr lang="en-US" baseline="0" dirty="0" smtClean="0">
                <a:latin typeface="Comic Sans MS" panose="030F0702030302020204" pitchFamily="66" charset="0"/>
              </a:rPr>
              <a:t> leads library boards and staff to supporting public library principles</a:t>
            </a:r>
          </a:p>
          <a:p>
            <a:pPr defTabSz="914253">
              <a:defRPr/>
            </a:pPr>
            <a:r>
              <a:rPr lang="en-US" baseline="0" dirty="0" smtClean="0">
                <a:latin typeface="Comic Sans MS" panose="030F0702030302020204" pitchFamily="66" charset="0"/>
              </a:rPr>
              <a:t>					</a:t>
            </a:r>
            <a:r>
              <a:rPr lang="en-US" b="1" baseline="0" dirty="0" smtClean="0">
                <a:latin typeface="Comic Sans MS" panose="030F0702030302020204" pitchFamily="66" charset="0"/>
              </a:rPr>
              <a:t>PLUS: </a:t>
            </a:r>
          </a:p>
          <a:p>
            <a:pPr defTabSz="914253">
              <a:defRPr/>
            </a:pPr>
            <a:r>
              <a:rPr lang="en-US" b="1" baseline="0" dirty="0" smtClean="0">
                <a:latin typeface="Comic Sans MS" panose="030F0702030302020204" pitchFamily="66" charset="0"/>
              </a:rPr>
              <a:t>INSTRUCTIONAL</a:t>
            </a:r>
            <a:r>
              <a:rPr lang="en-US" baseline="0" dirty="0" smtClean="0">
                <a:latin typeface="Comic Sans MS" panose="030F0702030302020204" pitchFamily="66" charset="0"/>
              </a:rPr>
              <a:t> == for the benefit of new trustees for whom it will take awhile to familiar with the ins-and-outs as seasoned trustees</a:t>
            </a:r>
          </a:p>
          <a:p>
            <a:pPr defTabSz="914253">
              <a:defRPr/>
            </a:pPr>
            <a:endParaRPr lang="en-US" b="1" baseline="0" dirty="0" smtClean="0">
              <a:latin typeface="Comic Sans MS" panose="030F0702030302020204" pitchFamily="66" charset="0"/>
            </a:endParaRPr>
          </a:p>
          <a:p>
            <a:pPr defTabSz="914253">
              <a:defRPr/>
            </a:pPr>
            <a:r>
              <a:rPr lang="en-US" b="1" baseline="0" dirty="0" smtClean="0">
                <a:latin typeface="Comic Sans MS" panose="030F0702030302020204" pitchFamily="66" charset="0"/>
              </a:rPr>
              <a:t>STORYTELLING == </a:t>
            </a:r>
            <a:r>
              <a:rPr lang="en-US" b="0" baseline="0" dirty="0" smtClean="0">
                <a:latin typeface="Comic Sans MS" panose="030F0702030302020204" pitchFamily="66" charset="0"/>
              </a:rPr>
              <a:t>are libraries ever questioned </a:t>
            </a:r>
            <a:r>
              <a:rPr lang="en-US" b="1" baseline="0" dirty="0" smtClean="0">
                <a:latin typeface="Comic Sans MS" panose="030F0702030302020204" pitchFamily="66" charset="0"/>
              </a:rPr>
              <a:t>?? </a:t>
            </a:r>
            <a:r>
              <a:rPr lang="en-US" b="0" baseline="0" dirty="0" smtClean="0">
                <a:latin typeface="Comic Sans MS" panose="030F0702030302020204" pitchFamily="66" charset="0"/>
              </a:rPr>
              <a:t>Practices ever questioned ??  Orange City situation from March</a:t>
            </a:r>
          </a:p>
          <a:p>
            <a:pPr defTabSz="914253">
              <a:defRPr/>
            </a:pPr>
            <a:r>
              <a:rPr lang="en-US" b="0" baseline="0" dirty="0" smtClean="0">
                <a:latin typeface="Comic Sans MS" panose="030F0702030302020204" pitchFamily="66" charset="0"/>
              </a:rPr>
              <a:t>	These </a:t>
            </a:r>
            <a:r>
              <a:rPr lang="en-US" b="1" baseline="0" dirty="0" smtClean="0">
                <a:latin typeface="Comic Sans MS" panose="030F0702030302020204" pitchFamily="66" charset="0"/>
              </a:rPr>
              <a:t>PHILOSOPY</a:t>
            </a:r>
            <a:r>
              <a:rPr lang="en-US" b="0" baseline="0" dirty="0" smtClean="0">
                <a:latin typeface="Comic Sans MS" panose="030F0702030302020204" pitchFamily="66" charset="0"/>
              </a:rPr>
              <a:t> statements become your </a:t>
            </a:r>
            <a:r>
              <a:rPr lang="en-US" b="1" baseline="0" dirty="0" smtClean="0">
                <a:latin typeface="Comic Sans MS" panose="030F0702030302020204" pitchFamily="66" charset="0"/>
              </a:rPr>
              <a:t>TALKING POINTS </a:t>
            </a:r>
            <a:r>
              <a:rPr lang="en-US" b="0" baseline="0" dirty="0" smtClean="0">
                <a:latin typeface="Comic Sans MS" panose="030F0702030302020204" pitchFamily="66" charset="0"/>
              </a:rPr>
              <a:t>= your </a:t>
            </a:r>
            <a:r>
              <a:rPr lang="en-US" b="1" baseline="0" dirty="0" smtClean="0">
                <a:latin typeface="Comic Sans MS" panose="030F0702030302020204" pitchFamily="66" charset="0"/>
              </a:rPr>
              <a:t>ELEVATOR SPEECH </a:t>
            </a:r>
            <a:r>
              <a:rPr lang="en-US" b="0" baseline="0" dirty="0" smtClean="0">
                <a:latin typeface="Comic Sans MS" panose="030F0702030302020204" pitchFamily="66" charset="0"/>
                <a:sym typeface="Wingdings" panose="05000000000000000000" pitchFamily="2" charset="2"/>
              </a:rPr>
              <a:t></a:t>
            </a:r>
            <a:endParaRPr lang="en-US" b="0" dirty="0" smtClean="0">
              <a:latin typeface="Comic Sans MS" panose="030F0702030302020204" pitchFamily="66" charset="0"/>
            </a:endParaRPr>
          </a:p>
        </p:txBody>
      </p:sp>
      <p:sp>
        <p:nvSpPr>
          <p:cNvPr id="4" name="Slide Number Placeholder 3"/>
          <p:cNvSpPr>
            <a:spLocks noGrp="1"/>
          </p:cNvSpPr>
          <p:nvPr>
            <p:ph type="sldNum" sz="quarter" idx="10"/>
          </p:nvPr>
        </p:nvSpPr>
        <p:spPr/>
        <p:txBody>
          <a:bodyPr/>
          <a:lstStyle/>
          <a:p>
            <a:fld id="{BDDD51BF-2B85-46FE-BDD8-167F27FC526E}" type="slidenum">
              <a:rPr lang="en-US" smtClean="0"/>
              <a:t>22</a:t>
            </a:fld>
            <a:endParaRPr lang="en-US"/>
          </a:p>
        </p:txBody>
      </p:sp>
    </p:spTree>
    <p:extLst>
      <p:ext uri="{BB962C8B-B14F-4D97-AF65-F5344CB8AC3E}">
        <p14:creationId xmlns:p14="http://schemas.microsoft.com/office/powerpoint/2010/main" val="207880021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a:p>
            <a:pPr defTabSz="914253">
              <a:defRPr/>
            </a:pPr>
            <a:r>
              <a:rPr lang="en-US" baseline="0" dirty="0" smtClean="0"/>
              <a:t>Not associated with any real library, this is an </a:t>
            </a:r>
            <a:r>
              <a:rPr lang="en-US" dirty="0" smtClean="0"/>
              <a:t>example of possible</a:t>
            </a:r>
            <a:r>
              <a:rPr lang="en-US" baseline="0" dirty="0" smtClean="0"/>
              <a:t> </a:t>
            </a:r>
            <a:r>
              <a:rPr lang="en-US" b="1" baseline="0" dirty="0" smtClean="0"/>
              <a:t>INTERNET POLICY == PROCEDURES </a:t>
            </a:r>
            <a:r>
              <a:rPr lang="en-US" baseline="0" dirty="0" smtClean="0"/>
              <a:t>for staff</a:t>
            </a:r>
          </a:p>
          <a:p>
            <a:r>
              <a:rPr lang="en-US" dirty="0" smtClean="0"/>
              <a:t>Because frankly I couldn’t find any !!  So I came up with these</a:t>
            </a:r>
            <a:r>
              <a:rPr lang="en-US" baseline="0" dirty="0" smtClean="0"/>
              <a:t> possible </a:t>
            </a:r>
            <a:r>
              <a:rPr lang="en-US" b="1" baseline="0" dirty="0" smtClean="0"/>
              <a:t>PROCEDURES</a:t>
            </a:r>
            <a:r>
              <a:rPr lang="en-US" baseline="0" dirty="0" smtClean="0"/>
              <a:t> for in the area of </a:t>
            </a:r>
            <a:r>
              <a:rPr lang="en-US" b="1" baseline="0" dirty="0" smtClean="0"/>
              <a:t>INTERNET USE POLICY</a:t>
            </a:r>
          </a:p>
          <a:p>
            <a:endParaRPr lang="en-US" b="1" baseline="0" dirty="0" smtClean="0"/>
          </a:p>
          <a:p>
            <a:r>
              <a:rPr lang="en-US" b="1" baseline="0" dirty="0" smtClean="0"/>
              <a:t>And if you can think of others, I’m all ears, I’d love to have more to add</a:t>
            </a:r>
            <a:endParaRPr lang="en-US" b="1" dirty="0"/>
          </a:p>
        </p:txBody>
      </p:sp>
      <p:sp>
        <p:nvSpPr>
          <p:cNvPr id="4" name="Slide Number Placeholder 3"/>
          <p:cNvSpPr>
            <a:spLocks noGrp="1"/>
          </p:cNvSpPr>
          <p:nvPr>
            <p:ph type="sldNum" sz="quarter" idx="10"/>
          </p:nvPr>
        </p:nvSpPr>
        <p:spPr/>
        <p:txBody>
          <a:bodyPr/>
          <a:lstStyle/>
          <a:p>
            <a:fld id="{BDDD51BF-2B85-46FE-BDD8-167F27FC526E}" type="slidenum">
              <a:rPr lang="en-US" smtClean="0"/>
              <a:t>23</a:t>
            </a:fld>
            <a:endParaRPr lang="en-US"/>
          </a:p>
        </p:txBody>
      </p:sp>
    </p:spTree>
    <p:extLst>
      <p:ext uri="{BB962C8B-B14F-4D97-AF65-F5344CB8AC3E}">
        <p14:creationId xmlns:p14="http://schemas.microsoft.com/office/powerpoint/2010/main" val="110643582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smtClean="0"/>
          </a:p>
          <a:p>
            <a:r>
              <a:rPr lang="en-US" b="1" dirty="0" smtClean="0"/>
              <a:t>From Spirit</a:t>
            </a:r>
            <a:r>
              <a:rPr lang="en-US" b="1" baseline="0" dirty="0" smtClean="0"/>
              <a:t> Lake </a:t>
            </a:r>
            <a:r>
              <a:rPr lang="en-US" b="1" dirty="0" smtClean="0"/>
              <a:t>PL, regulations behind the library’s test proctoring</a:t>
            </a:r>
            <a:r>
              <a:rPr lang="en-US" b="1" baseline="0" dirty="0" smtClean="0"/>
              <a:t> service</a:t>
            </a:r>
          </a:p>
          <a:p>
            <a:endParaRPr lang="en-US" b="1" dirty="0" smtClean="0"/>
          </a:p>
          <a:p>
            <a:endParaRPr lang="en-US" b="1" dirty="0" smtClean="0"/>
          </a:p>
        </p:txBody>
      </p:sp>
      <p:sp>
        <p:nvSpPr>
          <p:cNvPr id="4" name="Slide Number Placeholder 3"/>
          <p:cNvSpPr>
            <a:spLocks noGrp="1"/>
          </p:cNvSpPr>
          <p:nvPr>
            <p:ph type="sldNum" sz="quarter" idx="10"/>
          </p:nvPr>
        </p:nvSpPr>
        <p:spPr/>
        <p:txBody>
          <a:bodyPr/>
          <a:lstStyle/>
          <a:p>
            <a:fld id="{BDDD51BF-2B85-46FE-BDD8-167F27FC526E}" type="slidenum">
              <a:rPr lang="en-US" smtClean="0"/>
              <a:t>24</a:t>
            </a:fld>
            <a:endParaRPr lang="en-US"/>
          </a:p>
        </p:txBody>
      </p:sp>
    </p:spTree>
    <p:extLst>
      <p:ext uri="{BB962C8B-B14F-4D97-AF65-F5344CB8AC3E}">
        <p14:creationId xmlns:p14="http://schemas.microsoft.com/office/powerpoint/2010/main" val="326802482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smtClean="0"/>
          </a:p>
          <a:p>
            <a:r>
              <a:rPr lang="en-US" b="1" dirty="0" smtClean="0"/>
              <a:t>Atlantic PL === </a:t>
            </a:r>
            <a:r>
              <a:rPr lang="en-US" b="0" dirty="0" smtClean="0"/>
              <a:t>here </a:t>
            </a:r>
            <a:r>
              <a:rPr lang="en-US" baseline="0" dirty="0" smtClean="0"/>
              <a:t>Atlantic has identified some </a:t>
            </a:r>
            <a:r>
              <a:rPr lang="en-US" b="1" baseline="0" dirty="0" smtClean="0"/>
              <a:t>GUIDELINES</a:t>
            </a:r>
            <a:r>
              <a:rPr lang="en-US" baseline="0" dirty="0" smtClean="0"/>
              <a:t> for their </a:t>
            </a:r>
            <a:r>
              <a:rPr lang="en-US" b="1" baseline="0" dirty="0" smtClean="0"/>
              <a:t>CIRCULATION POLICIES</a:t>
            </a:r>
          </a:p>
          <a:p>
            <a:r>
              <a:rPr lang="en-US" baseline="0" dirty="0" smtClean="0"/>
              <a:t>You can see how these </a:t>
            </a:r>
            <a:r>
              <a:rPr lang="en-US" b="1" baseline="0" dirty="0" smtClean="0"/>
              <a:t>GUIDELINES </a:t>
            </a:r>
            <a:r>
              <a:rPr lang="en-US" baseline="0" dirty="0" smtClean="0"/>
              <a:t>speak to </a:t>
            </a:r>
            <a:r>
              <a:rPr lang="en-US" b="1" baseline="0" dirty="0" smtClean="0"/>
              <a:t>BEST PRACTICE</a:t>
            </a:r>
          </a:p>
          <a:p>
            <a:endParaRPr lang="en-US" baseline="0" dirty="0" smtClean="0"/>
          </a:p>
          <a:p>
            <a:r>
              <a:rPr lang="en-US" b="1" baseline="0" dirty="0" smtClean="0"/>
              <a:t>Read through example</a:t>
            </a:r>
            <a:endParaRPr lang="en-US" b="1" dirty="0"/>
          </a:p>
        </p:txBody>
      </p:sp>
      <p:sp>
        <p:nvSpPr>
          <p:cNvPr id="4" name="Slide Number Placeholder 3"/>
          <p:cNvSpPr>
            <a:spLocks noGrp="1"/>
          </p:cNvSpPr>
          <p:nvPr>
            <p:ph type="sldNum" sz="quarter" idx="10"/>
          </p:nvPr>
        </p:nvSpPr>
        <p:spPr/>
        <p:txBody>
          <a:bodyPr/>
          <a:lstStyle/>
          <a:p>
            <a:fld id="{BDDD51BF-2B85-46FE-BDD8-167F27FC526E}" type="slidenum">
              <a:rPr lang="en-US" smtClean="0"/>
              <a:t>25</a:t>
            </a:fld>
            <a:endParaRPr lang="en-US"/>
          </a:p>
        </p:txBody>
      </p:sp>
    </p:spTree>
    <p:extLst>
      <p:ext uri="{BB962C8B-B14F-4D97-AF65-F5344CB8AC3E}">
        <p14:creationId xmlns:p14="http://schemas.microsoft.com/office/powerpoint/2010/main" val="53436822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Racine </a:t>
            </a:r>
            <a:r>
              <a:rPr lang="en-US" b="1" dirty="0" err="1" smtClean="0"/>
              <a:t>Wis</a:t>
            </a:r>
            <a:r>
              <a:rPr lang="en-US" b="1" dirty="0" smtClean="0"/>
              <a:t> </a:t>
            </a:r>
            <a:r>
              <a:rPr lang="en-US" dirty="0" smtClean="0">
                <a:sym typeface="Wingdings" panose="05000000000000000000" pitchFamily="2" charset="2"/>
              </a:rPr>
              <a:t></a:t>
            </a:r>
          </a:p>
          <a:p>
            <a:endParaRPr lang="en-US" dirty="0" smtClean="0">
              <a:sym typeface="Wingdings" panose="05000000000000000000" pitchFamily="2" charset="2"/>
            </a:endParaRPr>
          </a:p>
          <a:p>
            <a:r>
              <a:rPr lang="en-US" dirty="0" smtClean="0">
                <a:sym typeface="Wingdings" panose="05000000000000000000" pitchFamily="2" charset="2"/>
              </a:rPr>
              <a:t>Combination</a:t>
            </a:r>
            <a:r>
              <a:rPr lang="en-US" baseline="0" dirty="0" smtClean="0">
                <a:sym typeface="Wingdings" panose="05000000000000000000" pitchFamily="2" charset="2"/>
              </a:rPr>
              <a:t> of both </a:t>
            </a:r>
            <a:r>
              <a:rPr lang="en-US" b="1" baseline="0" dirty="0" smtClean="0">
                <a:sym typeface="Wingdings" panose="05000000000000000000" pitchFamily="2" charset="2"/>
              </a:rPr>
              <a:t>REGS</a:t>
            </a:r>
            <a:r>
              <a:rPr lang="en-US" baseline="0" dirty="0" smtClean="0">
                <a:sym typeface="Wingdings" panose="05000000000000000000" pitchFamily="2" charset="2"/>
              </a:rPr>
              <a:t> and </a:t>
            </a:r>
            <a:r>
              <a:rPr lang="en-US" b="1" baseline="0" dirty="0" smtClean="0">
                <a:sym typeface="Wingdings" panose="05000000000000000000" pitchFamily="2" charset="2"/>
              </a:rPr>
              <a:t>PHILOSOPHY</a:t>
            </a:r>
            <a:endParaRPr lang="en-US" b="1" dirty="0" smtClean="0">
              <a:sym typeface="Wingdings" panose="05000000000000000000" pitchFamily="2" charset="2"/>
            </a:endParaRPr>
          </a:p>
          <a:p>
            <a:r>
              <a:rPr lang="en-US" dirty="0" smtClean="0">
                <a:sym typeface="Wingdings" panose="05000000000000000000" pitchFamily="2" charset="2"/>
              </a:rPr>
              <a:t>Read from the second half </a:t>
            </a:r>
            <a:r>
              <a:rPr lang="en-US" b="1" dirty="0" smtClean="0">
                <a:sym typeface="Wingdings" panose="05000000000000000000" pitchFamily="2" charset="2"/>
              </a:rPr>
              <a:t>PHILOSOPHY</a:t>
            </a:r>
            <a:r>
              <a:rPr lang="en-US" b="1" baseline="0" dirty="0" smtClean="0">
                <a:sym typeface="Wingdings" panose="05000000000000000000" pitchFamily="2" charset="2"/>
              </a:rPr>
              <a:t> BEHIND SAFE CHILD POLICY</a:t>
            </a:r>
            <a:endParaRPr lang="en-US" b="1" dirty="0"/>
          </a:p>
        </p:txBody>
      </p:sp>
      <p:sp>
        <p:nvSpPr>
          <p:cNvPr id="4" name="Slide Number Placeholder 3"/>
          <p:cNvSpPr>
            <a:spLocks noGrp="1"/>
          </p:cNvSpPr>
          <p:nvPr>
            <p:ph type="sldNum" sz="quarter" idx="10"/>
          </p:nvPr>
        </p:nvSpPr>
        <p:spPr/>
        <p:txBody>
          <a:bodyPr/>
          <a:lstStyle/>
          <a:p>
            <a:fld id="{414F14AD-8F3A-492A-A184-E80C71F64A78}" type="slidenum">
              <a:rPr lang="en-US" smtClean="0"/>
              <a:t>26</a:t>
            </a:fld>
            <a:endParaRPr lang="en-US"/>
          </a:p>
        </p:txBody>
      </p:sp>
    </p:spTree>
    <p:extLst>
      <p:ext uri="{BB962C8B-B14F-4D97-AF65-F5344CB8AC3E}">
        <p14:creationId xmlns:p14="http://schemas.microsoft.com/office/powerpoint/2010/main" val="311585107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smtClean="0"/>
          </a:p>
          <a:p>
            <a:r>
              <a:rPr lang="en-US" b="1" dirty="0" smtClean="0"/>
              <a:t>Audience Q</a:t>
            </a:r>
            <a:endParaRPr lang="en-US" b="1" dirty="0"/>
          </a:p>
        </p:txBody>
      </p:sp>
      <p:sp>
        <p:nvSpPr>
          <p:cNvPr id="4" name="Slide Number Placeholder 3"/>
          <p:cNvSpPr>
            <a:spLocks noGrp="1"/>
          </p:cNvSpPr>
          <p:nvPr>
            <p:ph type="sldNum" sz="quarter" idx="10"/>
          </p:nvPr>
        </p:nvSpPr>
        <p:spPr/>
        <p:txBody>
          <a:bodyPr/>
          <a:lstStyle/>
          <a:p>
            <a:fld id="{B78FE6B4-6D54-40CE-A8F6-741FD6D40CAE}" type="slidenum">
              <a:rPr lang="en-US" smtClean="0"/>
              <a:t>27</a:t>
            </a:fld>
            <a:endParaRPr lang="en-US"/>
          </a:p>
        </p:txBody>
      </p:sp>
    </p:spTree>
    <p:extLst>
      <p:ext uri="{BB962C8B-B14F-4D97-AF65-F5344CB8AC3E}">
        <p14:creationId xmlns:p14="http://schemas.microsoft.com/office/powerpoint/2010/main" val="350633628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31675">
              <a:defRPr/>
            </a:pPr>
            <a:endParaRPr lang="en-US" b="1" baseline="0" dirty="0" smtClean="0">
              <a:sym typeface="Wingdings" pitchFamily="2" charset="2"/>
            </a:endParaRPr>
          </a:p>
          <a:p>
            <a:r>
              <a:rPr lang="en-US" b="0" baseline="0" dirty="0" smtClean="0"/>
              <a:t>We say yes, to some extent.  Not nearly with the same level of </a:t>
            </a:r>
            <a:r>
              <a:rPr lang="en-US" b="1" baseline="0" dirty="0" smtClean="0"/>
              <a:t>RESPONSIBILITY</a:t>
            </a:r>
            <a:r>
              <a:rPr lang="en-US" b="0" baseline="0" dirty="0" smtClean="0"/>
              <a:t> that </a:t>
            </a:r>
            <a:r>
              <a:rPr lang="en-US" b="1" baseline="0" dirty="0" smtClean="0"/>
              <a:t>LIBRARY BOARDS </a:t>
            </a:r>
            <a:r>
              <a:rPr lang="en-US" b="0" baseline="0" dirty="0" smtClean="0"/>
              <a:t>have.   It’s just that the policy decisions that the city has made for other city workers == for other city departments == might very logically apply to the </a:t>
            </a:r>
            <a:r>
              <a:rPr lang="en-US" b="1" baseline="0" dirty="0" smtClean="0"/>
              <a:t>PUBLIC LIBRARY</a:t>
            </a:r>
          </a:p>
          <a:p>
            <a:endParaRPr lang="en-US" b="1" baseline="0" dirty="0" smtClean="0"/>
          </a:p>
          <a:p>
            <a:pPr defTabSz="931675">
              <a:defRPr/>
            </a:pPr>
            <a:r>
              <a:rPr lang="en-US" b="0" baseline="0" dirty="0" smtClean="0">
                <a:sym typeface="Wingdings" pitchFamily="2" charset="2"/>
              </a:rPr>
              <a:t>These are areas where the </a:t>
            </a:r>
            <a:r>
              <a:rPr lang="en-US" b="1" baseline="0" dirty="0" smtClean="0">
                <a:sym typeface="Wingdings" pitchFamily="2" charset="2"/>
              </a:rPr>
              <a:t>CITY </a:t>
            </a:r>
            <a:r>
              <a:rPr lang="en-US" b="0" baseline="0" dirty="0" smtClean="0">
                <a:sym typeface="Wingdings" pitchFamily="2" charset="2"/>
              </a:rPr>
              <a:t>might have some influence over </a:t>
            </a:r>
            <a:r>
              <a:rPr lang="en-US" b="1" baseline="0" dirty="0" smtClean="0">
                <a:sym typeface="Wingdings" pitchFamily="2" charset="2"/>
              </a:rPr>
              <a:t>library policies</a:t>
            </a:r>
          </a:p>
          <a:p>
            <a:pPr defTabSz="931675">
              <a:defRPr/>
            </a:pPr>
            <a:r>
              <a:rPr lang="en-US" b="1" baseline="0" dirty="0" smtClean="0">
                <a:sym typeface="Wingdings" pitchFamily="2" charset="2"/>
              </a:rPr>
              <a:t>Where you’ll find logical connections with other city workers</a:t>
            </a:r>
          </a:p>
          <a:p>
            <a:pPr defTabSz="931675">
              <a:defRPr/>
            </a:pPr>
            <a:endParaRPr lang="en-US" b="1" baseline="0" dirty="0" smtClean="0">
              <a:sym typeface="Wingdings" pitchFamily="2" charset="2"/>
            </a:endParaRPr>
          </a:p>
          <a:p>
            <a:pPr defTabSz="931675">
              <a:defRPr/>
            </a:pPr>
            <a:r>
              <a:rPr lang="en-US" b="0" baseline="0" dirty="0" smtClean="0">
                <a:sym typeface="Wingdings" pitchFamily="2" charset="2"/>
              </a:rPr>
              <a:t>If these things have been determined for other city workers == are library staff included ??</a:t>
            </a:r>
          </a:p>
          <a:p>
            <a:endParaRPr lang="en-US" b="1" baseline="0" dirty="0" smtClean="0"/>
          </a:p>
          <a:p>
            <a:pPr defTabSz="931675">
              <a:defRPr/>
            </a:pPr>
            <a:endParaRPr lang="en-US" b="1" baseline="0" dirty="0" smtClean="0">
              <a:sym typeface="Wingdings" pitchFamily="2" charset="2"/>
            </a:endParaRPr>
          </a:p>
          <a:p>
            <a:endParaRPr lang="en-US" b="1" baseline="0" dirty="0" smtClean="0">
              <a:sym typeface="Wingdings" pitchFamily="2" charset="2"/>
            </a:endParaRPr>
          </a:p>
        </p:txBody>
      </p:sp>
      <p:sp>
        <p:nvSpPr>
          <p:cNvPr id="4" name="Slide Number Placeholder 3"/>
          <p:cNvSpPr>
            <a:spLocks noGrp="1"/>
          </p:cNvSpPr>
          <p:nvPr>
            <p:ph type="sldNum" sz="quarter" idx="10"/>
          </p:nvPr>
        </p:nvSpPr>
        <p:spPr/>
        <p:txBody>
          <a:bodyPr/>
          <a:lstStyle/>
          <a:p>
            <a:fld id="{4BB4E9FD-938A-4F3A-8578-FFC0AA291A23}" type="slidenum">
              <a:rPr lang="en-US" smtClean="0">
                <a:solidFill>
                  <a:prstClr val="black"/>
                </a:solidFill>
              </a:rPr>
              <a:pPr/>
              <a:t>28</a:t>
            </a:fld>
            <a:endParaRPr lang="en-US">
              <a:solidFill>
                <a:prstClr val="black"/>
              </a:solidFill>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20000"/>
          </a:bodyPr>
          <a:lstStyle/>
          <a:p>
            <a:r>
              <a:rPr lang="en-US" b="0" baseline="0" dirty="0" smtClean="0">
                <a:sym typeface="Wingdings" pitchFamily="2" charset="2"/>
              </a:rPr>
              <a:t>I always felt that </a:t>
            </a:r>
            <a:r>
              <a:rPr lang="en-US" b="1" baseline="0" dirty="0" smtClean="0">
                <a:sym typeface="Wingdings" pitchFamily="2" charset="2"/>
              </a:rPr>
              <a:t>POLICY DISCUSSIONS </a:t>
            </a:r>
            <a:r>
              <a:rPr lang="en-US" b="0" baseline="0" dirty="0" smtClean="0">
                <a:sym typeface="Wingdings" pitchFamily="2" charset="2"/>
              </a:rPr>
              <a:t>with my former board == Regional System in Iowa == were our best </a:t>
            </a:r>
            <a:r>
              <a:rPr lang="en-US" b="1" baseline="0" dirty="0" smtClean="0">
                <a:sym typeface="Wingdings" pitchFamily="2" charset="2"/>
              </a:rPr>
              <a:t>COLLABORATIONS</a:t>
            </a:r>
            <a:r>
              <a:rPr lang="en-US" b="0" baseline="0" dirty="0" smtClean="0">
                <a:sym typeface="Wingdings" pitchFamily="2" charset="2"/>
              </a:rPr>
              <a:t> </a:t>
            </a:r>
          </a:p>
          <a:p>
            <a:r>
              <a:rPr lang="en-US" b="0" baseline="0" dirty="0" smtClean="0">
                <a:sym typeface="Wingdings" pitchFamily="2" charset="2"/>
              </a:rPr>
              <a:t>Always a very good give-and-take, aided by directors bringing a draft or revision ideas to the board.  Let the conversation ensue </a:t>
            </a:r>
          </a:p>
          <a:p>
            <a:endParaRPr lang="en-US" b="0" baseline="0" dirty="0" smtClean="0">
              <a:sym typeface="Wingdings" pitchFamily="2" charset="2"/>
            </a:endParaRPr>
          </a:p>
          <a:p>
            <a:r>
              <a:rPr lang="en-US" b="0" baseline="0" dirty="0" smtClean="0">
                <a:sym typeface="Wingdings" pitchFamily="2" charset="2"/>
              </a:rPr>
              <a:t>Boards have a great deal of authority over the library’s policies.  </a:t>
            </a:r>
          </a:p>
          <a:p>
            <a:endParaRPr lang="en-US" b="0" baseline="0" dirty="0" smtClean="0">
              <a:sym typeface="Wingdings" pitchFamily="2" charset="2"/>
            </a:endParaRPr>
          </a:p>
          <a:p>
            <a:r>
              <a:rPr lang="en-US" b="1" baseline="0" dirty="0" smtClean="0">
                <a:sym typeface="Wingdings" pitchFamily="2" charset="2"/>
              </a:rPr>
              <a:t>Broader implications ?  </a:t>
            </a:r>
            <a:r>
              <a:rPr lang="en-US" b="0" baseline="0" dirty="0" smtClean="0">
                <a:sym typeface="Wingdings" pitchFamily="2" charset="2"/>
              </a:rPr>
              <a:t>I think there’s a tendency to write policies in the aggravation of the moment.  Someone got on your last nerve with a cell phone call and “that’s it!”  You write a policy that tries to address difficult patrons and rude behavior.   And  next months  you have a policy that says “No Cell Phones, Leave All Cell Phones In Your Vehicles.”  </a:t>
            </a:r>
          </a:p>
          <a:p>
            <a:endParaRPr lang="en-US" b="0" baseline="0" dirty="0" smtClean="0">
              <a:sym typeface="Wingdings" pitchFamily="2" charset="2"/>
            </a:endParaRPr>
          </a:p>
          <a:p>
            <a:r>
              <a:rPr lang="en-US" b="1" baseline="0" dirty="0" smtClean="0">
                <a:sym typeface="Wingdings" pitchFamily="2" charset="2"/>
              </a:rPr>
              <a:t>Legal compliance </a:t>
            </a:r>
            <a:r>
              <a:rPr lang="en-US" b="0" baseline="0" dirty="0" smtClean="0">
                <a:sym typeface="Wingdings" pitchFamily="2" charset="2"/>
              </a:rPr>
              <a:t>= Library boards are a PUBLIC BODY and must be in compliance with Iowa’s OPEN MEETINGS LAWS</a:t>
            </a:r>
          </a:p>
          <a:p>
            <a:r>
              <a:rPr lang="en-US" b="0" baseline="0" dirty="0" smtClean="0">
                <a:sym typeface="Wingdings" pitchFamily="2" charset="2"/>
              </a:rPr>
              <a:t>When boards are in the position to HIRE a LIBRARY DIRECTOR, they must be in compliance with ADA EMPLOYMENT LAWS</a:t>
            </a:r>
          </a:p>
          <a:p>
            <a:endParaRPr lang="en-US" b="0" baseline="0" dirty="0" smtClean="0">
              <a:sym typeface="Wingdings" pitchFamily="2" charset="2"/>
            </a:endParaRPr>
          </a:p>
          <a:p>
            <a:r>
              <a:rPr lang="en-US" b="1" baseline="0" dirty="0" smtClean="0">
                <a:sym typeface="Wingdings" pitchFamily="2" charset="2"/>
              </a:rPr>
              <a:t>Ethical compliance </a:t>
            </a:r>
            <a:r>
              <a:rPr lang="en-US" b="0" baseline="0" dirty="0" smtClean="0">
                <a:sym typeface="Wingdings" pitchFamily="2" charset="2"/>
              </a:rPr>
              <a:t>= Defending intellectual freedom.  Being a good steward of the library’s budget.  Another policy topic that comes up </a:t>
            </a:r>
            <a:r>
              <a:rPr lang="en-US" b="0" baseline="0" dirty="0" err="1" smtClean="0">
                <a:sym typeface="Wingdings" pitchFamily="2" charset="2"/>
              </a:rPr>
              <a:t>occassionally</a:t>
            </a:r>
            <a:r>
              <a:rPr lang="en-US" b="0" baseline="0" dirty="0" smtClean="0">
                <a:sym typeface="Wingdings" pitchFamily="2" charset="2"/>
              </a:rPr>
              <a:t> as libraries are looking for samples = </a:t>
            </a:r>
            <a:r>
              <a:rPr lang="en-US" b="1" baseline="0" dirty="0" smtClean="0">
                <a:sym typeface="Wingdings" pitchFamily="2" charset="2"/>
              </a:rPr>
              <a:t>INVESTMENT POLICY  &amp;  </a:t>
            </a:r>
            <a:r>
              <a:rPr lang="en-US" b="1" strike="noStrike" baseline="0" dirty="0" smtClean="0">
                <a:sym typeface="Wingdings" pitchFamily="2" charset="2"/>
              </a:rPr>
              <a:t>CREDIT CARD </a:t>
            </a:r>
          </a:p>
          <a:p>
            <a:r>
              <a:rPr lang="en-US" b="1" strike="noStrike" baseline="0" dirty="0" smtClean="0">
                <a:sym typeface="Wingdings" pitchFamily="2" charset="2"/>
              </a:rPr>
              <a:t>In both cases best to follow city hall </a:t>
            </a:r>
          </a:p>
          <a:p>
            <a:endParaRPr lang="en-US" b="1" strike="noStrike" baseline="0" dirty="0" smtClean="0">
              <a:sym typeface="Wingdings" pitchFamily="2" charset="2"/>
            </a:endParaRPr>
          </a:p>
          <a:p>
            <a:r>
              <a:rPr lang="en-US" b="0" strike="sngStrike" baseline="0" dirty="0" smtClean="0">
                <a:sym typeface="Wingdings" pitchFamily="2" charset="2"/>
              </a:rPr>
              <a:t>Consistent meeting attendance, taking care to not be ABSENT more than you are PRESENT at board meetings  </a:t>
            </a:r>
          </a:p>
          <a:p>
            <a:endParaRPr lang="en-US" b="0" baseline="0" dirty="0" smtClean="0">
              <a:sym typeface="Wingdings" pitchFamily="2" charset="2"/>
            </a:endParaRPr>
          </a:p>
          <a:p>
            <a:r>
              <a:rPr lang="en-US" b="0" baseline="0" dirty="0" smtClean="0">
                <a:sym typeface="Wingdings" pitchFamily="2" charset="2"/>
              </a:rPr>
              <a:t>The board oversees and officially adopts </a:t>
            </a:r>
            <a:r>
              <a:rPr lang="en-US" b="1" baseline="0" dirty="0" smtClean="0">
                <a:sym typeface="Wingdings" pitchFamily="2" charset="2"/>
              </a:rPr>
              <a:t>POLICIES = = </a:t>
            </a:r>
            <a:r>
              <a:rPr lang="en-US" b="0" baseline="0" dirty="0" smtClean="0">
                <a:sym typeface="Wingdings" pitchFamily="2" charset="2"/>
              </a:rPr>
              <a:t>revises and evaluates them also.  Boards are doing that by working together with the </a:t>
            </a:r>
            <a:r>
              <a:rPr lang="en-US" b="1" baseline="0" dirty="0" smtClean="0">
                <a:sym typeface="Wingdings" pitchFamily="2" charset="2"/>
              </a:rPr>
              <a:t>LIBRARY DIRECTOR</a:t>
            </a:r>
          </a:p>
          <a:p>
            <a:endParaRPr lang="en-US" b="0" baseline="0" dirty="0" smtClean="0">
              <a:sym typeface="Wingdings" pitchFamily="2" charset="2"/>
            </a:endParaRPr>
          </a:p>
          <a:p>
            <a:r>
              <a:rPr lang="en-US" b="0" baseline="0" dirty="0" smtClean="0">
                <a:sym typeface="Wingdings" pitchFamily="2" charset="2"/>
              </a:rPr>
              <a:t>Step through DIRECTOR points </a:t>
            </a:r>
          </a:p>
          <a:p>
            <a:endParaRPr lang="en-US" b="0" baseline="0" dirty="0" smtClean="0">
              <a:sym typeface="Wingdings" pitchFamily="2" charset="2"/>
            </a:endParaRPr>
          </a:p>
        </p:txBody>
      </p:sp>
      <p:sp>
        <p:nvSpPr>
          <p:cNvPr id="4" name="Slide Number Placeholder 3"/>
          <p:cNvSpPr>
            <a:spLocks noGrp="1"/>
          </p:cNvSpPr>
          <p:nvPr>
            <p:ph type="sldNum" sz="quarter" idx="10"/>
          </p:nvPr>
        </p:nvSpPr>
        <p:spPr/>
        <p:txBody>
          <a:bodyPr/>
          <a:lstStyle/>
          <a:p>
            <a:fld id="{4BB4E9FD-938A-4F3A-8578-FFC0AA291A23}" type="slidenum">
              <a:rPr lang="en-US" smtClean="0">
                <a:solidFill>
                  <a:prstClr val="black"/>
                </a:solidFill>
              </a:rPr>
              <a:pPr/>
              <a:t>29</a:t>
            </a:fld>
            <a:endParaRPr lang="en-US">
              <a:solidFill>
                <a:prstClr val="black"/>
              </a:solidFil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dirty="0" smtClean="0"/>
              <a:t>Here’s where we’re headed today…</a:t>
            </a:r>
          </a:p>
          <a:p>
            <a:endParaRPr lang="en-US" b="1" dirty="0" smtClean="0"/>
          </a:p>
          <a:p>
            <a:r>
              <a:rPr lang="en-US" b="0" dirty="0" smtClean="0"/>
              <a:t>With your help and what I’m sure will be a</a:t>
            </a:r>
            <a:r>
              <a:rPr lang="en-US" b="0" baseline="0" dirty="0" smtClean="0"/>
              <a:t> lively conversations from you </a:t>
            </a:r>
            <a:r>
              <a:rPr lang="en-US" b="0" baseline="0" dirty="0" smtClean="0">
                <a:sym typeface="Wingdings" pitchFamily="2" charset="2"/>
              </a:rPr>
              <a:t></a:t>
            </a:r>
          </a:p>
          <a:p>
            <a:endParaRPr lang="en-US" b="1" baseline="0" dirty="0" smtClean="0">
              <a:sym typeface="Wingdings" pitchFamily="2" charset="2"/>
            </a:endParaRPr>
          </a:p>
          <a:p>
            <a:r>
              <a:rPr lang="en-US" b="0" baseline="0" dirty="0" smtClean="0">
                <a:sym typeface="Wingdings" pitchFamily="2" charset="2"/>
              </a:rPr>
              <a:t>Point to handouts </a:t>
            </a:r>
            <a:r>
              <a:rPr lang="en-US" b="1" baseline="0" dirty="0" smtClean="0">
                <a:sym typeface="Wingdings" pitchFamily="2" charset="2"/>
              </a:rPr>
              <a:t>NOTE-TAKING PAGE, </a:t>
            </a:r>
            <a:r>
              <a:rPr lang="en-US" b="0" i="0" baseline="0" dirty="0" smtClean="0">
                <a:sym typeface="Wingdings" pitchFamily="2" charset="2"/>
              </a:rPr>
              <a:t>to keep that front-and-center as a way to jot down ideas from today.  Especially things you hope to try when you get back home </a:t>
            </a:r>
          </a:p>
          <a:p>
            <a:endParaRPr lang="en-US" b="0" i="0" baseline="0" dirty="0" smtClean="0">
              <a:sym typeface="Wingdings" pitchFamily="2" charset="2"/>
            </a:endParaRPr>
          </a:p>
          <a:p>
            <a:r>
              <a:rPr lang="en-US" b="0" i="0" baseline="0" dirty="0" smtClean="0">
                <a:sym typeface="Wingdings" pitchFamily="2" charset="2"/>
              </a:rPr>
              <a:t>***	***	***	***</a:t>
            </a:r>
          </a:p>
          <a:p>
            <a:endParaRPr lang="en-US" b="0" i="0" baseline="0" dirty="0" smtClean="0">
              <a:sym typeface="Wingdings" pitchFamily="2" charset="2"/>
            </a:endParaRPr>
          </a:p>
          <a:p>
            <a:r>
              <a:rPr lang="en-US" strike="sngStrike" dirty="0" smtClean="0"/>
              <a:t>@ this</a:t>
            </a:r>
            <a:r>
              <a:rPr lang="en-US" strike="sngStrike" baseline="0" dirty="0" smtClean="0"/>
              <a:t> point == </a:t>
            </a:r>
            <a:r>
              <a:rPr lang="en-US" b="1" strike="sngStrike" baseline="0" dirty="0" smtClean="0"/>
              <a:t>ICE BREAKER </a:t>
            </a:r>
            <a:r>
              <a:rPr lang="en-US" strike="sngStrike" baseline="0" dirty="0" smtClean="0"/>
              <a:t>by introducing people to their </a:t>
            </a:r>
            <a:r>
              <a:rPr lang="en-US" b="1" strike="sngStrike" baseline="0" dirty="0" smtClean="0"/>
              <a:t>WORK GROUPS </a:t>
            </a:r>
            <a:r>
              <a:rPr lang="en-US" strike="sngStrike" baseline="0" dirty="0" smtClean="0"/>
              <a:t>== </a:t>
            </a:r>
            <a:r>
              <a:rPr lang="en-US" b="1" strike="sngStrike" baseline="0" dirty="0" smtClean="0"/>
              <a:t>in honor of St. Patrick’s Day ==</a:t>
            </a:r>
          </a:p>
          <a:p>
            <a:r>
              <a:rPr lang="en-US" b="1" strike="sngStrike" baseline="0" dirty="0" smtClean="0"/>
              <a:t>Derbies / Pot of Gold / </a:t>
            </a:r>
            <a:r>
              <a:rPr lang="en-US" b="1" strike="sngStrike" baseline="0" dirty="0" err="1" smtClean="0"/>
              <a:t>Leprechanns</a:t>
            </a:r>
            <a:r>
              <a:rPr lang="en-US" b="1" strike="sngStrike" baseline="0" dirty="0" smtClean="0"/>
              <a:t> / Shamrocks </a:t>
            </a:r>
            <a:r>
              <a:rPr lang="en-US" b="1" strike="sngStrike" baseline="0" dirty="0" smtClean="0">
                <a:sym typeface="Wingdings" panose="05000000000000000000" pitchFamily="2" charset="2"/>
              </a:rPr>
              <a:t></a:t>
            </a:r>
            <a:endParaRPr lang="en-US" b="1" strike="sngStrike" baseline="0" dirty="0" smtClean="0"/>
          </a:p>
          <a:p>
            <a:r>
              <a:rPr lang="en-US" b="1" strike="sngStrike" baseline="0" dirty="0" smtClean="0"/>
              <a:t>As noted on name badges </a:t>
            </a:r>
            <a:r>
              <a:rPr lang="en-US" b="1" strike="sngStrike" baseline="0" dirty="0" smtClean="0">
                <a:sym typeface="Wingdings" panose="05000000000000000000" pitchFamily="2" charset="2"/>
              </a:rPr>
              <a:t> </a:t>
            </a:r>
            <a:endParaRPr lang="en-US" b="1" strike="sngStrike" baseline="0" dirty="0" smtClean="0"/>
          </a:p>
          <a:p>
            <a:endParaRPr lang="en-US" b="1" strike="sngStrike" baseline="0" dirty="0" smtClean="0"/>
          </a:p>
          <a:p>
            <a:r>
              <a:rPr lang="en-US" b="0" strike="sngStrike" baseline="0" dirty="0" smtClean="0"/>
              <a:t>These will be their work groups throughout the day </a:t>
            </a:r>
            <a:r>
              <a:rPr lang="en-US" b="0" strike="sngStrike" baseline="0" dirty="0" smtClean="0">
                <a:sym typeface="Wingdings" panose="05000000000000000000" pitchFamily="2" charset="2"/>
              </a:rPr>
              <a:t>  Stay put for now, when it’s time, you’ll need to hook up with the other leprechauns later  </a:t>
            </a:r>
          </a:p>
          <a:p>
            <a:endParaRPr lang="en-US" b="0" i="0" dirty="0"/>
          </a:p>
        </p:txBody>
      </p:sp>
      <p:sp>
        <p:nvSpPr>
          <p:cNvPr id="4" name="Slide Number Placeholder 3"/>
          <p:cNvSpPr>
            <a:spLocks noGrp="1"/>
          </p:cNvSpPr>
          <p:nvPr>
            <p:ph type="sldNum" sz="quarter" idx="10"/>
          </p:nvPr>
        </p:nvSpPr>
        <p:spPr/>
        <p:txBody>
          <a:bodyPr/>
          <a:lstStyle/>
          <a:p>
            <a:fld id="{4BB4E9FD-938A-4F3A-8578-FFC0AA291A23}" type="slidenum">
              <a:rPr lang="en-US" smtClean="0"/>
              <a:pPr/>
              <a:t>3</a:t>
            </a:fld>
            <a:endParaRPr 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b="0" baseline="0" dirty="0" smtClean="0">
              <a:sym typeface="Wingdings" pitchFamily="2" charset="2"/>
            </a:endParaRPr>
          </a:p>
          <a:p>
            <a:r>
              <a:rPr lang="en-US" b="0" baseline="0" dirty="0" smtClean="0">
                <a:sym typeface="Wingdings" pitchFamily="2" charset="2"/>
              </a:rPr>
              <a:t>One of the best ways to update job descriptions is to ask the person doing the job !!  Ask for that input == first hand knowledge from the person who is doing the job</a:t>
            </a:r>
          </a:p>
          <a:p>
            <a:endParaRPr lang="en-US" b="0" baseline="0" dirty="0" smtClean="0">
              <a:sym typeface="Wingdings" pitchFamily="2" charset="2"/>
            </a:endParaRPr>
          </a:p>
          <a:p>
            <a:r>
              <a:rPr lang="en-US" b="0" baseline="0" dirty="0" smtClean="0">
                <a:sym typeface="Wingdings" pitchFamily="2" charset="2"/>
              </a:rPr>
              <a:t>Same applies here == staff should feel free to make suggestions to the </a:t>
            </a:r>
            <a:r>
              <a:rPr lang="en-US" b="1" baseline="0" dirty="0" smtClean="0">
                <a:sym typeface="Wingdings" pitchFamily="2" charset="2"/>
              </a:rPr>
              <a:t>POLICY PARTS </a:t>
            </a:r>
            <a:r>
              <a:rPr lang="en-US" b="0" baseline="0" dirty="0" smtClean="0">
                <a:sym typeface="Wingdings" pitchFamily="2" charset="2"/>
              </a:rPr>
              <a:t>that they can most directly affect </a:t>
            </a:r>
          </a:p>
          <a:p>
            <a:r>
              <a:rPr lang="en-US" b="1" baseline="0" dirty="0" smtClean="0">
                <a:sym typeface="Wingdings" pitchFamily="2" charset="2"/>
              </a:rPr>
              <a:t>REGULATIONS </a:t>
            </a:r>
            <a:r>
              <a:rPr lang="en-US" b="0" baseline="0" dirty="0" smtClean="0">
                <a:sym typeface="Wingdings" pitchFamily="2" charset="2"/>
              </a:rPr>
              <a:t>that they are expected to explain and enforce</a:t>
            </a:r>
          </a:p>
          <a:p>
            <a:r>
              <a:rPr lang="en-US" b="0" baseline="0" dirty="0" smtClean="0">
                <a:sym typeface="Wingdings" pitchFamily="2" charset="2"/>
              </a:rPr>
              <a:t>And </a:t>
            </a:r>
            <a:r>
              <a:rPr lang="en-US" b="1" baseline="0" dirty="0" smtClean="0">
                <a:sym typeface="Wingdings" pitchFamily="2" charset="2"/>
              </a:rPr>
              <a:t>PROCEDURES </a:t>
            </a:r>
            <a:r>
              <a:rPr lang="en-US" b="0" baseline="0" dirty="0" smtClean="0">
                <a:sym typeface="Wingdings" pitchFamily="2" charset="2"/>
              </a:rPr>
              <a:t>which they are writing for themselves   </a:t>
            </a:r>
          </a:p>
          <a:p>
            <a:endParaRPr lang="en-US" b="0" baseline="0" dirty="0" smtClean="0">
              <a:sym typeface="Wingdings" pitchFamily="2" charset="2"/>
            </a:endParaRPr>
          </a:p>
          <a:p>
            <a:r>
              <a:rPr lang="en-US" b="0" baseline="0" dirty="0" smtClean="0">
                <a:sym typeface="Wingdings" pitchFamily="2" charset="2"/>
              </a:rPr>
              <a:t>They’re the ones on the front lines, on the service desks, interacting with patrons.  They hear it if patrons are frustrated by rules and regulations, so staff should bring those things up for discussion</a:t>
            </a:r>
          </a:p>
          <a:p>
            <a:endParaRPr lang="en-US" b="0" baseline="0" dirty="0" smtClean="0">
              <a:sym typeface="Wingdings" pitchFamily="2" charset="2"/>
            </a:endParaRPr>
          </a:p>
          <a:p>
            <a:endParaRPr lang="en-US" b="0" baseline="0" dirty="0" smtClean="0">
              <a:sym typeface="Wingdings" pitchFamily="2" charset="2"/>
            </a:endParaRPr>
          </a:p>
          <a:p>
            <a:endParaRPr lang="en-US" b="1" dirty="0"/>
          </a:p>
        </p:txBody>
      </p:sp>
      <p:sp>
        <p:nvSpPr>
          <p:cNvPr id="4" name="Slide Number Placeholder 3"/>
          <p:cNvSpPr>
            <a:spLocks noGrp="1"/>
          </p:cNvSpPr>
          <p:nvPr>
            <p:ph type="sldNum" sz="quarter" idx="10"/>
          </p:nvPr>
        </p:nvSpPr>
        <p:spPr/>
        <p:txBody>
          <a:bodyPr/>
          <a:lstStyle/>
          <a:p>
            <a:fld id="{4BB4E9FD-938A-4F3A-8578-FFC0AA291A23}" type="slidenum">
              <a:rPr lang="en-US" smtClean="0">
                <a:solidFill>
                  <a:prstClr val="black"/>
                </a:solidFill>
              </a:rPr>
              <a:pPr/>
              <a:t>30</a:t>
            </a:fld>
            <a:endParaRPr lang="en-US">
              <a:solidFill>
                <a:prstClr val="black"/>
              </a:solidFill>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992EF84-AFEF-49E0-91D3-017E475E450B}" type="slidenum">
              <a:rPr lang="en-US" smtClean="0"/>
              <a:t>31</a:t>
            </a:fld>
            <a:endParaRPr lang="en-US"/>
          </a:p>
        </p:txBody>
      </p:sp>
    </p:spTree>
    <p:extLst>
      <p:ext uri="{BB962C8B-B14F-4D97-AF65-F5344CB8AC3E}">
        <p14:creationId xmlns:p14="http://schemas.microsoft.com/office/powerpoint/2010/main" val="291875997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992EF84-AFEF-49E0-91D3-017E475E450B}" type="slidenum">
              <a:rPr lang="en-US" smtClean="0"/>
              <a:t>32</a:t>
            </a:fld>
            <a:endParaRPr lang="en-US"/>
          </a:p>
        </p:txBody>
      </p:sp>
    </p:spTree>
    <p:extLst>
      <p:ext uri="{BB962C8B-B14F-4D97-AF65-F5344CB8AC3E}">
        <p14:creationId xmlns:p14="http://schemas.microsoft.com/office/powerpoint/2010/main" val="48584881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0" dirty="0" smtClean="0"/>
              <a:t>I</a:t>
            </a:r>
            <a:r>
              <a:rPr lang="en-US" b="0" baseline="0" dirty="0" smtClean="0"/>
              <a:t> may have already revealed my bias about</a:t>
            </a:r>
            <a:r>
              <a:rPr lang="en-US" b="1" baseline="0" dirty="0" smtClean="0"/>
              <a:t> ILL coming to a crashing halt when the normal ILL staffer is on vacation</a:t>
            </a:r>
          </a:p>
          <a:p>
            <a:endParaRPr lang="en-US" b="1" baseline="0" dirty="0" smtClean="0"/>
          </a:p>
          <a:p>
            <a:r>
              <a:rPr lang="en-US" b="1" baseline="0" dirty="0" smtClean="0"/>
              <a:t>Also for me = = INCLEMENT WEATHER and HOLIDAYS</a:t>
            </a:r>
          </a:p>
          <a:p>
            <a:endParaRPr lang="en-US" b="1" baseline="0" dirty="0" smtClean="0"/>
          </a:p>
          <a:p>
            <a:r>
              <a:rPr lang="en-US" b="1" baseline="0" dirty="0" smtClean="0"/>
              <a:t>What about you </a:t>
            </a:r>
            <a:r>
              <a:rPr lang="en-US" b="0" baseline="0" dirty="0" smtClean="0"/>
              <a:t>= and </a:t>
            </a:r>
            <a:r>
              <a:rPr lang="en-US" b="1" baseline="0" dirty="0" smtClean="0"/>
              <a:t>your customers</a:t>
            </a:r>
            <a:r>
              <a:rPr lang="en-US" b="0" baseline="0" dirty="0" smtClean="0"/>
              <a:t>?  </a:t>
            </a:r>
            <a:r>
              <a:rPr lang="en-US" b="1" baseline="0" dirty="0" smtClean="0"/>
              <a:t>Tough question</a:t>
            </a:r>
            <a:r>
              <a:rPr lang="en-US" b="0" baseline="0" dirty="0" smtClean="0"/>
              <a:t>?  What do libraries do in terms of policy that really bug our customers if we were to actually ask them!</a:t>
            </a:r>
          </a:p>
          <a:p>
            <a:endParaRPr lang="en-US" b="1" baseline="0" dirty="0" smtClean="0"/>
          </a:p>
          <a:p>
            <a:r>
              <a:rPr lang="en-US" b="1" baseline="0" dirty="0" smtClean="0"/>
              <a:t>All together large group</a:t>
            </a:r>
          </a:p>
        </p:txBody>
      </p:sp>
      <p:sp>
        <p:nvSpPr>
          <p:cNvPr id="4" name="Slide Number Placeholder 3"/>
          <p:cNvSpPr>
            <a:spLocks noGrp="1"/>
          </p:cNvSpPr>
          <p:nvPr>
            <p:ph type="sldNum" sz="quarter" idx="10"/>
          </p:nvPr>
        </p:nvSpPr>
        <p:spPr/>
        <p:txBody>
          <a:bodyPr/>
          <a:lstStyle/>
          <a:p>
            <a:fld id="{4BB4E9FD-938A-4F3A-8578-FFC0AA291A23}" type="slidenum">
              <a:rPr lang="en-US" smtClean="0"/>
              <a:pPr/>
              <a:t>33</a:t>
            </a:fld>
            <a:endParaRPr 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 </a:t>
            </a:r>
            <a:r>
              <a:rPr lang="en-US" b="1" dirty="0" smtClean="0"/>
              <a:t>Basehor </a:t>
            </a:r>
            <a:r>
              <a:rPr lang="en-US" baseline="0" dirty="0" smtClean="0"/>
              <a:t>== They’ve decided—and DOCUMENTED—which holidays the library observes, when the library will be closed …</a:t>
            </a:r>
          </a:p>
          <a:p>
            <a:endParaRPr lang="en-US" baseline="0" dirty="0" smtClean="0"/>
          </a:p>
        </p:txBody>
      </p:sp>
      <p:sp>
        <p:nvSpPr>
          <p:cNvPr id="4" name="Slide Number Placeholder 3"/>
          <p:cNvSpPr>
            <a:spLocks noGrp="1"/>
          </p:cNvSpPr>
          <p:nvPr>
            <p:ph type="sldNum" sz="quarter" idx="10"/>
          </p:nvPr>
        </p:nvSpPr>
        <p:spPr/>
        <p:txBody>
          <a:bodyPr/>
          <a:lstStyle/>
          <a:p>
            <a:fld id="{BDDD51BF-2B85-46FE-BDD8-167F27FC526E}" type="slidenum">
              <a:rPr lang="en-US" smtClean="0"/>
              <a:t>34</a:t>
            </a:fld>
            <a:endParaRPr lang="en-US"/>
          </a:p>
        </p:txBody>
      </p:sp>
    </p:spTree>
    <p:extLst>
      <p:ext uri="{BB962C8B-B14F-4D97-AF65-F5344CB8AC3E}">
        <p14:creationId xmlns:p14="http://schemas.microsoft.com/office/powerpoint/2010/main" val="274420543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Another pet peeve of mine </a:t>
            </a:r>
            <a:r>
              <a:rPr lang="en-US" dirty="0" smtClean="0">
                <a:sym typeface="Wingdings" panose="05000000000000000000" pitchFamily="2" charset="2"/>
              </a:rPr>
              <a:t> </a:t>
            </a:r>
          </a:p>
          <a:p>
            <a:endParaRPr lang="en-US" dirty="0" smtClean="0">
              <a:sym typeface="Wingdings" panose="05000000000000000000" pitchFamily="2" charset="2"/>
            </a:endParaRPr>
          </a:p>
          <a:p>
            <a:r>
              <a:rPr lang="en-US" dirty="0" smtClean="0">
                <a:sym typeface="Wingdings" panose="05000000000000000000" pitchFamily="2" charset="2"/>
              </a:rPr>
              <a:t>This from</a:t>
            </a:r>
            <a:r>
              <a:rPr lang="en-US" baseline="0" dirty="0" smtClean="0">
                <a:sym typeface="Wingdings" panose="05000000000000000000" pitchFamily="2" charset="2"/>
              </a:rPr>
              <a:t> Pikes Peak in Colorado addresses how to decide inclement weather closings</a:t>
            </a:r>
            <a:endParaRPr lang="en-US" dirty="0"/>
          </a:p>
        </p:txBody>
      </p:sp>
      <p:sp>
        <p:nvSpPr>
          <p:cNvPr id="4" name="Slide Number Placeholder 3"/>
          <p:cNvSpPr>
            <a:spLocks noGrp="1"/>
          </p:cNvSpPr>
          <p:nvPr>
            <p:ph type="sldNum" sz="quarter" idx="10"/>
          </p:nvPr>
        </p:nvSpPr>
        <p:spPr/>
        <p:txBody>
          <a:bodyPr/>
          <a:lstStyle/>
          <a:p>
            <a:fld id="{BDDD51BF-2B85-46FE-BDD8-167F27FC526E}" type="slidenum">
              <a:rPr lang="en-US" smtClean="0"/>
              <a:t>35</a:t>
            </a:fld>
            <a:endParaRPr lang="en-US"/>
          </a:p>
        </p:txBody>
      </p:sp>
    </p:spTree>
    <p:extLst>
      <p:ext uri="{BB962C8B-B14F-4D97-AF65-F5344CB8AC3E}">
        <p14:creationId xmlns:p14="http://schemas.microsoft.com/office/powerpoint/2010/main" val="3799979395"/>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dirty="0" smtClean="0"/>
              <a:t>Kenosha</a:t>
            </a:r>
            <a:endParaRPr lang="en-US" dirty="0" smtClean="0"/>
          </a:p>
          <a:p>
            <a:r>
              <a:rPr lang="en-US" dirty="0" smtClean="0"/>
              <a:t>Sibley also has one and other</a:t>
            </a:r>
            <a:r>
              <a:rPr lang="en-US" baseline="0" dirty="0" smtClean="0"/>
              <a:t> larger libraries, but seldom found in small town libraries.  And yet, small town libs are just as active on SOCIAL MEDIA as larger cities</a:t>
            </a:r>
          </a:p>
          <a:p>
            <a:endParaRPr lang="en-US" dirty="0" smtClean="0"/>
          </a:p>
          <a:p>
            <a:r>
              <a:rPr lang="en-US" b="1" dirty="0"/>
              <a:t>FROM KENOSHA </a:t>
            </a:r>
            <a:r>
              <a:rPr lang="en-US" dirty="0"/>
              <a:t>“…Social media such as social networks, blogs, bulletin boards, and personalized web sites are changing the way we communicate and interact both at home and in the workplace. The purpose of these sites is to engage in dialogue, provide and exchange information, and build understanding.</a:t>
            </a:r>
          </a:p>
          <a:p>
            <a:r>
              <a:rPr lang="en-US" dirty="0"/>
              <a:t>While we recognize the benefits of using social media and respect your right to do so, we also realize there are certain risks involved. Because online postings may conflict with the interests of Kenosha Public Library and its patrons, we have adopted the following policy regarding the relationship between KPL and KPL staff personal social media accounts.</a:t>
            </a:r>
          </a:p>
          <a:p>
            <a:endParaRPr lang="en-US" dirty="0" smtClean="0"/>
          </a:p>
        </p:txBody>
      </p:sp>
      <p:sp>
        <p:nvSpPr>
          <p:cNvPr id="4" name="Slide Number Placeholder 3"/>
          <p:cNvSpPr>
            <a:spLocks noGrp="1"/>
          </p:cNvSpPr>
          <p:nvPr>
            <p:ph type="sldNum" sz="quarter" idx="10"/>
          </p:nvPr>
        </p:nvSpPr>
        <p:spPr/>
        <p:txBody>
          <a:bodyPr/>
          <a:lstStyle/>
          <a:p>
            <a:fld id="{7615FF20-70CF-4949-BCE6-9EBD68D8995E}" type="slidenum">
              <a:rPr lang="en-US" smtClean="0"/>
              <a:pPr/>
              <a:t>37</a:t>
            </a:fld>
            <a:endParaRPr lang="en-US"/>
          </a:p>
        </p:txBody>
      </p:sp>
    </p:spTree>
    <p:extLst>
      <p:ext uri="{BB962C8B-B14F-4D97-AF65-F5344CB8AC3E}">
        <p14:creationId xmlns:p14="http://schemas.microsoft.com/office/powerpoint/2010/main" val="3029962880"/>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20000"/>
          </a:bodyPr>
          <a:lstStyle/>
          <a:p>
            <a:endParaRPr lang="en-US" dirty="0" smtClean="0"/>
          </a:p>
          <a:p>
            <a:r>
              <a:rPr lang="en-US" dirty="0" smtClean="0"/>
              <a:t>Example == </a:t>
            </a:r>
            <a:r>
              <a:rPr lang="en-US" b="1" dirty="0" smtClean="0"/>
              <a:t>SOCIAL</a:t>
            </a:r>
            <a:r>
              <a:rPr lang="en-US" b="1" baseline="0" dirty="0" smtClean="0"/>
              <a:t> MEDIA POLICY</a:t>
            </a:r>
          </a:p>
          <a:p>
            <a:endParaRPr lang="en-US" dirty="0" smtClean="0"/>
          </a:p>
          <a:p>
            <a:r>
              <a:rPr lang="en-US" dirty="0" smtClean="0"/>
              <a:t>While social media is no longer new in our lives, no longer that</a:t>
            </a:r>
            <a:r>
              <a:rPr lang="en-US" baseline="0" dirty="0" smtClean="0"/>
              <a:t> new in libraries either == what might be new is that maybe your library hasn’t looked at social media as a policy issue.  </a:t>
            </a:r>
          </a:p>
          <a:p>
            <a:endParaRPr lang="en-US" dirty="0" smtClean="0"/>
          </a:p>
          <a:p>
            <a:r>
              <a:rPr lang="en-US" dirty="0" smtClean="0"/>
              <a:t>Dubuque PL has a social media policy as well.  I’ve used Dubuque</a:t>
            </a:r>
            <a:r>
              <a:rPr lang="en-US" baseline="0" dirty="0" smtClean="0"/>
              <a:t> as an example before, but I couldn’t readily find it again…so this one from Duluth (MN) is a good one…</a:t>
            </a:r>
          </a:p>
          <a:p>
            <a:endParaRPr lang="en-US" dirty="0" smtClean="0"/>
          </a:p>
          <a:p>
            <a:pPr defTabSz="897343">
              <a:defRPr/>
            </a:pPr>
            <a:r>
              <a:rPr lang="en-US" b="1" baseline="0" dirty="0" smtClean="0"/>
              <a:t>INCLUDES:  </a:t>
            </a:r>
            <a:r>
              <a:rPr lang="en-US" baseline="0" dirty="0" smtClean="0"/>
              <a:t>How and why the staff uses Facebook, for instance.  As well as the appropriateness of the public commenting on the library’s Facebook page</a:t>
            </a:r>
            <a:endParaRPr lang="en-US" dirty="0" smtClean="0"/>
          </a:p>
          <a:p>
            <a:endParaRPr lang="en-US" dirty="0" smtClean="0"/>
          </a:p>
          <a:p>
            <a:pPr defTabSz="922896">
              <a:defRPr/>
            </a:pPr>
            <a:r>
              <a:rPr lang="en-US" b="1" dirty="0" smtClean="0"/>
              <a:t>FROM DULUTH:  </a:t>
            </a:r>
            <a:r>
              <a:rPr lang="en-US" dirty="0" smtClean="0"/>
              <a:t>Library social media is intended to create a welcoming online space where library users will find useful and entertaining information and can interact with staff and other users</a:t>
            </a:r>
            <a:r>
              <a:rPr lang="en-US" baseline="0" dirty="0" smtClean="0"/>
              <a:t> … </a:t>
            </a:r>
            <a:r>
              <a:rPr lang="en-US" dirty="0" smtClean="0"/>
              <a:t>to encourage community involvement and to create a dialog between the library and its patrons regarding library services, resources, events and programs, and community information.</a:t>
            </a:r>
          </a:p>
          <a:p>
            <a:pPr defTabSz="922896">
              <a:defRPr/>
            </a:pPr>
            <a:endParaRPr lang="en-US" dirty="0" smtClean="0"/>
          </a:p>
          <a:p>
            <a:pPr defTabSz="922896">
              <a:defRPr/>
            </a:pPr>
            <a:r>
              <a:rPr lang="en-US" dirty="0" smtClean="0"/>
              <a:t>Comments, posts, and messages are welcome on the library’s social networking sites. While the library recognizes and respects differences in opinion, all such interactions will be regularly monitored and reviewed for content and relevancy. The library reserves the right to refrain from posting user submissions or comments or to remove them at any time.</a:t>
            </a:r>
          </a:p>
          <a:p>
            <a:r>
              <a:rPr lang="en-US" dirty="0" smtClean="0"/>
              <a:t/>
            </a:r>
            <a:br>
              <a:rPr lang="en-US" dirty="0" smtClean="0"/>
            </a:br>
            <a:r>
              <a:rPr lang="en-US" dirty="0" smtClean="0"/>
              <a:t>Social media is defined as any web application, site or account used by the library to facilitate the sharing of opinions and information about library-related subjects and issues. It includes any facility for online publication and commentary, such as blogs, wikis, and social networking sites.</a:t>
            </a:r>
            <a:br>
              <a:rPr lang="en-US" dirty="0" smtClean="0"/>
            </a:br>
            <a:r>
              <a:rPr lang="en-US" dirty="0" smtClean="0"/>
              <a:t/>
            </a:r>
            <a:br>
              <a:rPr lang="en-US" dirty="0" smtClean="0"/>
            </a:br>
            <a:endParaRPr lang="en-US" dirty="0"/>
          </a:p>
        </p:txBody>
      </p:sp>
      <p:sp>
        <p:nvSpPr>
          <p:cNvPr id="4" name="Slide Number Placeholder 3"/>
          <p:cNvSpPr>
            <a:spLocks noGrp="1"/>
          </p:cNvSpPr>
          <p:nvPr>
            <p:ph type="sldNum" sz="quarter" idx="10"/>
          </p:nvPr>
        </p:nvSpPr>
        <p:spPr/>
        <p:txBody>
          <a:bodyPr/>
          <a:lstStyle/>
          <a:p>
            <a:fld id="{7615FF20-70CF-4949-BCE6-9EBD68D8995E}" type="slidenum">
              <a:rPr lang="en-US" smtClean="0"/>
              <a:pPr/>
              <a:t>38</a:t>
            </a:fld>
            <a:endParaRPr lang="en-US"/>
          </a:p>
        </p:txBody>
      </p:sp>
    </p:spTree>
    <p:extLst>
      <p:ext uri="{BB962C8B-B14F-4D97-AF65-F5344CB8AC3E}">
        <p14:creationId xmlns:p14="http://schemas.microsoft.com/office/powerpoint/2010/main" val="3029962880"/>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992EF84-AFEF-49E0-91D3-017E475E450B}" type="slidenum">
              <a:rPr lang="en-US" smtClean="0"/>
              <a:t>39</a:t>
            </a:fld>
            <a:endParaRPr lang="en-US"/>
          </a:p>
        </p:txBody>
      </p:sp>
    </p:spTree>
    <p:extLst>
      <p:ext uri="{BB962C8B-B14F-4D97-AF65-F5344CB8AC3E}">
        <p14:creationId xmlns:p14="http://schemas.microsoft.com/office/powerpoint/2010/main" val="1918659654"/>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992EF84-AFEF-49E0-91D3-017E475E450B}" type="slidenum">
              <a:rPr lang="en-US" smtClean="0"/>
              <a:t>40</a:t>
            </a:fld>
            <a:endParaRPr lang="en-US"/>
          </a:p>
        </p:txBody>
      </p:sp>
    </p:spTree>
    <p:extLst>
      <p:ext uri="{BB962C8B-B14F-4D97-AF65-F5344CB8AC3E}">
        <p14:creationId xmlns:p14="http://schemas.microsoft.com/office/powerpoint/2010/main" val="174575080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a:p>
        </p:txBody>
      </p:sp>
      <p:sp>
        <p:nvSpPr>
          <p:cNvPr id="4" name="Slide Number Placeholder 3"/>
          <p:cNvSpPr>
            <a:spLocks noGrp="1"/>
          </p:cNvSpPr>
          <p:nvPr>
            <p:ph type="sldNum" sz="quarter" idx="10"/>
          </p:nvPr>
        </p:nvSpPr>
        <p:spPr/>
        <p:txBody>
          <a:bodyPr/>
          <a:lstStyle/>
          <a:p>
            <a:fld id="{88860A02-DB40-4071-B469-564A90C77564}" type="slidenum">
              <a:rPr lang="en-US" smtClean="0"/>
              <a:t>4</a:t>
            </a:fld>
            <a:endParaRPr lang="en-US"/>
          </a:p>
        </p:txBody>
      </p:sp>
    </p:spTree>
    <p:extLst>
      <p:ext uri="{BB962C8B-B14F-4D97-AF65-F5344CB8AC3E}">
        <p14:creationId xmlns:p14="http://schemas.microsoft.com/office/powerpoint/2010/main" val="3269893331"/>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a:p>
            <a:r>
              <a:rPr lang="en-US" dirty="0" smtClean="0"/>
              <a:t>Winding up with a look at some</a:t>
            </a:r>
            <a:r>
              <a:rPr lang="en-US" baseline="0" dirty="0" smtClean="0"/>
              <a:t> more noteworthy policies and where to find samples</a:t>
            </a:r>
            <a:endParaRPr lang="en-US" dirty="0"/>
          </a:p>
        </p:txBody>
      </p:sp>
      <p:sp>
        <p:nvSpPr>
          <p:cNvPr id="4" name="Slide Number Placeholder 3"/>
          <p:cNvSpPr>
            <a:spLocks noGrp="1"/>
          </p:cNvSpPr>
          <p:nvPr>
            <p:ph type="sldNum" sz="quarter" idx="10"/>
          </p:nvPr>
        </p:nvSpPr>
        <p:spPr/>
        <p:txBody>
          <a:bodyPr/>
          <a:lstStyle/>
          <a:p>
            <a:fld id="{BDDD51BF-2B85-46FE-BDD8-167F27FC526E}" type="slidenum">
              <a:rPr lang="en-US" smtClean="0"/>
              <a:t>41</a:t>
            </a:fld>
            <a:endParaRPr lang="en-US"/>
          </a:p>
        </p:txBody>
      </p:sp>
    </p:spTree>
    <p:extLst>
      <p:ext uri="{BB962C8B-B14F-4D97-AF65-F5344CB8AC3E}">
        <p14:creationId xmlns:p14="http://schemas.microsoft.com/office/powerpoint/2010/main" val="2856690466"/>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a:p>
            <a:r>
              <a:rPr lang="en-US" dirty="0" smtClean="0"/>
              <a:t>@ Younkers PL in New York</a:t>
            </a:r>
            <a:endParaRPr lang="en-US" dirty="0"/>
          </a:p>
        </p:txBody>
      </p:sp>
      <p:sp>
        <p:nvSpPr>
          <p:cNvPr id="4" name="Slide Number Placeholder 3"/>
          <p:cNvSpPr>
            <a:spLocks noGrp="1"/>
          </p:cNvSpPr>
          <p:nvPr>
            <p:ph type="sldNum" sz="quarter" idx="10"/>
          </p:nvPr>
        </p:nvSpPr>
        <p:spPr/>
        <p:txBody>
          <a:bodyPr/>
          <a:lstStyle/>
          <a:p>
            <a:fld id="{BDDD51BF-2B85-46FE-BDD8-167F27FC526E}" type="slidenum">
              <a:rPr lang="en-US" smtClean="0"/>
              <a:t>42</a:t>
            </a:fld>
            <a:endParaRPr lang="en-US"/>
          </a:p>
        </p:txBody>
      </p:sp>
    </p:spTree>
    <p:extLst>
      <p:ext uri="{BB962C8B-B14F-4D97-AF65-F5344CB8AC3E}">
        <p14:creationId xmlns:p14="http://schemas.microsoft.com/office/powerpoint/2010/main" val="2598736767"/>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a:p>
            <a:r>
              <a:rPr lang="en-US" dirty="0" smtClean="0"/>
              <a:t>@</a:t>
            </a:r>
            <a:r>
              <a:rPr lang="en-US" baseline="0" dirty="0" smtClean="0"/>
              <a:t> </a:t>
            </a:r>
            <a:r>
              <a:rPr lang="en-US" baseline="0" dirty="0" err="1" smtClean="0"/>
              <a:t>Charlemonte</a:t>
            </a:r>
            <a:r>
              <a:rPr lang="en-US" baseline="0" dirty="0" smtClean="0"/>
              <a:t> Public Library in Massachusetts</a:t>
            </a:r>
            <a:endParaRPr lang="en-US" dirty="0"/>
          </a:p>
        </p:txBody>
      </p:sp>
      <p:sp>
        <p:nvSpPr>
          <p:cNvPr id="4" name="Slide Number Placeholder 3"/>
          <p:cNvSpPr>
            <a:spLocks noGrp="1"/>
          </p:cNvSpPr>
          <p:nvPr>
            <p:ph type="sldNum" sz="quarter" idx="10"/>
          </p:nvPr>
        </p:nvSpPr>
        <p:spPr/>
        <p:txBody>
          <a:bodyPr/>
          <a:lstStyle/>
          <a:p>
            <a:fld id="{BDDD51BF-2B85-46FE-BDD8-167F27FC526E}" type="slidenum">
              <a:rPr lang="en-US" smtClean="0"/>
              <a:t>43</a:t>
            </a:fld>
            <a:endParaRPr lang="en-US"/>
          </a:p>
        </p:txBody>
      </p:sp>
    </p:spTree>
    <p:extLst>
      <p:ext uri="{BB962C8B-B14F-4D97-AF65-F5344CB8AC3E}">
        <p14:creationId xmlns:p14="http://schemas.microsoft.com/office/powerpoint/2010/main" val="3188941014"/>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a:p>
            <a:r>
              <a:rPr lang="en-US" b="1" dirty="0" smtClean="0"/>
              <a:t>TRUE</a:t>
            </a:r>
            <a:r>
              <a:rPr lang="en-US" baseline="0" dirty="0" smtClean="0"/>
              <a:t> == </a:t>
            </a:r>
            <a:r>
              <a:rPr lang="en-US" dirty="0" smtClean="0"/>
              <a:t>This is a</a:t>
            </a:r>
            <a:r>
              <a:rPr lang="en-US" baseline="0" dirty="0" smtClean="0"/>
              <a:t> Nebraska library</a:t>
            </a:r>
            <a:endParaRPr lang="en-US" dirty="0"/>
          </a:p>
        </p:txBody>
      </p:sp>
      <p:sp>
        <p:nvSpPr>
          <p:cNvPr id="4" name="Slide Number Placeholder 3"/>
          <p:cNvSpPr>
            <a:spLocks noGrp="1"/>
          </p:cNvSpPr>
          <p:nvPr>
            <p:ph type="sldNum" sz="quarter" idx="10"/>
          </p:nvPr>
        </p:nvSpPr>
        <p:spPr/>
        <p:txBody>
          <a:bodyPr/>
          <a:lstStyle/>
          <a:p>
            <a:fld id="{BDDD51BF-2B85-46FE-BDD8-167F27FC526E}" type="slidenum">
              <a:rPr lang="en-US" smtClean="0"/>
              <a:t>44</a:t>
            </a:fld>
            <a:endParaRPr lang="en-US"/>
          </a:p>
        </p:txBody>
      </p:sp>
    </p:spTree>
    <p:extLst>
      <p:ext uri="{BB962C8B-B14F-4D97-AF65-F5344CB8AC3E}">
        <p14:creationId xmlns:p14="http://schemas.microsoft.com/office/powerpoint/2010/main" val="505339239"/>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a:p>
            <a:r>
              <a:rPr lang="en-US" b="1" dirty="0" smtClean="0"/>
              <a:t>TRUE</a:t>
            </a:r>
            <a:r>
              <a:rPr lang="en-US" dirty="0" smtClean="0"/>
              <a:t> == I honestly can’t remember</a:t>
            </a:r>
            <a:r>
              <a:rPr lang="en-US" baseline="0" dirty="0" smtClean="0"/>
              <a:t> what state this came from, but TRUE</a:t>
            </a:r>
            <a:endParaRPr lang="en-US" dirty="0"/>
          </a:p>
        </p:txBody>
      </p:sp>
      <p:sp>
        <p:nvSpPr>
          <p:cNvPr id="4" name="Slide Number Placeholder 3"/>
          <p:cNvSpPr>
            <a:spLocks noGrp="1"/>
          </p:cNvSpPr>
          <p:nvPr>
            <p:ph type="sldNum" sz="quarter" idx="10"/>
          </p:nvPr>
        </p:nvSpPr>
        <p:spPr/>
        <p:txBody>
          <a:bodyPr/>
          <a:lstStyle/>
          <a:p>
            <a:fld id="{BDDD51BF-2B85-46FE-BDD8-167F27FC526E}" type="slidenum">
              <a:rPr lang="en-US" smtClean="0"/>
              <a:t>45</a:t>
            </a:fld>
            <a:endParaRPr lang="en-US"/>
          </a:p>
        </p:txBody>
      </p:sp>
    </p:spTree>
    <p:extLst>
      <p:ext uri="{BB962C8B-B14F-4D97-AF65-F5344CB8AC3E}">
        <p14:creationId xmlns:p14="http://schemas.microsoft.com/office/powerpoint/2010/main" val="2143203829"/>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Lansing Kansas </a:t>
            </a:r>
            <a:r>
              <a:rPr lang="en-US" dirty="0" smtClean="0">
                <a:sym typeface="Wingdings" panose="05000000000000000000" pitchFamily="2" charset="2"/>
              </a:rPr>
              <a:t></a:t>
            </a:r>
          </a:p>
          <a:p>
            <a:endParaRPr lang="en-US" dirty="0" smtClean="0">
              <a:sym typeface="Wingdings" panose="05000000000000000000" pitchFamily="2" charset="2"/>
            </a:endParaRPr>
          </a:p>
          <a:p>
            <a:r>
              <a:rPr lang="en-US" b="1" dirty="0" smtClean="0">
                <a:sym typeface="Wingdings" panose="05000000000000000000" pitchFamily="2" charset="2"/>
              </a:rPr>
              <a:t>VOLUNTEERS</a:t>
            </a:r>
            <a:r>
              <a:rPr lang="en-US" baseline="0" dirty="0" smtClean="0">
                <a:sym typeface="Wingdings" panose="05000000000000000000" pitchFamily="2" charset="2"/>
              </a:rPr>
              <a:t> Policy</a:t>
            </a:r>
            <a:endParaRPr lang="en-US" dirty="0"/>
          </a:p>
        </p:txBody>
      </p:sp>
      <p:sp>
        <p:nvSpPr>
          <p:cNvPr id="4" name="Slide Number Placeholder 3"/>
          <p:cNvSpPr>
            <a:spLocks noGrp="1"/>
          </p:cNvSpPr>
          <p:nvPr>
            <p:ph type="sldNum" sz="quarter" idx="10"/>
          </p:nvPr>
        </p:nvSpPr>
        <p:spPr/>
        <p:txBody>
          <a:bodyPr/>
          <a:lstStyle/>
          <a:p>
            <a:fld id="{414F14AD-8F3A-492A-A184-E80C71F64A78}" type="slidenum">
              <a:rPr lang="en-US" smtClean="0"/>
              <a:t>46</a:t>
            </a:fld>
            <a:endParaRPr lang="en-US"/>
          </a:p>
        </p:txBody>
      </p:sp>
    </p:spTree>
    <p:extLst>
      <p:ext uri="{BB962C8B-B14F-4D97-AF65-F5344CB8AC3E}">
        <p14:creationId xmlns:p14="http://schemas.microsoft.com/office/powerpoint/2010/main" val="573802804"/>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CORNITH</a:t>
            </a:r>
            <a:r>
              <a:rPr lang="en-US" b="1" baseline="0" dirty="0" smtClean="0"/>
              <a:t> KANSAS</a:t>
            </a:r>
          </a:p>
          <a:p>
            <a:endParaRPr lang="en-US" dirty="0" smtClean="0"/>
          </a:p>
          <a:p>
            <a:r>
              <a:rPr lang="en-US" b="0" dirty="0" smtClean="0"/>
              <a:t>I like this it strikes me as a </a:t>
            </a:r>
            <a:r>
              <a:rPr lang="en-US" b="1" dirty="0" smtClean="0"/>
              <a:t>GUIDELINE</a:t>
            </a:r>
            <a:r>
              <a:rPr lang="en-US" b="1" baseline="0" dirty="0" smtClean="0"/>
              <a:t> </a:t>
            </a:r>
            <a:r>
              <a:rPr lang="en-US" b="0" baseline="0" dirty="0" smtClean="0"/>
              <a:t>behind their </a:t>
            </a:r>
            <a:r>
              <a:rPr lang="en-US" b="1" baseline="0" dirty="0" smtClean="0"/>
              <a:t>MEETING ROOM POLICY </a:t>
            </a:r>
            <a:r>
              <a:rPr lang="en-US" b="1" baseline="0" dirty="0" smtClean="0">
                <a:sym typeface="Wingdings" panose="05000000000000000000" pitchFamily="2" charset="2"/>
              </a:rPr>
              <a:t></a:t>
            </a:r>
          </a:p>
          <a:p>
            <a:endParaRPr lang="en-US" b="0" baseline="0" dirty="0" smtClean="0">
              <a:sym typeface="Wingdings" panose="05000000000000000000" pitchFamily="2" charset="2"/>
            </a:endParaRPr>
          </a:p>
          <a:p>
            <a:r>
              <a:rPr lang="en-US" b="0" baseline="0" dirty="0" smtClean="0">
                <a:sym typeface="Wingdings" panose="05000000000000000000" pitchFamily="2" charset="2"/>
              </a:rPr>
              <a:t>This presents REGS for reserving the library’s meeting room</a:t>
            </a:r>
          </a:p>
          <a:p>
            <a:r>
              <a:rPr lang="en-US" b="0" baseline="0" dirty="0" smtClean="0">
                <a:sym typeface="Wingdings" panose="05000000000000000000" pitchFamily="2" charset="2"/>
              </a:rPr>
              <a:t>But in addition to the REGS, </a:t>
            </a:r>
            <a:r>
              <a:rPr lang="en-US" b="0" baseline="0" dirty="0" err="1" smtClean="0">
                <a:sym typeface="Wingdings" panose="05000000000000000000" pitchFamily="2" charset="2"/>
              </a:rPr>
              <a:t>Cornith</a:t>
            </a:r>
            <a:r>
              <a:rPr lang="en-US" b="0" baseline="0" dirty="0" smtClean="0">
                <a:sym typeface="Wingdings" panose="05000000000000000000" pitchFamily="2" charset="2"/>
              </a:rPr>
              <a:t> provides a 360@ photo of the meeting space</a:t>
            </a:r>
          </a:p>
          <a:p>
            <a:endParaRPr lang="en-US" b="0" baseline="0" dirty="0" smtClean="0">
              <a:sym typeface="Wingdings" panose="05000000000000000000" pitchFamily="2" charset="2"/>
            </a:endParaRPr>
          </a:p>
          <a:p>
            <a:r>
              <a:rPr lang="en-US" b="0" baseline="0" dirty="0" smtClean="0">
                <a:sym typeface="Wingdings" panose="05000000000000000000" pitchFamily="2" charset="2"/>
              </a:rPr>
              <a:t>And maybe your library isn’t big enough to have a couple of public meeting rooms that subdivide</a:t>
            </a:r>
          </a:p>
          <a:p>
            <a:endParaRPr lang="en-US" b="1" baseline="0" dirty="0" smtClean="0">
              <a:sym typeface="Wingdings" panose="05000000000000000000" pitchFamily="2" charset="2"/>
            </a:endParaRPr>
          </a:p>
          <a:p>
            <a:pPr defTabSz="931774">
              <a:defRPr/>
            </a:pPr>
            <a:r>
              <a:rPr lang="en-US" b="1" baseline="0" dirty="0" smtClean="0">
                <a:sym typeface="Wingdings" panose="05000000000000000000" pitchFamily="2" charset="2"/>
              </a:rPr>
              <a:t>PHOTOS </a:t>
            </a:r>
            <a:r>
              <a:rPr lang="en-US" b="0" baseline="0" dirty="0" smtClean="0">
                <a:sym typeface="Wingdings" panose="05000000000000000000" pitchFamily="2" charset="2"/>
              </a:rPr>
              <a:t>of how the meeting room could be set up</a:t>
            </a:r>
          </a:p>
          <a:p>
            <a:r>
              <a:rPr lang="en-US" b="0" baseline="0" dirty="0" smtClean="0">
                <a:sym typeface="Wingdings" panose="05000000000000000000" pitchFamily="2" charset="2"/>
              </a:rPr>
              <a:t>So because </a:t>
            </a:r>
            <a:r>
              <a:rPr lang="en-US" b="1" baseline="0" dirty="0" smtClean="0">
                <a:sym typeface="Wingdings" panose="05000000000000000000" pitchFamily="2" charset="2"/>
              </a:rPr>
              <a:t>GUIDELINES</a:t>
            </a:r>
            <a:r>
              <a:rPr lang="en-US" b="0" baseline="0" dirty="0" smtClean="0">
                <a:sym typeface="Wingdings" panose="05000000000000000000" pitchFamily="2" charset="2"/>
              </a:rPr>
              <a:t> speak to </a:t>
            </a:r>
            <a:r>
              <a:rPr lang="en-US" b="1" baseline="0" dirty="0" smtClean="0">
                <a:sym typeface="Wingdings" panose="05000000000000000000" pitchFamily="2" charset="2"/>
              </a:rPr>
              <a:t>BEST PRACTICE</a:t>
            </a:r>
            <a:r>
              <a:rPr lang="en-US" b="0" baseline="0" dirty="0" smtClean="0">
                <a:sym typeface="Wingdings" panose="05000000000000000000" pitchFamily="2" charset="2"/>
              </a:rPr>
              <a:t>, what a nice practice to provide that extra information about choosing different room arrangements</a:t>
            </a:r>
            <a:endParaRPr lang="en-US" b="0" dirty="0" smtClean="0"/>
          </a:p>
          <a:p>
            <a:endParaRPr lang="en-US" dirty="0"/>
          </a:p>
        </p:txBody>
      </p:sp>
      <p:sp>
        <p:nvSpPr>
          <p:cNvPr id="4" name="Slide Number Placeholder 3"/>
          <p:cNvSpPr>
            <a:spLocks noGrp="1"/>
          </p:cNvSpPr>
          <p:nvPr>
            <p:ph type="sldNum" sz="quarter" idx="10"/>
          </p:nvPr>
        </p:nvSpPr>
        <p:spPr/>
        <p:txBody>
          <a:bodyPr/>
          <a:lstStyle/>
          <a:p>
            <a:fld id="{5992EF84-AFEF-49E0-91D3-017E475E450B}" type="slidenum">
              <a:rPr lang="en-US" smtClean="0"/>
              <a:t>47</a:t>
            </a:fld>
            <a:endParaRPr lang="en-US"/>
          </a:p>
        </p:txBody>
      </p:sp>
    </p:spTree>
    <p:extLst>
      <p:ext uri="{BB962C8B-B14F-4D97-AF65-F5344CB8AC3E}">
        <p14:creationId xmlns:p14="http://schemas.microsoft.com/office/powerpoint/2010/main" val="2840196978"/>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Sioux</a:t>
            </a:r>
            <a:r>
              <a:rPr lang="en-US" baseline="0" dirty="0" smtClean="0"/>
              <a:t> City Public Library has been DEFINING PATRONS and DEFINING SERVICE for decades.  And they’re not alone in having these policies in place, other cities are doing this also.  Not nearly enough cities are doing this, though.</a:t>
            </a:r>
            <a:r>
              <a:rPr lang="en-US" baseline="0" dirty="0" smtClean="0">
                <a:sym typeface="Wingdings" panose="05000000000000000000" pitchFamily="2" charset="2"/>
              </a:rPr>
              <a:t>  Which is why we want to showcase Sioux City’s model.  There’s lots to be learned from here </a:t>
            </a:r>
          </a:p>
          <a:p>
            <a:endParaRPr lang="en-US" baseline="0" dirty="0" smtClean="0">
              <a:sym typeface="Wingdings" panose="05000000000000000000" pitchFamily="2" charset="2"/>
            </a:endParaRPr>
          </a:p>
          <a:p>
            <a:r>
              <a:rPr lang="en-US" baseline="0" dirty="0" smtClean="0">
                <a:sym typeface="Wingdings" panose="05000000000000000000" pitchFamily="2" charset="2"/>
              </a:rPr>
              <a:t>On their website, they’ve clearly defined who is eligible for full-service Sioux City Library card.  They spell out ages, residency, they address Open Access borrowers.</a:t>
            </a:r>
          </a:p>
          <a:p>
            <a:endParaRPr lang="en-US" baseline="0" dirty="0" smtClean="0">
              <a:sym typeface="Wingdings" panose="05000000000000000000" pitchFamily="2" charset="2"/>
            </a:endParaRPr>
          </a:p>
          <a:p>
            <a:r>
              <a:rPr lang="en-US" baseline="0" dirty="0" smtClean="0">
                <a:sym typeface="Wingdings" panose="05000000000000000000" pitchFamily="2" charset="2"/>
              </a:rPr>
              <a:t>Now this screen shot is an abbreviated version of the full CIRCULATION POLICY that the board adopted.  The full CIRC POLICY more completely defines various patron types who can receive a card without paying for one.  That complete policy is in your packets, as is this shorter version.  This is more of a promotional piece…</a:t>
            </a:r>
          </a:p>
          <a:p>
            <a:endParaRPr lang="en-US" baseline="0" dirty="0" smtClean="0">
              <a:sym typeface="Wingdings" panose="05000000000000000000" pitchFamily="2" charset="2"/>
            </a:endParaRPr>
          </a:p>
          <a:p>
            <a:r>
              <a:rPr lang="en-US" baseline="0" dirty="0" smtClean="0">
                <a:sym typeface="Wingdings" panose="05000000000000000000" pitchFamily="2" charset="2"/>
              </a:rPr>
              <a:t>One more note = the last line that this slide captured reads SIOUX CITY PUBLIC LIBRARY IS FUNDED THROUGH CITY PROPERTY TAX DOLLARS!</a:t>
            </a:r>
          </a:p>
          <a:p>
            <a:endParaRPr lang="en-US" baseline="0" dirty="0" smtClean="0">
              <a:sym typeface="Wingdings" panose="05000000000000000000" pitchFamily="2" charset="2"/>
            </a:endParaRPr>
          </a:p>
          <a:p>
            <a:r>
              <a:rPr lang="en-US" baseline="0" dirty="0" smtClean="0">
                <a:sym typeface="Wingdings" panose="05000000000000000000" pitchFamily="2" charset="2"/>
              </a:rPr>
              <a:t>That one line spotlights that SCPL is a city service, tax-funded.  </a:t>
            </a:r>
            <a:r>
              <a:rPr lang="en-US" b="1" baseline="0" dirty="0" smtClean="0">
                <a:sym typeface="Wingdings" panose="05000000000000000000" pitchFamily="2" charset="2"/>
              </a:rPr>
              <a:t>NOT FREE</a:t>
            </a:r>
            <a:r>
              <a:rPr lang="en-US" baseline="0" dirty="0" smtClean="0">
                <a:sym typeface="Wingdings" panose="05000000000000000000" pitchFamily="2" charset="2"/>
              </a:rPr>
              <a:t>, but instead a </a:t>
            </a:r>
            <a:r>
              <a:rPr lang="en-US" b="1" baseline="0" dirty="0" smtClean="0">
                <a:sym typeface="Wingdings" panose="05000000000000000000" pitchFamily="2" charset="2"/>
              </a:rPr>
              <a:t>COMMUNITY INVESTMENT</a:t>
            </a:r>
          </a:p>
          <a:p>
            <a:r>
              <a:rPr lang="en-US" b="1" baseline="0" dirty="0" smtClean="0">
                <a:sym typeface="Wingdings" panose="05000000000000000000" pitchFamily="2" charset="2"/>
              </a:rPr>
              <a:t>Ask audience </a:t>
            </a:r>
            <a:r>
              <a:rPr lang="en-US" baseline="0" dirty="0" smtClean="0">
                <a:sym typeface="Wingdings" panose="05000000000000000000" pitchFamily="2" charset="2"/>
              </a:rPr>
              <a:t>== how many of your libraries have ever use a similar phrase in any of your promotions?  Website?  Newsletters?  Flyers?</a:t>
            </a:r>
            <a:endParaRPr lang="en-US" dirty="0"/>
          </a:p>
        </p:txBody>
      </p:sp>
      <p:sp>
        <p:nvSpPr>
          <p:cNvPr id="4" name="Slide Number Placeholder 3"/>
          <p:cNvSpPr>
            <a:spLocks noGrp="1"/>
          </p:cNvSpPr>
          <p:nvPr>
            <p:ph type="sldNum" sz="quarter" idx="10"/>
          </p:nvPr>
        </p:nvSpPr>
        <p:spPr/>
        <p:txBody>
          <a:bodyPr/>
          <a:lstStyle/>
          <a:p>
            <a:fld id="{60424E27-E7C5-44EB-BEAE-F1B5A2AAF775}" type="slidenum">
              <a:rPr lang="en-US" smtClean="0"/>
              <a:t>48</a:t>
            </a:fld>
            <a:endParaRPr lang="en-US"/>
          </a:p>
        </p:txBody>
      </p:sp>
    </p:spTree>
    <p:extLst>
      <p:ext uri="{BB962C8B-B14F-4D97-AF65-F5344CB8AC3E}">
        <p14:creationId xmlns:p14="http://schemas.microsoft.com/office/powerpoint/2010/main" val="875525948"/>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a:p>
            <a:r>
              <a:rPr lang="en-US" dirty="0" smtClean="0"/>
              <a:t>I like this because of the </a:t>
            </a:r>
            <a:r>
              <a:rPr lang="en-US" b="1" dirty="0" smtClean="0"/>
              <a:t>FAQ approach</a:t>
            </a:r>
            <a:r>
              <a:rPr lang="en-US" b="1" baseline="0" dirty="0" smtClean="0"/>
              <a:t> </a:t>
            </a:r>
            <a:r>
              <a:rPr lang="en-US" baseline="0" dirty="0" smtClean="0"/>
              <a:t>== it’s a friendly way of relaying policy information because the </a:t>
            </a:r>
            <a:r>
              <a:rPr lang="en-US" b="1" baseline="0" dirty="0" smtClean="0"/>
              <a:t>ANSWERS</a:t>
            </a:r>
            <a:r>
              <a:rPr lang="en-US" baseline="0" dirty="0" smtClean="0"/>
              <a:t> to people’s </a:t>
            </a:r>
            <a:r>
              <a:rPr lang="en-US" b="1" baseline="0" dirty="0" smtClean="0"/>
              <a:t>FREQUENTLY ASKED QUESTIONS </a:t>
            </a:r>
            <a:r>
              <a:rPr lang="en-US" baseline="0" dirty="0" smtClean="0"/>
              <a:t>are usually policy decisions </a:t>
            </a:r>
            <a:r>
              <a:rPr lang="en-US" baseline="0" dirty="0" smtClean="0">
                <a:sym typeface="Wingdings" panose="05000000000000000000" pitchFamily="2" charset="2"/>
              </a:rPr>
              <a:t>  </a:t>
            </a:r>
          </a:p>
          <a:p>
            <a:endParaRPr lang="en-US" baseline="0" dirty="0" smtClean="0">
              <a:sym typeface="Wingdings" panose="05000000000000000000" pitchFamily="2" charset="2"/>
            </a:endParaRPr>
          </a:p>
          <a:p>
            <a:r>
              <a:rPr lang="en-US" baseline="0" dirty="0" smtClean="0">
                <a:sym typeface="Wingdings" panose="05000000000000000000" pitchFamily="2" charset="2"/>
              </a:rPr>
              <a:t>Still good to post your library policies in their entirety on your website.  But this kind of FAQ display is a nice visual way of sharing policy information and doing public education at the same time</a:t>
            </a:r>
            <a:endParaRPr lang="en-US" dirty="0"/>
          </a:p>
        </p:txBody>
      </p:sp>
      <p:sp>
        <p:nvSpPr>
          <p:cNvPr id="4" name="Slide Number Placeholder 3"/>
          <p:cNvSpPr>
            <a:spLocks noGrp="1"/>
          </p:cNvSpPr>
          <p:nvPr>
            <p:ph type="sldNum" sz="quarter" idx="10"/>
          </p:nvPr>
        </p:nvSpPr>
        <p:spPr/>
        <p:txBody>
          <a:bodyPr/>
          <a:lstStyle/>
          <a:p>
            <a:fld id="{BDDD51BF-2B85-46FE-BDD8-167F27FC526E}" type="slidenum">
              <a:rPr lang="en-US" smtClean="0"/>
              <a:t>49</a:t>
            </a:fld>
            <a:endParaRPr lang="en-US"/>
          </a:p>
        </p:txBody>
      </p:sp>
    </p:spTree>
    <p:extLst>
      <p:ext uri="{BB962C8B-B14F-4D97-AF65-F5344CB8AC3E}">
        <p14:creationId xmlns:p14="http://schemas.microsoft.com/office/powerpoint/2010/main" val="2386434760"/>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smtClean="0"/>
          </a:p>
          <a:p>
            <a:r>
              <a:rPr lang="en-US" b="1" dirty="0" smtClean="0"/>
              <a:t>From Lansing Kansas</a:t>
            </a:r>
          </a:p>
          <a:p>
            <a:endParaRPr lang="en-US" b="1" dirty="0" smtClean="0"/>
          </a:p>
          <a:p>
            <a:r>
              <a:rPr lang="en-US" b="0" dirty="0" smtClean="0"/>
              <a:t>I’m not sure if this is a </a:t>
            </a:r>
            <a:r>
              <a:rPr lang="en-US" b="1" dirty="0" smtClean="0"/>
              <a:t>POLICY</a:t>
            </a:r>
            <a:r>
              <a:rPr lang="en-US" b="0" baseline="0" dirty="0" smtClean="0"/>
              <a:t> or a part of one, but I like this because I’ve never seen this before</a:t>
            </a:r>
          </a:p>
          <a:p>
            <a:r>
              <a:rPr lang="en-US" b="0" baseline="0" dirty="0" smtClean="0"/>
              <a:t>In my experience, library trustees are often mystified by when they were appointed to the board and when their term is up</a:t>
            </a:r>
          </a:p>
          <a:p>
            <a:endParaRPr lang="en-US" b="0" baseline="0" dirty="0" smtClean="0"/>
          </a:p>
          <a:p>
            <a:r>
              <a:rPr lang="en-US" b="0" baseline="0" dirty="0" smtClean="0"/>
              <a:t>Voila === Lansing Kansas PL added that helpful </a:t>
            </a:r>
            <a:r>
              <a:rPr lang="en-US" b="0" baseline="0" dirty="0" err="1" smtClean="0"/>
              <a:t>intell</a:t>
            </a:r>
            <a:r>
              <a:rPr lang="en-US" b="0" baseline="0" dirty="0" smtClean="0"/>
              <a:t> to their website </a:t>
            </a:r>
            <a:r>
              <a:rPr lang="en-US" b="0" baseline="0" dirty="0" smtClean="0">
                <a:sym typeface="Wingdings" panose="05000000000000000000" pitchFamily="2" charset="2"/>
              </a:rPr>
              <a:t></a:t>
            </a:r>
            <a:endParaRPr lang="en-US" b="0" baseline="0" dirty="0" smtClean="0"/>
          </a:p>
          <a:p>
            <a:endParaRPr lang="en-US" b="1" dirty="0"/>
          </a:p>
        </p:txBody>
      </p:sp>
      <p:sp>
        <p:nvSpPr>
          <p:cNvPr id="4" name="Slide Number Placeholder 3"/>
          <p:cNvSpPr>
            <a:spLocks noGrp="1"/>
          </p:cNvSpPr>
          <p:nvPr>
            <p:ph type="sldNum" sz="quarter" idx="10"/>
          </p:nvPr>
        </p:nvSpPr>
        <p:spPr/>
        <p:txBody>
          <a:bodyPr/>
          <a:lstStyle/>
          <a:p>
            <a:fld id="{F1F47D29-8B85-476E-910F-C4F04212DBAF}" type="slidenum">
              <a:rPr lang="en-US" smtClean="0"/>
              <a:t>50</a:t>
            </a:fld>
            <a:endParaRPr lang="en-US"/>
          </a:p>
        </p:txBody>
      </p:sp>
    </p:spTree>
    <p:extLst>
      <p:ext uri="{BB962C8B-B14F-4D97-AF65-F5344CB8AC3E}">
        <p14:creationId xmlns:p14="http://schemas.microsoft.com/office/powerpoint/2010/main" val="298569060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First a question</a:t>
            </a:r>
            <a:r>
              <a:rPr lang="en-US" b="1" baseline="0" dirty="0" smtClean="0"/>
              <a:t> for you right up front</a:t>
            </a:r>
          </a:p>
          <a:p>
            <a:endParaRPr lang="en-US" b="1" dirty="0" smtClean="0"/>
          </a:p>
          <a:p>
            <a:r>
              <a:rPr lang="en-US" b="0" dirty="0" smtClean="0"/>
              <a:t>Allow  a few minutes</a:t>
            </a:r>
          </a:p>
          <a:p>
            <a:r>
              <a:rPr lang="en-US" b="1" dirty="0" smtClean="0"/>
              <a:t>AUDIENCE Q == =  OPEN-ENDED POLL Q</a:t>
            </a:r>
          </a:p>
          <a:p>
            <a:r>
              <a:rPr lang="en-US" b="0" dirty="0" smtClean="0"/>
              <a:t>Jean will read back answers</a:t>
            </a:r>
            <a:endParaRPr lang="en-US" b="0" dirty="0"/>
          </a:p>
        </p:txBody>
      </p:sp>
      <p:sp>
        <p:nvSpPr>
          <p:cNvPr id="4" name="Slide Number Placeholder 3"/>
          <p:cNvSpPr>
            <a:spLocks noGrp="1"/>
          </p:cNvSpPr>
          <p:nvPr>
            <p:ph type="sldNum" sz="quarter" idx="10"/>
          </p:nvPr>
        </p:nvSpPr>
        <p:spPr/>
        <p:txBody>
          <a:bodyPr/>
          <a:lstStyle/>
          <a:p>
            <a:fld id="{A32ACF0E-966A-4F9E-95AD-C7CCA4F05544}" type="slidenum">
              <a:rPr lang="en-US" smtClean="0"/>
              <a:t>5</a:t>
            </a:fld>
            <a:endParaRPr lang="en-US"/>
          </a:p>
        </p:txBody>
      </p:sp>
    </p:spTree>
    <p:extLst>
      <p:ext uri="{BB962C8B-B14F-4D97-AF65-F5344CB8AC3E}">
        <p14:creationId xmlns:p14="http://schemas.microsoft.com/office/powerpoint/2010/main" val="3261423597"/>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ARTICLE</a:t>
            </a:r>
            <a:r>
              <a:rPr lang="en-US" b="1" baseline="0" dirty="0" smtClean="0"/>
              <a:t> for AUDIENCE </a:t>
            </a:r>
            <a:r>
              <a:rPr lang="en-US" baseline="0" dirty="0" smtClean="0">
                <a:sym typeface="Wingdings" panose="05000000000000000000" pitchFamily="2" charset="2"/>
              </a:rPr>
              <a:t></a:t>
            </a:r>
            <a:endParaRPr lang="en-US" dirty="0"/>
          </a:p>
        </p:txBody>
      </p:sp>
      <p:sp>
        <p:nvSpPr>
          <p:cNvPr id="4" name="Slide Number Placeholder 3"/>
          <p:cNvSpPr>
            <a:spLocks noGrp="1"/>
          </p:cNvSpPr>
          <p:nvPr>
            <p:ph type="sldNum" sz="quarter" idx="10"/>
          </p:nvPr>
        </p:nvSpPr>
        <p:spPr/>
        <p:txBody>
          <a:bodyPr/>
          <a:lstStyle/>
          <a:p>
            <a:fld id="{BDDD51BF-2B85-46FE-BDD8-167F27FC526E}" type="slidenum">
              <a:rPr lang="en-US" smtClean="0"/>
              <a:t>51</a:t>
            </a:fld>
            <a:endParaRPr lang="en-US"/>
          </a:p>
        </p:txBody>
      </p:sp>
    </p:spTree>
    <p:extLst>
      <p:ext uri="{BB962C8B-B14F-4D97-AF65-F5344CB8AC3E}">
        <p14:creationId xmlns:p14="http://schemas.microsoft.com/office/powerpoint/2010/main" val="3265297917"/>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0" dirty="0" smtClean="0"/>
              <a:t>Here</a:t>
            </a:r>
            <a:r>
              <a:rPr lang="en-US" b="0" baseline="0" dirty="0" smtClean="0"/>
              <a:t> are some good library websites for policy samples</a:t>
            </a:r>
          </a:p>
          <a:p>
            <a:endParaRPr lang="en-US" b="0" baseline="0" dirty="0" smtClean="0"/>
          </a:p>
          <a:p>
            <a:r>
              <a:rPr lang="en-US" b="0" baseline="0" dirty="0" smtClean="0"/>
              <a:t>Explain what’s unique or what you’d find with each one</a:t>
            </a:r>
          </a:p>
          <a:p>
            <a:endParaRPr lang="en-US" b="1" baseline="0" dirty="0" smtClean="0"/>
          </a:p>
          <a:p>
            <a:r>
              <a:rPr lang="en-US" b="1" baseline="0" dirty="0" smtClean="0"/>
              <a:t>ALA = intellectual freedom documents like FREEDOM TO READ, FREEDOM TO VIEW, and interpretations…</a:t>
            </a:r>
          </a:p>
          <a:p>
            <a:endParaRPr lang="en-US" b="1" baseline="0" dirty="0" smtClean="0"/>
          </a:p>
          <a:p>
            <a:r>
              <a:rPr lang="en-US" b="1" baseline="0" dirty="0" err="1" smtClean="0"/>
              <a:t>WebJunction</a:t>
            </a:r>
            <a:r>
              <a:rPr lang="en-US" b="1" baseline="0" dirty="0" smtClean="0"/>
              <a:t> = mostly computer related, nice WIFI wireless access here; plus a portal to lots elsewhere </a:t>
            </a:r>
          </a:p>
          <a:p>
            <a:endParaRPr lang="en-US" baseline="0" dirty="0" smtClean="0"/>
          </a:p>
          <a:p>
            <a:r>
              <a:rPr lang="en-US" baseline="0" dirty="0" smtClean="0"/>
              <a:t>Posting policies on library’s website == best to choose a select assortment</a:t>
            </a:r>
            <a:endParaRPr lang="en-US" baseline="0" dirty="0" smtClean="0">
              <a:sym typeface="Wingdings" pitchFamily="2" charset="2"/>
            </a:endParaRPr>
          </a:p>
          <a:p>
            <a:r>
              <a:rPr lang="en-US" baseline="0" dirty="0" smtClean="0">
                <a:sym typeface="Wingdings" pitchFamily="2" charset="2"/>
              </a:rPr>
              <a:t>ASK AUDIENCE = WHICH ONES ARE ON THEIR WEBSITES?</a:t>
            </a:r>
          </a:p>
          <a:p>
            <a:endParaRPr lang="en-US" baseline="0" dirty="0" smtClean="0">
              <a:sym typeface="Wingdings" pitchFamily="2" charset="2"/>
            </a:endParaRPr>
          </a:p>
          <a:p>
            <a:r>
              <a:rPr lang="en-US" baseline="0" dirty="0" smtClean="0">
                <a:sym typeface="Wingdings" pitchFamily="2" charset="2"/>
              </a:rPr>
              <a:t>Unattended children</a:t>
            </a:r>
          </a:p>
          <a:p>
            <a:r>
              <a:rPr lang="en-US" baseline="0" dirty="0" smtClean="0">
                <a:sym typeface="Wingdings" pitchFamily="2" charset="2"/>
              </a:rPr>
              <a:t>Meeting rooms</a:t>
            </a:r>
          </a:p>
          <a:p>
            <a:r>
              <a:rPr lang="en-US" baseline="0" dirty="0" smtClean="0">
                <a:sym typeface="Wingdings" pitchFamily="2" charset="2"/>
              </a:rPr>
              <a:t>New users, new library cards</a:t>
            </a:r>
          </a:p>
          <a:p>
            <a:r>
              <a:rPr lang="en-US" baseline="0" dirty="0" smtClean="0">
                <a:sym typeface="Wingdings" pitchFamily="2" charset="2"/>
              </a:rPr>
              <a:t>“What Parents Will Want to Know”</a:t>
            </a:r>
          </a:p>
          <a:p>
            <a:endParaRPr lang="en-US" dirty="0"/>
          </a:p>
        </p:txBody>
      </p:sp>
      <p:sp>
        <p:nvSpPr>
          <p:cNvPr id="4" name="Slide Number Placeholder 3"/>
          <p:cNvSpPr>
            <a:spLocks noGrp="1"/>
          </p:cNvSpPr>
          <p:nvPr>
            <p:ph type="sldNum" sz="quarter" idx="10"/>
          </p:nvPr>
        </p:nvSpPr>
        <p:spPr/>
        <p:txBody>
          <a:bodyPr/>
          <a:lstStyle/>
          <a:p>
            <a:fld id="{4BB4E9FD-938A-4F3A-8578-FFC0AA291A23}" type="slidenum">
              <a:rPr lang="en-US" smtClean="0"/>
              <a:pPr/>
              <a:t>52</a:t>
            </a:fld>
            <a:endParaRPr lang="en-US"/>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If time, try playing the </a:t>
            </a:r>
            <a:r>
              <a:rPr lang="en-US" b="1" dirty="0" smtClean="0"/>
              <a:t>Policies For Results Game </a:t>
            </a:r>
            <a:r>
              <a:rPr lang="en-US" dirty="0" smtClean="0">
                <a:sym typeface="Wingdings" panose="05000000000000000000" pitchFamily="2" charset="2"/>
              </a:rPr>
              <a:t></a:t>
            </a:r>
          </a:p>
          <a:p>
            <a:endParaRPr lang="en-US" dirty="0" smtClean="0">
              <a:sym typeface="Wingdings" panose="05000000000000000000" pitchFamily="2" charset="2"/>
            </a:endParaRPr>
          </a:p>
          <a:p>
            <a:r>
              <a:rPr lang="en-US" dirty="0" smtClean="0">
                <a:sym typeface="Wingdings" panose="05000000000000000000" pitchFamily="2" charset="2"/>
              </a:rPr>
              <a:t>LOGIN = </a:t>
            </a:r>
            <a:r>
              <a:rPr lang="en-US" dirty="0" err="1" smtClean="0">
                <a:sym typeface="Wingdings" panose="05000000000000000000" pitchFamily="2" charset="2"/>
              </a:rPr>
              <a:t>BJMcKewon</a:t>
            </a:r>
            <a:endParaRPr lang="en-US" dirty="0" smtClean="0">
              <a:sym typeface="Wingdings" panose="05000000000000000000" pitchFamily="2" charset="2"/>
            </a:endParaRPr>
          </a:p>
          <a:p>
            <a:r>
              <a:rPr lang="en-US" dirty="0" smtClean="0">
                <a:sym typeface="Wingdings" panose="05000000000000000000" pitchFamily="2" charset="2"/>
              </a:rPr>
              <a:t>PASSWORD</a:t>
            </a:r>
            <a:r>
              <a:rPr lang="en-US" baseline="0" dirty="0" smtClean="0">
                <a:sym typeface="Wingdings" panose="05000000000000000000" pitchFamily="2" charset="2"/>
              </a:rPr>
              <a:t> = kahoot0902</a:t>
            </a:r>
          </a:p>
          <a:p>
            <a:r>
              <a:rPr lang="en-US" baseline="0" dirty="0" smtClean="0">
                <a:sym typeface="Wingdings" panose="05000000000000000000" pitchFamily="2" charset="2"/>
              </a:rPr>
              <a:t>GO TO MY KAHOOTS</a:t>
            </a:r>
          </a:p>
          <a:p>
            <a:r>
              <a:rPr lang="en-US" baseline="0" dirty="0" smtClean="0">
                <a:sym typeface="Wingdings" panose="05000000000000000000" pitchFamily="2" charset="2"/>
              </a:rPr>
              <a:t>PLAY and game will display the PIN NUMBER FOR THE AUDIENCE</a:t>
            </a:r>
            <a:endParaRPr lang="en-US" dirty="0"/>
          </a:p>
        </p:txBody>
      </p:sp>
      <p:sp>
        <p:nvSpPr>
          <p:cNvPr id="4" name="Slide Number Placeholder 3"/>
          <p:cNvSpPr>
            <a:spLocks noGrp="1"/>
          </p:cNvSpPr>
          <p:nvPr>
            <p:ph type="sldNum" sz="quarter" idx="10"/>
          </p:nvPr>
        </p:nvSpPr>
        <p:spPr/>
        <p:txBody>
          <a:bodyPr/>
          <a:lstStyle/>
          <a:p>
            <a:fld id="{5992EF84-AFEF-49E0-91D3-017E475E450B}" type="slidenum">
              <a:rPr lang="en-US" smtClean="0"/>
              <a:t>53</a:t>
            </a:fld>
            <a:endParaRPr lang="en-US"/>
          </a:p>
        </p:txBody>
      </p:sp>
    </p:spTree>
    <p:extLst>
      <p:ext uri="{BB962C8B-B14F-4D97-AF65-F5344CB8AC3E}">
        <p14:creationId xmlns:p14="http://schemas.microsoft.com/office/powerpoint/2010/main" val="2794091190"/>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One of my favorite </a:t>
            </a:r>
            <a:r>
              <a:rPr lang="en-US" b="1" dirty="0" smtClean="0"/>
              <a:t>MAXINE</a:t>
            </a:r>
            <a:r>
              <a:rPr lang="en-US" dirty="0" smtClean="0"/>
              <a:t> cartoons says:</a:t>
            </a:r>
          </a:p>
          <a:p>
            <a:endParaRPr lang="en-US" dirty="0" smtClean="0"/>
          </a:p>
          <a:p>
            <a:r>
              <a:rPr lang="en-US" dirty="0" smtClean="0"/>
              <a:t>	I</a:t>
            </a:r>
            <a:r>
              <a:rPr lang="en-US" baseline="0" dirty="0" smtClean="0"/>
              <a:t> find I organize things into 3 categories</a:t>
            </a:r>
          </a:p>
          <a:p>
            <a:r>
              <a:rPr lang="en-US" baseline="0" dirty="0" smtClean="0"/>
              <a:t>	(1) Things I won’t do today</a:t>
            </a:r>
          </a:p>
          <a:p>
            <a:r>
              <a:rPr lang="en-US" baseline="0" dirty="0" smtClean="0"/>
              <a:t>	(2) Things I won’t do tomorrow</a:t>
            </a:r>
          </a:p>
          <a:p>
            <a:r>
              <a:rPr lang="en-US" baseline="0" dirty="0" smtClean="0"/>
              <a:t>	(3) Things I’ll never do</a:t>
            </a:r>
            <a:endParaRPr lang="en-US" dirty="0" smtClean="0"/>
          </a:p>
          <a:p>
            <a:endParaRPr lang="en-US" baseline="0" dirty="0" smtClean="0"/>
          </a:p>
          <a:p>
            <a:r>
              <a:rPr lang="en-US" baseline="0" dirty="0" smtClean="0"/>
              <a:t>But’s that not you !! </a:t>
            </a:r>
          </a:p>
          <a:p>
            <a:r>
              <a:rPr lang="en-US" baseline="0" dirty="0" smtClean="0"/>
              <a:t>Now that you’ve heard the ideas behind </a:t>
            </a:r>
            <a:r>
              <a:rPr lang="en-US" b="1" baseline="0" dirty="0" smtClean="0"/>
              <a:t>POLICIES FOR RESULTS </a:t>
            </a:r>
            <a:r>
              <a:rPr lang="en-US" baseline="0" dirty="0" smtClean="0"/>
              <a:t>= = and the </a:t>
            </a:r>
            <a:r>
              <a:rPr lang="en-US" b="1" baseline="0" dirty="0" smtClean="0"/>
              <a:t>4 PARTS OF A POLICY </a:t>
            </a:r>
            <a:r>
              <a:rPr lang="en-US" baseline="0" dirty="0" smtClean="0"/>
              <a:t>==</a:t>
            </a:r>
          </a:p>
          <a:p>
            <a:r>
              <a:rPr lang="en-US" baseline="0" dirty="0" smtClean="0"/>
              <a:t>Do you think you could you take a crack at this?  Formatting your policies according to the 4 Parts? </a:t>
            </a:r>
            <a:endParaRPr lang="en-US" dirty="0"/>
          </a:p>
        </p:txBody>
      </p:sp>
      <p:sp>
        <p:nvSpPr>
          <p:cNvPr id="4" name="Slide Number Placeholder 3"/>
          <p:cNvSpPr>
            <a:spLocks noGrp="1"/>
          </p:cNvSpPr>
          <p:nvPr>
            <p:ph type="sldNum" sz="quarter" idx="10"/>
          </p:nvPr>
        </p:nvSpPr>
        <p:spPr/>
        <p:txBody>
          <a:bodyPr/>
          <a:lstStyle/>
          <a:p>
            <a:fld id="{B0901340-985E-42F2-AD07-90B361AE0369}" type="slidenum">
              <a:rPr lang="en-US" smtClean="0">
                <a:solidFill>
                  <a:prstClr val="black"/>
                </a:solidFill>
              </a:rPr>
              <a:pPr/>
              <a:t>54</a:t>
            </a:fld>
            <a:endParaRPr lang="en-US">
              <a:solidFill>
                <a:prstClr val="black"/>
              </a:solidFill>
            </a:endParaRPr>
          </a:p>
        </p:txBody>
      </p:sp>
    </p:spTree>
    <p:extLst>
      <p:ext uri="{BB962C8B-B14F-4D97-AF65-F5344CB8AC3E}">
        <p14:creationId xmlns:p14="http://schemas.microsoft.com/office/powerpoint/2010/main" val="1664328702"/>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lstStyle/>
          <a:p>
            <a:endParaRPr lang="en-US" baseline="0" dirty="0" smtClean="0">
              <a:sym typeface="Wingdings" panose="05000000000000000000" pitchFamily="2" charset="2"/>
            </a:endParaRPr>
          </a:p>
          <a:p>
            <a:endParaRPr lang="en-US" baseline="0" dirty="0" smtClean="0">
              <a:sym typeface="Wingdings" panose="05000000000000000000" pitchFamily="2" charset="2"/>
            </a:endParaRPr>
          </a:p>
        </p:txBody>
      </p:sp>
      <p:sp>
        <p:nvSpPr>
          <p:cNvPr id="4" name="Slide Number Placeholder 3"/>
          <p:cNvSpPr>
            <a:spLocks noGrp="1"/>
          </p:cNvSpPr>
          <p:nvPr>
            <p:ph type="sldNum" sz="quarter" idx="10"/>
          </p:nvPr>
        </p:nvSpPr>
        <p:spPr/>
        <p:txBody>
          <a:bodyPr/>
          <a:lstStyle/>
          <a:p>
            <a:fld id="{30FCF9E2-C3E0-4006-AFC9-704E506DCE2F}" type="slidenum">
              <a:rPr lang="en-US" smtClean="0">
                <a:solidFill>
                  <a:prstClr val="black"/>
                </a:solidFill>
              </a:rPr>
              <a:pPr/>
              <a:t>55</a:t>
            </a:fld>
            <a:endParaRPr lang="en-US">
              <a:solidFill>
                <a:prstClr val="black"/>
              </a:solidFill>
            </a:endParaRPr>
          </a:p>
        </p:txBody>
      </p:sp>
    </p:spTree>
    <p:extLst>
      <p:ext uri="{BB962C8B-B14F-4D97-AF65-F5344CB8AC3E}">
        <p14:creationId xmlns:p14="http://schemas.microsoft.com/office/powerpoint/2010/main" val="1746435825"/>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FLIP TO POLL Q (Multiple Choice) and ASK</a:t>
            </a:r>
            <a:r>
              <a:rPr lang="en-US" b="1" baseline="0" dirty="0" smtClean="0"/>
              <a:t> = </a:t>
            </a:r>
            <a:r>
              <a:rPr lang="en-US" b="0" baseline="0" dirty="0" smtClean="0"/>
              <a:t>How many of you have of these policies have you addressed?</a:t>
            </a:r>
          </a:p>
          <a:p>
            <a:endParaRPr lang="en-US" b="0" dirty="0" smtClean="0"/>
          </a:p>
          <a:p>
            <a:r>
              <a:rPr lang="en-US" b="1" dirty="0" smtClean="0"/>
              <a:t>Public</a:t>
            </a:r>
            <a:r>
              <a:rPr lang="en-US" b="1" baseline="0" dirty="0" smtClean="0"/>
              <a:t> Safety </a:t>
            </a:r>
            <a:r>
              <a:rPr lang="en-US" b="0" baseline="0" dirty="0" smtClean="0"/>
              <a:t>could include</a:t>
            </a:r>
          </a:p>
          <a:p>
            <a:r>
              <a:rPr lang="en-US" b="0" baseline="0" dirty="0" smtClean="0"/>
              <a:t>	safe child</a:t>
            </a:r>
          </a:p>
          <a:p>
            <a:r>
              <a:rPr lang="en-US" b="0" baseline="0" dirty="0" smtClean="0"/>
              <a:t>	emergency evacuations</a:t>
            </a:r>
          </a:p>
          <a:p>
            <a:r>
              <a:rPr lang="en-US" b="0" baseline="0" dirty="0" smtClean="0"/>
              <a:t>	safety equipment inspections</a:t>
            </a:r>
          </a:p>
          <a:p>
            <a:r>
              <a:rPr lang="en-US" b="0" baseline="0" dirty="0" smtClean="0"/>
              <a:t>	OSHA </a:t>
            </a:r>
            <a:r>
              <a:rPr lang="en-US" b="0" baseline="0" dirty="0" err="1" smtClean="0"/>
              <a:t>regs</a:t>
            </a:r>
            <a:endParaRPr lang="en-US" b="0" baseline="0" dirty="0" smtClean="0"/>
          </a:p>
          <a:p>
            <a:r>
              <a:rPr lang="en-US" b="0" baseline="0" dirty="0" smtClean="0"/>
              <a:t>	</a:t>
            </a:r>
            <a:endParaRPr lang="en-US" b="0" dirty="0"/>
          </a:p>
        </p:txBody>
      </p:sp>
      <p:sp>
        <p:nvSpPr>
          <p:cNvPr id="4" name="Slide Number Placeholder 3"/>
          <p:cNvSpPr>
            <a:spLocks noGrp="1"/>
          </p:cNvSpPr>
          <p:nvPr>
            <p:ph type="sldNum" sz="quarter" idx="10"/>
          </p:nvPr>
        </p:nvSpPr>
        <p:spPr/>
        <p:txBody>
          <a:bodyPr/>
          <a:lstStyle/>
          <a:p>
            <a:fld id="{B27D8893-07B5-4490-A73E-B6D0CADDAA95}" type="slidenum">
              <a:rPr lang="en-US" smtClean="0"/>
              <a:t>56</a:t>
            </a:fld>
            <a:endParaRPr lang="en-US"/>
          </a:p>
        </p:txBody>
      </p:sp>
    </p:spTree>
    <p:extLst>
      <p:ext uri="{BB962C8B-B14F-4D97-AF65-F5344CB8AC3E}">
        <p14:creationId xmlns:p14="http://schemas.microsoft.com/office/powerpoint/2010/main" val="38421784"/>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a:p>
            <a:r>
              <a:rPr lang="en-US" dirty="0" smtClean="0"/>
              <a:t>Example == specifics regarding </a:t>
            </a:r>
            <a:r>
              <a:rPr lang="en-US" b="1" dirty="0" smtClean="0"/>
              <a:t>STAFF EDUCATION POLICY</a:t>
            </a:r>
            <a:endParaRPr lang="en-US" b="1" dirty="0"/>
          </a:p>
        </p:txBody>
      </p:sp>
      <p:sp>
        <p:nvSpPr>
          <p:cNvPr id="4" name="Slide Number Placeholder 3"/>
          <p:cNvSpPr>
            <a:spLocks noGrp="1"/>
          </p:cNvSpPr>
          <p:nvPr>
            <p:ph type="sldNum" sz="quarter" idx="10"/>
          </p:nvPr>
        </p:nvSpPr>
        <p:spPr/>
        <p:txBody>
          <a:bodyPr/>
          <a:lstStyle/>
          <a:p>
            <a:fld id="{BDDD51BF-2B85-46FE-BDD8-167F27FC526E}" type="slidenum">
              <a:rPr lang="en-US" smtClean="0"/>
              <a:t>57</a:t>
            </a:fld>
            <a:endParaRPr lang="en-US"/>
          </a:p>
        </p:txBody>
      </p:sp>
    </p:spTree>
    <p:extLst>
      <p:ext uri="{BB962C8B-B14F-4D97-AF65-F5344CB8AC3E}">
        <p14:creationId xmlns:p14="http://schemas.microsoft.com/office/powerpoint/2010/main" val="3575004752"/>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a:p>
            <a:r>
              <a:rPr lang="en-US" dirty="0" smtClean="0"/>
              <a:t>@</a:t>
            </a:r>
            <a:r>
              <a:rPr lang="en-US" baseline="0" dirty="0" smtClean="0"/>
              <a:t> this point, only offer brief references, because WORK GROUPS will try their hand at this.</a:t>
            </a:r>
          </a:p>
          <a:p>
            <a:r>
              <a:rPr lang="en-US" baseline="0" dirty="0" smtClean="0"/>
              <a:t>Read from pages POLICIES FOR RESULTS book</a:t>
            </a:r>
            <a:endParaRPr lang="en-US" dirty="0" smtClean="0"/>
          </a:p>
          <a:p>
            <a:endParaRPr lang="en-US" dirty="0" smtClean="0"/>
          </a:p>
          <a:p>
            <a:r>
              <a:rPr lang="en-US" b="1" dirty="0" smtClean="0"/>
              <a:t>CURRENT LAW </a:t>
            </a:r>
            <a:r>
              <a:rPr lang="en-US" dirty="0" smtClean="0"/>
              <a:t>== Open meetings is a common one.  Equal</a:t>
            </a:r>
            <a:r>
              <a:rPr lang="en-US" baseline="0" dirty="0" smtClean="0"/>
              <a:t> opportunity employment, which surrounds how your library board as a public body recruits, interviews and hires library directors in Nebraska.   Including JOB DESCRIPTIONS…</a:t>
            </a:r>
          </a:p>
          <a:p>
            <a:endParaRPr lang="en-US" baseline="0" dirty="0" smtClean="0"/>
          </a:p>
          <a:p>
            <a:r>
              <a:rPr lang="en-US" b="1" dirty="0" smtClean="0"/>
              <a:t>REASONABLE</a:t>
            </a:r>
            <a:r>
              <a:rPr lang="en-US" dirty="0" smtClean="0"/>
              <a:t> ==</a:t>
            </a:r>
          </a:p>
          <a:p>
            <a:endParaRPr lang="en-US" dirty="0" smtClean="0"/>
          </a:p>
          <a:p>
            <a:r>
              <a:rPr lang="en-US" b="1" dirty="0" smtClean="0"/>
              <a:t>NON-DISCRIMINATORY</a:t>
            </a:r>
            <a:r>
              <a:rPr lang="en-US" dirty="0" smtClean="0"/>
              <a:t> == do</a:t>
            </a:r>
            <a:r>
              <a:rPr lang="en-US" baseline="0" dirty="0" smtClean="0"/>
              <a:t> your board members receive perks that other people don’t?  Or Friends Group members?  Or the mayor?  </a:t>
            </a:r>
          </a:p>
          <a:p>
            <a:endParaRPr lang="en-US" baseline="0" dirty="0" smtClean="0"/>
          </a:p>
          <a:p>
            <a:r>
              <a:rPr lang="en-US" b="1" baseline="0" dirty="0" smtClean="0"/>
              <a:t>MEASUREABLE</a:t>
            </a:r>
            <a:r>
              <a:rPr lang="en-US" baseline="0" dirty="0" smtClean="0"/>
              <a:t> == language that is too arbitrary</a:t>
            </a:r>
            <a:endParaRPr lang="en-US" dirty="0"/>
          </a:p>
        </p:txBody>
      </p:sp>
      <p:sp>
        <p:nvSpPr>
          <p:cNvPr id="4" name="Slide Number Placeholder 3"/>
          <p:cNvSpPr>
            <a:spLocks noGrp="1"/>
          </p:cNvSpPr>
          <p:nvPr>
            <p:ph type="sldNum" sz="quarter" idx="10"/>
          </p:nvPr>
        </p:nvSpPr>
        <p:spPr/>
        <p:txBody>
          <a:bodyPr/>
          <a:lstStyle/>
          <a:p>
            <a:fld id="{BDDD51BF-2B85-46FE-BDD8-167F27FC526E}" type="slidenum">
              <a:rPr lang="en-US" smtClean="0"/>
              <a:t>58</a:t>
            </a:fld>
            <a:endParaRPr lang="en-US"/>
          </a:p>
        </p:txBody>
      </p:sp>
    </p:spTree>
    <p:extLst>
      <p:ext uri="{BB962C8B-B14F-4D97-AF65-F5344CB8AC3E}">
        <p14:creationId xmlns:p14="http://schemas.microsoft.com/office/powerpoint/2010/main" val="427892713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dirty="0" smtClean="0"/>
              <a:t>Because you’ll have these slides to look back on</a:t>
            </a:r>
          </a:p>
          <a:p>
            <a:endParaRPr lang="en-US" b="0" baseline="0" dirty="0" smtClean="0"/>
          </a:p>
          <a:p>
            <a:r>
              <a:rPr lang="en-US" b="1" baseline="0" dirty="0" smtClean="0"/>
              <a:t>Board responsibility = </a:t>
            </a:r>
            <a:r>
              <a:rPr lang="en-US" b="0" baseline="0" dirty="0" smtClean="0"/>
              <a:t>adopting policies is among the </a:t>
            </a:r>
            <a:r>
              <a:rPr lang="en-US" b="1" baseline="0" dirty="0" smtClean="0"/>
              <a:t>top 5 responsibilities as ADMINISTRATIVE BOARD</a:t>
            </a:r>
          </a:p>
          <a:p>
            <a:endParaRPr lang="en-US" b="1" baseline="0" dirty="0" smtClean="0"/>
          </a:p>
          <a:p>
            <a:r>
              <a:rPr lang="en-US" b="1" baseline="0" dirty="0" smtClean="0"/>
              <a:t>Standards = </a:t>
            </a:r>
            <a:r>
              <a:rPr lang="en-US" b="0" baseline="0" dirty="0" smtClean="0"/>
              <a:t>coming up next slide</a:t>
            </a:r>
          </a:p>
          <a:p>
            <a:endParaRPr lang="en-US" b="0" baseline="0" dirty="0" smtClean="0"/>
          </a:p>
          <a:p>
            <a:r>
              <a:rPr lang="en-US" b="1" baseline="0" dirty="0" smtClean="0"/>
              <a:t>Legal &amp; Ethical = </a:t>
            </a:r>
            <a:r>
              <a:rPr lang="en-US" b="0" baseline="0" dirty="0" smtClean="0"/>
              <a:t>Open meetings, equal </a:t>
            </a:r>
            <a:r>
              <a:rPr lang="en-US" b="0" baseline="0" dirty="0" err="1" smtClean="0"/>
              <a:t>opp</a:t>
            </a:r>
            <a:r>
              <a:rPr lang="en-US" b="0" baseline="0" dirty="0" smtClean="0"/>
              <a:t> employment, handicap accessibility, confidentiality of library records, etc.</a:t>
            </a:r>
          </a:p>
          <a:p>
            <a:endParaRPr lang="en-US" b="0" baseline="0" dirty="0" smtClean="0"/>
          </a:p>
          <a:p>
            <a:r>
              <a:rPr lang="en-US" b="1" baseline="0" dirty="0" smtClean="0"/>
              <a:t>Credible business practice = </a:t>
            </a:r>
            <a:r>
              <a:rPr lang="en-US" b="0" baseline="0" dirty="0" smtClean="0"/>
              <a:t>the board and director look good, look smart, on top of the issues, you’ll be in keeping with other businesses  </a:t>
            </a:r>
            <a:r>
              <a:rPr lang="en-US" b="1" baseline="0" dirty="0" smtClean="0"/>
              <a:t>SCHOOLS, BANKS … If GOLF COURSES have policies, surely public libraries should </a:t>
            </a:r>
            <a:r>
              <a:rPr lang="en-US" b="0" baseline="0" dirty="0" smtClean="0">
                <a:sym typeface="Wingdings" pitchFamily="2" charset="2"/>
              </a:rPr>
              <a:t></a:t>
            </a:r>
          </a:p>
          <a:p>
            <a:endParaRPr lang="en-US" b="1" baseline="0" dirty="0" smtClean="0">
              <a:sym typeface="Wingdings" pitchFamily="2" charset="2"/>
            </a:endParaRPr>
          </a:p>
          <a:p>
            <a:r>
              <a:rPr lang="en-US" b="1" baseline="0" dirty="0" err="1" smtClean="0">
                <a:sym typeface="Wingdings" pitchFamily="2" charset="2"/>
              </a:rPr>
              <a:t>Opp</a:t>
            </a:r>
            <a:r>
              <a:rPr lang="en-US" b="1" baseline="0" dirty="0" smtClean="0">
                <a:sym typeface="Wingdings" pitchFamily="2" charset="2"/>
              </a:rPr>
              <a:t> For Public Education = </a:t>
            </a:r>
            <a:r>
              <a:rPr lang="en-US" b="0" baseline="0" dirty="0" smtClean="0">
                <a:sym typeface="Wingdings" pitchFamily="2" charset="2"/>
              </a:rPr>
              <a:t>An observation: you promote services, new and old.  Do you also provide accompanying policies?  Like in flyers or fact sheets?  </a:t>
            </a:r>
          </a:p>
          <a:p>
            <a:pPr marL="174689" indent="-174689">
              <a:buFont typeface="Wingdings" panose="05000000000000000000" pitchFamily="2" charset="2"/>
              <a:buChar char="q"/>
            </a:pPr>
            <a:r>
              <a:rPr lang="en-US" b="0" baseline="0" dirty="0" smtClean="0">
                <a:sym typeface="Wingdings" pitchFamily="2" charset="2"/>
              </a:rPr>
              <a:t>People who get a library card for the first time.  Do you give out a fact sheet with their library card?  </a:t>
            </a:r>
          </a:p>
          <a:p>
            <a:pPr marL="174689" indent="-174689">
              <a:buFont typeface="Wingdings" panose="05000000000000000000" pitchFamily="2" charset="2"/>
              <a:buChar char="q"/>
            </a:pPr>
            <a:r>
              <a:rPr lang="en-US" b="0" baseline="0" dirty="0" smtClean="0">
                <a:sym typeface="Wingdings" pitchFamily="2" charset="2"/>
              </a:rPr>
              <a:t>Fact sheet about Internet access?  </a:t>
            </a:r>
          </a:p>
          <a:p>
            <a:pPr marL="174689" indent="-174689">
              <a:buFont typeface="Wingdings" panose="05000000000000000000" pitchFamily="2" charset="2"/>
              <a:buChar char="q"/>
            </a:pPr>
            <a:r>
              <a:rPr lang="en-US" b="0" baseline="0" dirty="0" smtClean="0">
                <a:sym typeface="Wingdings" pitchFamily="2" charset="2"/>
              </a:rPr>
              <a:t>Fact sheet about eBook access and other digital products?  Are your e-resources available to all library visitors or only to city residents ??</a:t>
            </a:r>
          </a:p>
          <a:p>
            <a:pPr marL="174689" indent="-174689">
              <a:buFont typeface="Wingdings" panose="05000000000000000000" pitchFamily="2" charset="2"/>
              <a:buChar char="q"/>
            </a:pPr>
            <a:endParaRPr lang="en-US" b="0" baseline="0" dirty="0" smtClean="0">
              <a:sym typeface="Wingdings" pitchFamily="2" charset="2"/>
            </a:endParaRPr>
          </a:p>
          <a:p>
            <a:endParaRPr lang="en-US" dirty="0"/>
          </a:p>
        </p:txBody>
      </p:sp>
      <p:sp>
        <p:nvSpPr>
          <p:cNvPr id="4" name="Slide Number Placeholder 3"/>
          <p:cNvSpPr>
            <a:spLocks noGrp="1"/>
          </p:cNvSpPr>
          <p:nvPr>
            <p:ph type="sldNum" sz="quarter" idx="10"/>
          </p:nvPr>
        </p:nvSpPr>
        <p:spPr/>
        <p:txBody>
          <a:bodyPr/>
          <a:lstStyle/>
          <a:p>
            <a:fld id="{A32ACF0E-966A-4F9E-95AD-C7CCA4F05544}" type="slidenum">
              <a:rPr lang="en-US" smtClean="0"/>
              <a:t>6</a:t>
            </a:fld>
            <a:endParaRPr lang="en-US"/>
          </a:p>
        </p:txBody>
      </p:sp>
    </p:spTree>
    <p:extLst>
      <p:ext uri="{BB962C8B-B14F-4D97-AF65-F5344CB8AC3E}">
        <p14:creationId xmlns:p14="http://schemas.microsoft.com/office/powerpoint/2010/main" val="298308148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Point to </a:t>
            </a:r>
            <a:r>
              <a:rPr lang="en-US" b="1" dirty="0" smtClean="0"/>
              <a:t>TABLE COPIES </a:t>
            </a:r>
            <a:r>
              <a:rPr lang="en-US" dirty="0" smtClean="0"/>
              <a:t>of same</a:t>
            </a:r>
            <a:endParaRPr lang="en-US" dirty="0"/>
          </a:p>
        </p:txBody>
      </p:sp>
      <p:sp>
        <p:nvSpPr>
          <p:cNvPr id="4" name="Slide Number Placeholder 3"/>
          <p:cNvSpPr>
            <a:spLocks noGrp="1"/>
          </p:cNvSpPr>
          <p:nvPr>
            <p:ph type="sldNum" sz="quarter" idx="10"/>
          </p:nvPr>
        </p:nvSpPr>
        <p:spPr/>
        <p:txBody>
          <a:bodyPr/>
          <a:lstStyle/>
          <a:p>
            <a:fld id="{5992EF84-AFEF-49E0-91D3-017E475E450B}" type="slidenum">
              <a:rPr lang="en-US" smtClean="0"/>
              <a:t>7</a:t>
            </a:fld>
            <a:endParaRPr lang="en-US"/>
          </a:p>
        </p:txBody>
      </p:sp>
    </p:spTree>
    <p:extLst>
      <p:ext uri="{BB962C8B-B14F-4D97-AF65-F5344CB8AC3E}">
        <p14:creationId xmlns:p14="http://schemas.microsoft.com/office/powerpoint/2010/main" val="133926829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14148">
              <a:defRPr/>
            </a:pPr>
            <a:endParaRPr lang="en-US" b="1" baseline="0" dirty="0" smtClean="0"/>
          </a:p>
        </p:txBody>
      </p:sp>
      <p:sp>
        <p:nvSpPr>
          <p:cNvPr id="4" name="Slide Number Placeholder 3"/>
          <p:cNvSpPr>
            <a:spLocks noGrp="1"/>
          </p:cNvSpPr>
          <p:nvPr>
            <p:ph type="sldNum" sz="quarter" idx="10"/>
          </p:nvPr>
        </p:nvSpPr>
        <p:spPr/>
        <p:txBody>
          <a:bodyPr/>
          <a:lstStyle/>
          <a:p>
            <a:fld id="{3BDD981D-1B82-4A2A-9DF5-33A3BA92216B}" type="slidenum">
              <a:rPr lang="en-US" smtClean="0"/>
              <a:pPr/>
              <a:t>8</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Love this standard </a:t>
            </a:r>
            <a:r>
              <a:rPr lang="en-US" b="1" dirty="0" smtClean="0">
                <a:sym typeface="Wingdings" pitchFamily="2" charset="2"/>
              </a:rPr>
              <a:t></a:t>
            </a:r>
          </a:p>
          <a:p>
            <a:endParaRPr lang="en-US" b="1" dirty="0" smtClean="0">
              <a:sym typeface="Wingdings" pitchFamily="2" charset="2"/>
            </a:endParaRPr>
          </a:p>
          <a:p>
            <a:r>
              <a:rPr lang="en-US" b="1" dirty="0" smtClean="0">
                <a:sym typeface="Wingdings" pitchFamily="2" charset="2"/>
              </a:rPr>
              <a:t>This is us from last year !</a:t>
            </a:r>
          </a:p>
          <a:p>
            <a:endParaRPr lang="en-US" b="1" dirty="0" smtClean="0">
              <a:sym typeface="Wingdings" pitchFamily="2" charset="2"/>
            </a:endParaRPr>
          </a:p>
          <a:p>
            <a:pPr marL="174671" indent="-174671">
              <a:buFont typeface="Wingdings" panose="05000000000000000000" pitchFamily="2" charset="2"/>
              <a:buChar char="q"/>
            </a:pPr>
            <a:r>
              <a:rPr lang="en-US" b="0" dirty="0" smtClean="0">
                <a:sym typeface="Wingdings" pitchFamily="2" charset="2"/>
              </a:rPr>
              <a:t>Not just because it keeps me gainfully employed.  Although that’s a plus </a:t>
            </a:r>
            <a:r>
              <a:rPr lang="en-US" b="1" dirty="0" smtClean="0">
                <a:sym typeface="Wingdings" pitchFamily="2" charset="2"/>
              </a:rPr>
              <a:t></a:t>
            </a:r>
          </a:p>
          <a:p>
            <a:pPr marL="174671" indent="-174671">
              <a:buFont typeface="Wingdings" panose="05000000000000000000" pitchFamily="2" charset="2"/>
              <a:buChar char="q"/>
            </a:pPr>
            <a:endParaRPr lang="en-US" b="0" dirty="0" smtClean="0">
              <a:sym typeface="Wingdings" pitchFamily="2" charset="2"/>
            </a:endParaRPr>
          </a:p>
          <a:p>
            <a:pPr marL="174671" indent="-174671">
              <a:buFont typeface="Wingdings" panose="05000000000000000000" pitchFamily="2" charset="2"/>
              <a:buChar char="q"/>
            </a:pPr>
            <a:r>
              <a:rPr lang="en-US" b="0" dirty="0" smtClean="0">
                <a:sym typeface="Wingdings" pitchFamily="2" charset="2"/>
              </a:rPr>
              <a:t> Mention the BYLAWS</a:t>
            </a:r>
            <a:r>
              <a:rPr lang="en-US" b="0" baseline="0" dirty="0" smtClean="0">
                <a:sym typeface="Wingdings" pitchFamily="2" charset="2"/>
              </a:rPr>
              <a:t> Standard == and my suggestion to include BOARD EDUCATION in their bylaws</a:t>
            </a:r>
          </a:p>
          <a:p>
            <a:pPr marL="174671" indent="-174671">
              <a:buFont typeface="Wingdings" panose="05000000000000000000" pitchFamily="2" charset="2"/>
              <a:buChar char="q"/>
            </a:pPr>
            <a:endParaRPr lang="en-US" b="0" dirty="0" smtClean="0">
              <a:sym typeface="Wingdings" pitchFamily="2" charset="2"/>
            </a:endParaRPr>
          </a:p>
          <a:p>
            <a:endParaRPr lang="en-US" b="0" baseline="0" dirty="0" smtClean="0">
              <a:sym typeface="Wingdings" pitchFamily="2" charset="2"/>
            </a:endParaRPr>
          </a:p>
        </p:txBody>
      </p:sp>
      <p:sp>
        <p:nvSpPr>
          <p:cNvPr id="4" name="Slide Number Placeholder 3"/>
          <p:cNvSpPr>
            <a:spLocks noGrp="1"/>
          </p:cNvSpPr>
          <p:nvPr>
            <p:ph type="sldNum" sz="quarter" idx="10"/>
          </p:nvPr>
        </p:nvSpPr>
        <p:spPr/>
        <p:txBody>
          <a:bodyPr/>
          <a:lstStyle/>
          <a:p>
            <a:fld id="{7615FF20-70CF-4949-BCE6-9EBD68D8995E}" type="slidenum">
              <a:rPr lang="en-US" smtClean="0"/>
              <a:pPr/>
              <a:t>9</a:t>
            </a:fld>
            <a:endParaRPr lang="en-US"/>
          </a:p>
        </p:txBody>
      </p:sp>
    </p:spTree>
    <p:extLst>
      <p:ext uri="{BB962C8B-B14F-4D97-AF65-F5344CB8AC3E}">
        <p14:creationId xmlns:p14="http://schemas.microsoft.com/office/powerpoint/2010/main" val="20955165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371600"/>
            <a:ext cx="7848600" cy="1927225"/>
          </a:xfrm>
        </p:spPr>
        <p:txBody>
          <a:bodyPr anchor="b">
            <a:noAutofit/>
          </a:bodyPr>
          <a:lstStyle>
            <a:lvl1pPr>
              <a:defRPr sz="5400" cap="all" baseline="0"/>
            </a:lvl1pPr>
          </a:lstStyle>
          <a:p>
            <a:r>
              <a:rPr lang="en-US" smtClean="0"/>
              <a:t>Click to edit Master title style</a:t>
            </a:r>
            <a:endParaRPr lang="en-US" dirty="0"/>
          </a:p>
        </p:txBody>
      </p:sp>
      <p:sp>
        <p:nvSpPr>
          <p:cNvPr id="3" name="Subtitle 2"/>
          <p:cNvSpPr>
            <a:spLocks noGrp="1"/>
          </p:cNvSpPr>
          <p:nvPr>
            <p:ph type="subTitle" idx="1"/>
          </p:nvPr>
        </p:nvSpPr>
        <p:spPr>
          <a:xfrm>
            <a:off x="685800" y="3505200"/>
            <a:ext cx="6400800" cy="1752600"/>
          </a:xfrm>
        </p:spPr>
        <p:txBody>
          <a:bodyPr/>
          <a:lstStyle>
            <a:lvl1pPr marL="0" indent="0" algn="l">
              <a:buNone/>
              <a:defRPr>
                <a:solidFill>
                  <a:schemeClr val="tx1">
                    <a:lumMod val="75000"/>
                    <a:lumOff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1D815803-2612-4740-84C9-08CF6CE8146B}" type="datetimeFigureOut">
              <a:rPr lang="en-US" smtClean="0"/>
              <a:t>6/2/2018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579498-4B7B-459B-AC57-8738B002DFE1}" type="slidenum">
              <a:rPr lang="en-US" smtClean="0"/>
              <a:t>‹#›</a:t>
            </a:fld>
            <a:endParaRPr lang="en-US"/>
          </a:p>
        </p:txBody>
      </p:sp>
      <p:cxnSp>
        <p:nvCxnSpPr>
          <p:cNvPr id="8" name="Straight Connector 7"/>
          <p:cNvCxnSpPr/>
          <p:nvPr/>
        </p:nvCxnSpPr>
        <p:spPr>
          <a:xfrm>
            <a:off x="685800" y="3398520"/>
            <a:ext cx="78486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15803-2612-4740-84C9-08CF6CE8146B}" type="datetimeFigureOut">
              <a:rPr lang="en-US" smtClean="0"/>
              <a:t>6/2/2018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579498-4B7B-459B-AC57-8738B002DFE1}"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609600"/>
            <a:ext cx="2057400" cy="5867400"/>
          </a:xfrm>
        </p:spPr>
        <p:txBody>
          <a:bodyPr vert="eaVert" anchor="b"/>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609600"/>
            <a:ext cx="6019800" cy="5867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D815803-2612-4740-84C9-08CF6CE8146B}" type="datetimeFigureOut">
              <a:rPr lang="en-US" smtClean="0"/>
              <a:t>6/2/2018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579498-4B7B-459B-AC57-8738B002DFE1}"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15803-2612-4740-84C9-08CF6CE8146B}" type="datetimeFigureOut">
              <a:rPr lang="en-US" smtClean="0"/>
              <a:t>6/2/2018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579498-4B7B-459B-AC57-8738B002DFE1}"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2362200"/>
            <a:ext cx="7772400" cy="2200275"/>
          </a:xfrm>
        </p:spPr>
        <p:txBody>
          <a:bodyPr anchor="b">
            <a:normAutofit/>
          </a:bodyPr>
          <a:lstStyle>
            <a:lvl1pPr algn="l">
              <a:defRPr sz="48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722313" y="4626864"/>
            <a:ext cx="7772400" cy="1500187"/>
          </a:xfrm>
        </p:spPr>
        <p:txBody>
          <a:bodyPr anchor="t">
            <a:normAutofit/>
          </a:bodyPr>
          <a:lstStyle>
            <a:lvl1pPr marL="0" indent="0">
              <a:buNone/>
              <a:defRPr sz="24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15803-2612-4740-84C9-08CF6CE8146B}" type="datetimeFigureOut">
              <a:rPr lang="en-US" smtClean="0"/>
              <a:t>6/2/2018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579498-4B7B-459B-AC57-8738B002DFE1}" type="slidenum">
              <a:rPr lang="en-US" smtClean="0"/>
              <a:t>‹#›</a:t>
            </a:fld>
            <a:endParaRPr lang="en-US"/>
          </a:p>
        </p:txBody>
      </p:sp>
      <p:cxnSp>
        <p:nvCxnSpPr>
          <p:cNvPr id="7" name="Straight Connector 6"/>
          <p:cNvCxnSpPr/>
          <p:nvPr/>
        </p:nvCxnSpPr>
        <p:spPr>
          <a:xfrm>
            <a:off x="731520" y="4599432"/>
            <a:ext cx="78486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1D815803-2612-4740-84C9-08CF6CE8146B}" type="datetimeFigureOut">
              <a:rPr lang="en-US" smtClean="0"/>
              <a:t>6/2/2018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579498-4B7B-459B-AC57-8738B002DFE1}"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45720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sz="20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75488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lang="en-US" sz="2000" b="0" kern="1200" dirty="0" smtClean="0">
                <a:solidFill>
                  <a:schemeClr val="tx2"/>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75488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1D815803-2612-4740-84C9-08CF6CE8146B}" type="datetimeFigureOut">
              <a:rPr lang="en-US" smtClean="0"/>
              <a:t>6/2/2018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579498-4B7B-459B-AC57-8738B002DFE1}" type="slidenum">
              <a:rPr lang="en-US" smtClean="0"/>
              <a:t>‹#›</a:t>
            </a:fld>
            <a:endParaRPr lang="en-US"/>
          </a:p>
        </p:txBody>
      </p:sp>
      <p:cxnSp>
        <p:nvCxnSpPr>
          <p:cNvPr id="11" name="Straight Connector 10"/>
          <p:cNvCxnSpPr/>
          <p:nvPr/>
        </p:nvCxnSpPr>
        <p:spPr>
          <a:xfrm rot="5400000">
            <a:off x="2217817" y="4045823"/>
            <a:ext cx="4709160" cy="794"/>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15803-2612-4740-84C9-08CF6CE8146B}" type="datetimeFigureOut">
              <a:rPr lang="en-US" smtClean="0"/>
              <a:t>6/2/2018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579498-4B7B-459B-AC57-8738B002DFE1}"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15803-2612-4740-84C9-08CF6CE8146B}" type="datetimeFigureOut">
              <a:rPr lang="en-US" smtClean="0"/>
              <a:t>6/2/2018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579498-4B7B-459B-AC57-8738B002DFE1}"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792080"/>
            <a:ext cx="2139696" cy="1261872"/>
          </a:xfrm>
        </p:spPr>
        <p:txBody>
          <a:bodyPr anchor="b">
            <a:noAutofit/>
          </a:bodyPr>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2971800" y="792080"/>
            <a:ext cx="5715000" cy="557784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1" y="2130552"/>
            <a:ext cx="2139696" cy="424361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15803-2612-4740-84C9-08CF6CE8146B}" type="datetimeFigureOut">
              <a:rPr lang="en-US" smtClean="0"/>
              <a:t>6/2/2018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579498-4B7B-459B-AC57-8738B002DFE1}" type="slidenum">
              <a:rPr lang="en-US" smtClean="0"/>
              <a:t>‹#›</a:t>
            </a:fld>
            <a:endParaRPr lang="en-US"/>
          </a:p>
        </p:txBody>
      </p:sp>
      <p:cxnSp>
        <p:nvCxnSpPr>
          <p:cNvPr id="9" name="Straight Connector 8"/>
          <p:cNvCxnSpPr/>
          <p:nvPr/>
        </p:nvCxnSpPr>
        <p:spPr>
          <a:xfrm rot="5400000">
            <a:off x="-13116" y="3580206"/>
            <a:ext cx="557784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792480"/>
            <a:ext cx="2142680" cy="1264920"/>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p:cNvSpPr>
          <p:nvPr>
            <p:ph type="pic" idx="1"/>
          </p:nvPr>
        </p:nvSpPr>
        <p:spPr>
          <a:xfrm>
            <a:off x="2858610" y="838201"/>
            <a:ext cx="5904390" cy="5500456"/>
          </a:xfrm>
          <a:solidFill>
            <a:schemeClr val="bg2"/>
          </a:solidFill>
          <a:ln w="76200">
            <a:solidFill>
              <a:srgbClr val="FFFFFF"/>
            </a:solidFill>
            <a:miter lim="800000"/>
          </a:ln>
          <a:effectLst>
            <a:outerShdw blurRad="50800" dist="12700" dir="5400000" algn="t" rotWithShape="0">
              <a:prstClr val="black">
                <a:alpha val="59000"/>
              </a:prst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457200" y="2133600"/>
            <a:ext cx="2139696" cy="424281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15803-2612-4740-84C9-08CF6CE8146B}" type="datetimeFigureOut">
              <a:rPr lang="en-US" smtClean="0"/>
              <a:t>6/2/2018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579498-4B7B-459B-AC57-8738B002DFE1}"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10" name="Rectangle 9"/>
          <p:cNvSpPr/>
          <p:nvPr/>
        </p:nvSpPr>
        <p:spPr>
          <a:xfrm>
            <a:off x="0" y="220786"/>
            <a:ext cx="9144000" cy="2286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457200" y="533400"/>
            <a:ext cx="8229600" cy="9906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8229600" cy="4876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6"/>
          <p:cNvSpPr/>
          <p:nvPr/>
        </p:nvSpPr>
        <p:spPr>
          <a:xfrm>
            <a:off x="0" y="0"/>
            <a:ext cx="9144000" cy="3657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2"/>
          </p:nvPr>
        </p:nvSpPr>
        <p:spPr>
          <a:xfrm>
            <a:off x="457200" y="18288"/>
            <a:ext cx="2895600" cy="329184"/>
          </a:xfrm>
          <a:prstGeom prst="rect">
            <a:avLst/>
          </a:prstGeom>
        </p:spPr>
        <p:txBody>
          <a:bodyPr vert="horz" lIns="91440" tIns="45720" rIns="91440" bIns="45720" rtlCol="0" anchor="ctr"/>
          <a:lstStyle>
            <a:lvl1pPr algn="l">
              <a:defRPr sz="1200">
                <a:solidFill>
                  <a:srgbClr val="FFFFFF"/>
                </a:solidFill>
              </a:defRPr>
            </a:lvl1pPr>
          </a:lstStyle>
          <a:p>
            <a:fld id="{1D815803-2612-4740-84C9-08CF6CE8146B}" type="datetimeFigureOut">
              <a:rPr lang="en-US" smtClean="0"/>
              <a:t>6/2/2018</a:t>
            </a:fld>
            <a:endParaRPr lang="en-US"/>
          </a:p>
        </p:txBody>
      </p:sp>
      <p:sp>
        <p:nvSpPr>
          <p:cNvPr id="5" name="Footer Placeholder 4"/>
          <p:cNvSpPr>
            <a:spLocks noGrp="1"/>
          </p:cNvSpPr>
          <p:nvPr>
            <p:ph type="ftr" sz="quarter" idx="3"/>
          </p:nvPr>
        </p:nvSpPr>
        <p:spPr>
          <a:xfrm>
            <a:off x="3429000" y="18288"/>
            <a:ext cx="4114800" cy="329184"/>
          </a:xfrm>
          <a:prstGeom prst="rect">
            <a:avLst/>
          </a:prstGeom>
        </p:spPr>
        <p:txBody>
          <a:bodyPr vert="horz" lIns="91440" tIns="45720" rIns="91440" bIns="45720" rtlCol="0" anchor="ctr"/>
          <a:lstStyle>
            <a:lvl1pPr algn="ctr">
              <a:defRPr sz="1200">
                <a:solidFill>
                  <a:srgbClr val="FFFFFF"/>
                </a:solidFill>
              </a:defRPr>
            </a:lvl1pPr>
          </a:lstStyle>
          <a:p>
            <a:endParaRPr lang="en-US"/>
          </a:p>
        </p:txBody>
      </p:sp>
      <p:sp>
        <p:nvSpPr>
          <p:cNvPr id="6" name="Slide Number Placeholder 5"/>
          <p:cNvSpPr>
            <a:spLocks noGrp="1"/>
          </p:cNvSpPr>
          <p:nvPr>
            <p:ph type="sldNum" sz="quarter" idx="4"/>
          </p:nvPr>
        </p:nvSpPr>
        <p:spPr>
          <a:xfrm>
            <a:off x="7620000" y="18288"/>
            <a:ext cx="1066800" cy="329184"/>
          </a:xfrm>
          <a:prstGeom prst="rect">
            <a:avLst/>
          </a:prstGeom>
        </p:spPr>
        <p:txBody>
          <a:bodyPr vert="horz" lIns="91440" tIns="45720" rIns="91440" bIns="45720" rtlCol="0" anchor="ctr"/>
          <a:lstStyle>
            <a:lvl1pPr algn="l">
              <a:defRPr sz="1400" b="1">
                <a:solidFill>
                  <a:srgbClr val="FFFFFF"/>
                </a:solidFill>
              </a:defRPr>
            </a:lvl1pPr>
          </a:lstStyle>
          <a:p>
            <a:fld id="{B6579498-4B7B-459B-AC57-8738B002DFE1}"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spcBef>
          <a:spcPct val="0"/>
        </a:spcBef>
        <a:buNone/>
        <a:defRPr sz="4000" kern="1200" spc="-100" baseline="0">
          <a:solidFill>
            <a:schemeClr val="tx2"/>
          </a:solidFill>
          <a:latin typeface="+mj-lt"/>
          <a:ea typeface="+mj-ea"/>
          <a:cs typeface="+mj-cs"/>
        </a:defRPr>
      </a:lvl1pPr>
    </p:titleStyle>
    <p:body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notesSlide" Target="../notesSlides/notesSlide10.xml"/><Relationship Id="rId7" Type="http://schemas.openxmlformats.org/officeDocument/2006/relationships/diagramColors" Target="../diagrams/colors1.xml"/><Relationship Id="rId2" Type="http://schemas.openxmlformats.org/officeDocument/2006/relationships/slideLayout" Target="../slideLayouts/slideLayout2.xml"/><Relationship Id="rId1" Type="http://schemas.openxmlformats.org/officeDocument/2006/relationships/tags" Target="../tags/tag1.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 Id="rId9" Type="http://schemas.openxmlformats.org/officeDocument/2006/relationships/image" Target="../media/image11.jpe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2.wmf"/><Relationship Id="rId2" Type="http://schemas.openxmlformats.org/officeDocument/2006/relationships/notesSlide" Target="../notesSlides/notesSlide12.xml"/><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notesSlide" Target="../notesSlides/notesSlide14.xml"/><Relationship Id="rId7" Type="http://schemas.openxmlformats.org/officeDocument/2006/relationships/diagramColors" Target="../diagrams/colors2.xml"/><Relationship Id="rId2" Type="http://schemas.openxmlformats.org/officeDocument/2006/relationships/slideLayout" Target="../slideLayouts/slideLayout2.xml"/><Relationship Id="rId1" Type="http://schemas.openxmlformats.org/officeDocument/2006/relationships/tags" Target="../tags/tag2.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8" Type="http://schemas.microsoft.com/office/2007/relationships/diagramDrawing" Target="../diagrams/drawing3.xml"/><Relationship Id="rId3" Type="http://schemas.openxmlformats.org/officeDocument/2006/relationships/notesSlide" Target="../notesSlides/notesSlide16.xml"/><Relationship Id="rId7" Type="http://schemas.openxmlformats.org/officeDocument/2006/relationships/diagramColors" Target="../diagrams/colors3.xml"/><Relationship Id="rId2" Type="http://schemas.openxmlformats.org/officeDocument/2006/relationships/slideLayout" Target="../slideLayouts/slideLayout2.xml"/><Relationship Id="rId1" Type="http://schemas.openxmlformats.org/officeDocument/2006/relationships/tags" Target="../tags/tag3.xml"/><Relationship Id="rId6" Type="http://schemas.openxmlformats.org/officeDocument/2006/relationships/diagramQuickStyle" Target="../diagrams/quickStyle3.xml"/><Relationship Id="rId5" Type="http://schemas.openxmlformats.org/officeDocument/2006/relationships/diagramLayout" Target="../diagrams/layout3.xml"/><Relationship Id="rId4" Type="http://schemas.openxmlformats.org/officeDocument/2006/relationships/diagramData" Target="../diagrams/data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8" Type="http://schemas.microsoft.com/office/2007/relationships/diagramDrawing" Target="../diagrams/drawing4.xml"/><Relationship Id="rId3" Type="http://schemas.openxmlformats.org/officeDocument/2006/relationships/notesSlide" Target="../notesSlides/notesSlide18.xml"/><Relationship Id="rId7" Type="http://schemas.openxmlformats.org/officeDocument/2006/relationships/diagramColors" Target="../diagrams/colors4.xml"/><Relationship Id="rId2" Type="http://schemas.openxmlformats.org/officeDocument/2006/relationships/slideLayout" Target="../slideLayouts/slideLayout2.xml"/><Relationship Id="rId1" Type="http://schemas.openxmlformats.org/officeDocument/2006/relationships/tags" Target="../tags/tag4.xml"/><Relationship Id="rId6" Type="http://schemas.openxmlformats.org/officeDocument/2006/relationships/diagramQuickStyle" Target="../diagrams/quickStyle4.xml"/><Relationship Id="rId5" Type="http://schemas.openxmlformats.org/officeDocument/2006/relationships/diagramLayout" Target="../diagrams/layout4.xml"/><Relationship Id="rId4" Type="http://schemas.openxmlformats.org/officeDocument/2006/relationships/diagramData" Target="../diagrams/data4.xml"/></Relationships>
</file>

<file path=ppt/slides/_rels/slide1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0.xml"/><Relationship Id="rId1" Type="http://schemas.openxmlformats.org/officeDocument/2006/relationships/slideLayout" Target="../slideLayouts/slideLayout4.xml"/><Relationship Id="rId4" Type="http://schemas.openxmlformats.org/officeDocument/2006/relationships/image" Target="../media/image15.png"/></Relationships>
</file>

<file path=ppt/slides/_rels/slide21.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8.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8.xml"/></Relationships>
</file>

<file path=ppt/slides/_rels/slide2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6.xml"/><Relationship Id="rId1" Type="http://schemas.openxmlformats.org/officeDocument/2006/relationships/slideLayout" Target="../slideLayouts/slideLayout7.xml"/><Relationship Id="rId4" Type="http://schemas.openxmlformats.org/officeDocument/2006/relationships/hyperlink" Target="http://www.racinelibrary.info/policies-a-z/" TargetMode="Externa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9.wmf"/><Relationship Id="rId2" Type="http://schemas.openxmlformats.org/officeDocument/2006/relationships/notesSlide" Target="../notesSlides/notesSlide28.xml"/><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4.xml"/><Relationship Id="rId4" Type="http://schemas.openxmlformats.org/officeDocument/2006/relationships/image" Target="../media/image5.png"/></Relationships>
</file>

<file path=ppt/slides/_rels/slide30.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30.xml"/><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32.xml"/><Relationship Id="rId1" Type="http://schemas.openxmlformats.org/officeDocument/2006/relationships/slideLayout" Target="../slideLayouts/slideLayout1.xml"/><Relationship Id="rId4" Type="http://schemas.openxmlformats.org/officeDocument/2006/relationships/image" Target="../media/image23.jpeg"/></Relationships>
</file>

<file path=ppt/slides/_rels/slide33.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6.xml"/><Relationship Id="rId1" Type="http://schemas.openxmlformats.org/officeDocument/2006/relationships/tags" Target="../tags/tag5.xml"/><Relationship Id="rId5" Type="http://schemas.openxmlformats.org/officeDocument/2006/relationships/image" Target="../media/image24.jpeg"/><Relationship Id="rId4" Type="http://schemas.openxmlformats.org/officeDocument/2006/relationships/notesSlide" Target="../notesSlides/notesSlide33.xml"/></Relationships>
</file>

<file path=ppt/slides/_rels/slide3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34.xml"/><Relationship Id="rId1" Type="http://schemas.openxmlformats.org/officeDocument/2006/relationships/slideLayout" Target="../slideLayouts/slideLayout2.xml"/><Relationship Id="rId4" Type="http://schemas.openxmlformats.org/officeDocument/2006/relationships/image" Target="../media/image26.png"/></Relationships>
</file>

<file path=ppt/slides/_rels/slide3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35.xml"/><Relationship Id="rId1" Type="http://schemas.openxmlformats.org/officeDocument/2006/relationships/slideLayout" Target="../slideLayouts/slideLayout7.xml"/><Relationship Id="rId4" Type="http://schemas.openxmlformats.org/officeDocument/2006/relationships/hyperlink" Target="http://ppld.org/inclement-weather-policy" TargetMode="External"/></Relationships>
</file>

<file path=ppt/slides/_rels/slide36.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36.xml"/><Relationship Id="rId1" Type="http://schemas.openxmlformats.org/officeDocument/2006/relationships/slideLayout" Target="../slideLayouts/slideLayout7.xml"/><Relationship Id="rId4" Type="http://schemas.openxmlformats.org/officeDocument/2006/relationships/hyperlink" Target="http://www.sibley.lib.ia.us/library-information/policies/social-media-policy" TargetMode="External"/></Relationships>
</file>

<file path=ppt/slides/_rels/slide38.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37.xml"/><Relationship Id="rId1" Type="http://schemas.openxmlformats.org/officeDocument/2006/relationships/slideLayout" Target="../slideLayouts/slideLayout7.xml"/><Relationship Id="rId4" Type="http://schemas.openxmlformats.org/officeDocument/2006/relationships/hyperlink" Target="http://www.duluth.lib.mn.us/about-your-library/policies/social-media-policy/" TargetMode="External"/></Relationships>
</file>

<file path=ppt/slides/_rels/slide39.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38.xml"/><Relationship Id="rId1" Type="http://schemas.openxmlformats.org/officeDocument/2006/relationships/slideLayout" Target="../slideLayouts/slideLayout7.xml"/><Relationship Id="rId4" Type="http://schemas.openxmlformats.org/officeDocument/2006/relationships/image" Target="../media/image32.png"/></Relationships>
</file>

<file path=ppt/slides/_rels/slide4.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39.xml"/><Relationship Id="rId1" Type="http://schemas.openxmlformats.org/officeDocument/2006/relationships/slideLayout" Target="../slideLayouts/slideLayout7.xml"/><Relationship Id="rId4" Type="http://schemas.openxmlformats.org/officeDocument/2006/relationships/hyperlink" Target="https://tscpl.org/about/policies" TargetMode="External"/></Relationships>
</file>

<file path=ppt/slides/_rels/slide41.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40.xml"/><Relationship Id="rId1" Type="http://schemas.openxmlformats.org/officeDocument/2006/relationships/slideLayout" Target="../slideLayouts/slideLayout9.xml"/></Relationships>
</file>

<file path=ppt/slides/_rels/slide42.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41.xml"/><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42.xml"/><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45.xml"/><Relationship Id="rId1" Type="http://schemas.openxmlformats.org/officeDocument/2006/relationships/slideLayout" Target="../slideLayouts/slideLayout7.xml"/><Relationship Id="rId4" Type="http://schemas.openxmlformats.org/officeDocument/2006/relationships/hyperlink" Target="http://lansing.mykansaslibrary.org/policies" TargetMode="External"/></Relationships>
</file>

<file path=ppt/slides/_rels/slide47.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46.xml"/><Relationship Id="rId1" Type="http://schemas.openxmlformats.org/officeDocument/2006/relationships/slideLayout" Target="../slideLayouts/slideLayout7.xml"/><Relationship Id="rId4" Type="http://schemas.openxmlformats.org/officeDocument/2006/relationships/image" Target="../media/image39.png"/></Relationships>
</file>

<file path=ppt/slides/_rels/slide48.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hyperlink" Target="http://www.waukesha.lib.wi.us/about/faqs.shtml" TargetMode="External"/><Relationship Id="rId2" Type="http://schemas.openxmlformats.org/officeDocument/2006/relationships/notesSlide" Target="../notesSlides/notesSlide48.xml"/><Relationship Id="rId1" Type="http://schemas.openxmlformats.org/officeDocument/2006/relationships/slideLayout" Target="../slideLayouts/slideLayout2.xml"/><Relationship Id="rId4" Type="http://schemas.openxmlformats.org/officeDocument/2006/relationships/image" Target="../media/image41.png"/></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49.xml"/><Relationship Id="rId1" Type="http://schemas.openxmlformats.org/officeDocument/2006/relationships/slideLayout" Target="../slideLayouts/slideLayout7.xml"/><Relationship Id="rId5" Type="http://schemas.openxmlformats.org/officeDocument/2006/relationships/image" Target="../media/image43.png"/><Relationship Id="rId4" Type="http://schemas.openxmlformats.org/officeDocument/2006/relationships/hyperlink" Target="http://lansing.mykansaslibrary.org/about-us/library-staff" TargetMode="External"/></Relationships>
</file>

<file path=ppt/slides/_rels/slide51.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hyperlink" Target="http://policies.nekls.org/" TargetMode="External"/><Relationship Id="rId7" Type="http://schemas.openxmlformats.org/officeDocument/2006/relationships/image" Target="../media/image45.jpeg"/><Relationship Id="rId2" Type="http://schemas.openxmlformats.org/officeDocument/2006/relationships/notesSlide" Target="../notesSlides/notesSlide51.xml"/><Relationship Id="rId1" Type="http://schemas.openxmlformats.org/officeDocument/2006/relationships/slideLayout" Target="../slideLayouts/slideLayout4.xml"/><Relationship Id="rId6" Type="http://schemas.openxmlformats.org/officeDocument/2006/relationships/hyperlink" Target="http://www.pla.org/" TargetMode="External"/><Relationship Id="rId5" Type="http://schemas.openxmlformats.org/officeDocument/2006/relationships/hyperlink" Target="http://www.ala.org/" TargetMode="External"/><Relationship Id="rId4" Type="http://schemas.openxmlformats.org/officeDocument/2006/relationships/hyperlink" Target="http://www.webjunction.org/" TargetMode="External"/></Relationships>
</file>

<file path=ppt/slides/_rels/slide53.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52.xml"/><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3" Type="http://schemas.openxmlformats.org/officeDocument/2006/relationships/image" Target="../media/image47.jpg"/><Relationship Id="rId2" Type="http://schemas.openxmlformats.org/officeDocument/2006/relationships/notesSlide" Target="../notesSlides/notesSlide53.xml"/><Relationship Id="rId1" Type="http://schemas.openxmlformats.org/officeDocument/2006/relationships/slideLayout" Target="../slideLayouts/slideLayout9.xml"/></Relationships>
</file>

<file path=ppt/slides/_rels/slide5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54.xml"/><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4.xml"/></Relationships>
</file>

<file path=ppt/slides/_rels/slide57.xml.rels><?xml version="1.0" encoding="UTF-8" standalone="yes"?>
<Relationships xmlns="http://schemas.openxmlformats.org/package/2006/relationships"><Relationship Id="rId3" Type="http://schemas.openxmlformats.org/officeDocument/2006/relationships/hyperlink" Target="http://www.clintonvillelibrary.org/" TargetMode="External"/><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9.jpe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9.xml"/><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a:xfrm>
            <a:off x="5258868" y="1524000"/>
            <a:ext cx="3644403" cy="3070225"/>
          </a:xfrm>
          <a:noFill/>
        </p:spPr>
        <p:txBody>
          <a:bodyPr>
            <a:noAutofit/>
          </a:bodyPr>
          <a:lstStyle/>
          <a:p>
            <a:pPr algn="ctr"/>
            <a:r>
              <a:rPr lang="en-US" sz="4000" b="1" cap="none" dirty="0" smtClean="0">
                <a:solidFill>
                  <a:srgbClr val="002060"/>
                </a:solidFill>
              </a:rPr>
              <a:t>Policies</a:t>
            </a:r>
            <a:br>
              <a:rPr lang="en-US" sz="4000" b="1" cap="none" dirty="0" smtClean="0">
                <a:solidFill>
                  <a:srgbClr val="002060"/>
                </a:solidFill>
              </a:rPr>
            </a:br>
            <a:r>
              <a:rPr lang="en-US" sz="4000" b="1" cap="none" dirty="0" smtClean="0">
                <a:solidFill>
                  <a:srgbClr val="002060"/>
                </a:solidFill>
              </a:rPr>
              <a:t>For Results</a:t>
            </a:r>
            <a:br>
              <a:rPr lang="en-US" sz="4000" b="1" cap="none" dirty="0" smtClean="0">
                <a:solidFill>
                  <a:srgbClr val="002060"/>
                </a:solidFill>
              </a:rPr>
            </a:br>
            <a:r>
              <a:rPr lang="en-US" sz="4000" b="1" cap="none" dirty="0" smtClean="0">
                <a:solidFill>
                  <a:srgbClr val="002060"/>
                </a:solidFill>
              </a:rPr>
              <a:t/>
            </a:r>
            <a:br>
              <a:rPr lang="en-US" sz="4000" b="1" cap="none" dirty="0" smtClean="0">
                <a:solidFill>
                  <a:srgbClr val="002060"/>
                </a:solidFill>
              </a:rPr>
            </a:br>
            <a:r>
              <a:rPr lang="en-US" sz="2800" b="1" cap="none" dirty="0" smtClean="0">
                <a:solidFill>
                  <a:srgbClr val="002060"/>
                </a:solidFill>
              </a:rPr>
              <a:t>May-June 2018</a:t>
            </a:r>
            <a:r>
              <a:rPr lang="en-US" sz="3200" b="1" cap="none" dirty="0" smtClean="0">
                <a:solidFill>
                  <a:srgbClr val="002060"/>
                </a:solidFill>
                <a:latin typeface="Comic Sans MS" panose="030F0702030302020204" pitchFamily="66" charset="0"/>
              </a:rPr>
              <a:t/>
            </a:r>
            <a:br>
              <a:rPr lang="en-US" sz="3200" b="1" cap="none" dirty="0" smtClean="0">
                <a:solidFill>
                  <a:srgbClr val="002060"/>
                </a:solidFill>
                <a:latin typeface="Comic Sans MS" panose="030F0702030302020204" pitchFamily="66" charset="0"/>
              </a:rPr>
            </a:br>
            <a:r>
              <a:rPr lang="en-US" sz="2000" dirty="0">
                <a:latin typeface="Comic Sans MS" pitchFamily="66" charset="0"/>
              </a:rPr>
              <a:t/>
            </a:r>
            <a:br>
              <a:rPr lang="en-US" sz="2000" dirty="0">
                <a:latin typeface="Comic Sans MS" pitchFamily="66" charset="0"/>
              </a:rPr>
            </a:br>
            <a:endParaRPr lang="en-US" sz="2000" b="1" dirty="0">
              <a:solidFill>
                <a:srgbClr val="002060"/>
              </a:solidFill>
              <a:latin typeface="Comic Sans MS" panose="030F0702030302020204" pitchFamily="66" charset="0"/>
            </a:endParaRPr>
          </a:p>
        </p:txBody>
      </p:sp>
      <p:sp>
        <p:nvSpPr>
          <p:cNvPr id="4" name="Subtitle 3"/>
          <p:cNvSpPr>
            <a:spLocks noGrp="1"/>
          </p:cNvSpPr>
          <p:nvPr>
            <p:ph type="subTitle" idx="1"/>
          </p:nvPr>
        </p:nvSpPr>
        <p:spPr>
          <a:xfrm>
            <a:off x="1752600" y="4419600"/>
            <a:ext cx="6400800" cy="2133600"/>
          </a:xfrm>
        </p:spPr>
        <p:txBody>
          <a:bodyPr>
            <a:normAutofit fontScale="92500" lnSpcReduction="10000"/>
          </a:bodyPr>
          <a:lstStyle/>
          <a:p>
            <a:pPr algn="r"/>
            <a:endParaRPr lang="en-US" b="1" dirty="0" smtClean="0">
              <a:solidFill>
                <a:srgbClr val="002060"/>
              </a:solidFill>
            </a:endParaRPr>
          </a:p>
          <a:p>
            <a:pPr marL="0" indent="0" algn="ctr">
              <a:buNone/>
            </a:pPr>
            <a:r>
              <a:rPr lang="en-US" b="1" dirty="0" smtClean="0">
                <a:solidFill>
                  <a:srgbClr val="C00000"/>
                </a:solidFill>
              </a:rPr>
              <a:t>Sponsored By:</a:t>
            </a:r>
          </a:p>
          <a:p>
            <a:pPr marL="0" indent="0" algn="ctr">
              <a:buNone/>
            </a:pPr>
            <a:r>
              <a:rPr lang="en-US" dirty="0" smtClean="0">
                <a:solidFill>
                  <a:schemeClr val="tx1"/>
                </a:solidFill>
              </a:rPr>
              <a:t>Northeast Kansas Library System</a:t>
            </a:r>
          </a:p>
          <a:p>
            <a:pPr marL="0" indent="0" algn="ctr">
              <a:buNone/>
            </a:pPr>
            <a:endParaRPr lang="en-US" sz="1400" dirty="0" smtClean="0">
              <a:solidFill>
                <a:schemeClr val="tx1"/>
              </a:solidFill>
            </a:endParaRPr>
          </a:p>
          <a:p>
            <a:pPr marL="0" indent="0" algn="ctr">
              <a:buNone/>
            </a:pPr>
            <a:r>
              <a:rPr lang="en-US" b="1" dirty="0" smtClean="0">
                <a:solidFill>
                  <a:srgbClr val="C00000"/>
                </a:solidFill>
              </a:rPr>
              <a:t>Presented By:</a:t>
            </a:r>
            <a:endParaRPr lang="en-US" b="1" dirty="0">
              <a:solidFill>
                <a:srgbClr val="C00000"/>
              </a:solidFill>
            </a:endParaRPr>
          </a:p>
          <a:p>
            <a:pPr marL="0" indent="0" algn="ctr">
              <a:buNone/>
            </a:pPr>
            <a:r>
              <a:rPr lang="en-US" dirty="0" smtClean="0">
                <a:solidFill>
                  <a:schemeClr val="tx1"/>
                </a:solidFill>
              </a:rPr>
              <a:t>Bonnie McKewon, State Library of Iowa</a:t>
            </a:r>
          </a:p>
          <a:p>
            <a:endParaRPr lang="en-US" dirty="0"/>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20469745">
            <a:off x="638593" y="1057121"/>
            <a:ext cx="4240912" cy="3164378"/>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312364824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1890" y="609600"/>
            <a:ext cx="6330846" cy="914400"/>
          </a:xfrm>
        </p:spPr>
        <p:txBody>
          <a:bodyPr>
            <a:normAutofit/>
          </a:bodyPr>
          <a:lstStyle/>
          <a:p>
            <a:pPr algn="ctr"/>
            <a:r>
              <a:rPr lang="en-US" sz="3600" b="1" cap="none" dirty="0" smtClean="0">
                <a:solidFill>
                  <a:srgbClr val="002060"/>
                </a:solidFill>
              </a:rPr>
              <a:t>The 4 Parts To A Policy</a:t>
            </a:r>
            <a:endParaRPr lang="en-US" sz="3600" b="1" cap="none" dirty="0">
              <a:solidFill>
                <a:srgbClr val="002060"/>
              </a:solidFill>
            </a:endParaRPr>
          </a:p>
        </p:txBody>
      </p:sp>
      <p:graphicFrame>
        <p:nvGraphicFramePr>
          <p:cNvPr id="10" name="Content Placeholder 9"/>
          <p:cNvGraphicFramePr>
            <a:graphicFrameLocks noGrp="1"/>
          </p:cNvGraphicFramePr>
          <p:nvPr>
            <p:ph idx="1"/>
            <p:custDataLst>
              <p:tags r:id="rId1"/>
            </p:custDataLst>
            <p:extLst>
              <p:ext uri="{D42A27DB-BD31-4B8C-83A1-F6EECF244321}">
                <p14:modId xmlns:p14="http://schemas.microsoft.com/office/powerpoint/2010/main" val="468358925"/>
              </p:ext>
            </p:extLst>
          </p:nvPr>
        </p:nvGraphicFramePr>
        <p:xfrm>
          <a:off x="2341012" y="1752600"/>
          <a:ext cx="6773008" cy="4859594"/>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4" name="Picture 3" descr="Policies FR.jpg"/>
          <p:cNvPicPr>
            <a:picLocks noChangeAspect="1"/>
          </p:cNvPicPr>
          <p:nvPr/>
        </p:nvPicPr>
        <p:blipFill>
          <a:blip r:embed="rId9" cstate="print"/>
          <a:stretch>
            <a:fillRect/>
          </a:stretch>
        </p:blipFill>
        <p:spPr>
          <a:xfrm>
            <a:off x="621890" y="3114675"/>
            <a:ext cx="2139461" cy="2781300"/>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Tree>
    <p:extLst>
      <p:ext uri="{BB962C8B-B14F-4D97-AF65-F5344CB8AC3E}">
        <p14:creationId xmlns:p14="http://schemas.microsoft.com/office/powerpoint/2010/main" val="14768421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ppt_w</p:attrName>
                                        </p:attrNameLst>
                                      </p:cBhvr>
                                      <p:tavLst>
                                        <p:tav tm="0">
                                          <p:val>
                                            <p:fltVal val="0"/>
                                          </p:val>
                                        </p:tav>
                                        <p:tav tm="100000">
                                          <p:val>
                                            <p:strVal val="#ppt_w"/>
                                          </p:val>
                                        </p:tav>
                                      </p:tavLst>
                                    </p:anim>
                                    <p:anim calcmode="lin" valueType="num">
                                      <p:cBhvr>
                                        <p:cTn id="8" dur="500" fill="hold"/>
                                        <p:tgtEl>
                                          <p:spTgt spid="10"/>
                                        </p:tgtEl>
                                        <p:attrNameLst>
                                          <p:attrName>ppt_h</p:attrName>
                                        </p:attrNameLst>
                                      </p:cBhvr>
                                      <p:tavLst>
                                        <p:tav tm="0">
                                          <p:val>
                                            <p:fltVal val="0"/>
                                          </p:val>
                                        </p:tav>
                                        <p:tav tm="100000">
                                          <p:val>
                                            <p:strVal val="#ppt_h"/>
                                          </p:val>
                                        </p:tav>
                                      </p:tavLst>
                                    </p:anim>
                                    <p:animEffect transition="in" filter="fade">
                                      <p:cBhvr>
                                        <p:cTn id="9"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0" grpId="0">
        <p:bldAsOne/>
      </p:bldGraphic>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609600" y="914400"/>
            <a:ext cx="8229600" cy="990600"/>
          </a:xfrm>
        </p:spPr>
        <p:txBody>
          <a:bodyPr>
            <a:normAutofit/>
          </a:bodyPr>
          <a:lstStyle/>
          <a:p>
            <a:pPr algn="ctr"/>
            <a:r>
              <a:rPr lang="en-US" sz="3600" b="1" cap="none" dirty="0" smtClean="0">
                <a:solidFill>
                  <a:srgbClr val="002060"/>
                </a:solidFill>
              </a:rPr>
              <a:t>First Part: Philosophy Statement</a:t>
            </a:r>
            <a:endParaRPr lang="en-US" sz="3600" cap="none" dirty="0">
              <a:solidFill>
                <a:srgbClr val="002060"/>
              </a:solidFill>
            </a:endParaRPr>
          </a:p>
        </p:txBody>
      </p:sp>
      <p:sp>
        <p:nvSpPr>
          <p:cNvPr id="6" name="Subtitle 5"/>
          <p:cNvSpPr>
            <a:spLocks noGrp="1"/>
          </p:cNvSpPr>
          <p:nvPr>
            <p:ph idx="1"/>
          </p:nvPr>
        </p:nvSpPr>
        <p:spPr>
          <a:xfrm>
            <a:off x="685800" y="1828800"/>
            <a:ext cx="7848600" cy="4114800"/>
          </a:xfrm>
        </p:spPr>
        <p:txBody>
          <a:bodyPr>
            <a:normAutofit/>
          </a:bodyPr>
          <a:lstStyle/>
          <a:p>
            <a:endParaRPr lang="en-US" sz="900" dirty="0" smtClean="0">
              <a:latin typeface="Comic Sans MS" pitchFamily="66" charset="0"/>
            </a:endParaRPr>
          </a:p>
          <a:p>
            <a:endParaRPr lang="en-US" sz="2800" dirty="0" smtClean="0">
              <a:latin typeface="Comic Sans MS" pitchFamily="66" charset="0"/>
            </a:endParaRPr>
          </a:p>
          <a:p>
            <a:pPr>
              <a:buFont typeface="Wingdings" panose="05000000000000000000" pitchFamily="2" charset="2"/>
              <a:buChar char="q"/>
            </a:pPr>
            <a:r>
              <a:rPr lang="en-US" sz="2800" dirty="0" smtClean="0">
                <a:solidFill>
                  <a:schemeClr val="tx1"/>
                </a:solidFill>
                <a:latin typeface="Comic Sans MS" pitchFamily="66" charset="0"/>
              </a:rPr>
              <a:t>  </a:t>
            </a:r>
            <a:r>
              <a:rPr lang="en-US" sz="2800" dirty="0" smtClean="0">
                <a:solidFill>
                  <a:schemeClr val="tx1"/>
                </a:solidFill>
              </a:rPr>
              <a:t>Answers the “why” behind a program or service</a:t>
            </a:r>
          </a:p>
          <a:p>
            <a:pPr>
              <a:buFont typeface="Wingdings" panose="05000000000000000000" pitchFamily="2" charset="2"/>
              <a:buChar char="q"/>
            </a:pPr>
            <a:endParaRPr lang="en-US" sz="1600" dirty="0" smtClean="0">
              <a:solidFill>
                <a:schemeClr val="tx1"/>
              </a:solidFill>
            </a:endParaRPr>
          </a:p>
          <a:p>
            <a:pPr>
              <a:buFont typeface="Wingdings" panose="05000000000000000000" pitchFamily="2" charset="2"/>
              <a:buChar char="q"/>
            </a:pPr>
            <a:r>
              <a:rPr lang="en-US" sz="2800" dirty="0" smtClean="0">
                <a:solidFill>
                  <a:schemeClr val="tx1"/>
                </a:solidFill>
              </a:rPr>
              <a:t>  Written from the customers’ point of view</a:t>
            </a:r>
          </a:p>
          <a:p>
            <a:pPr>
              <a:buFont typeface="Wingdings" panose="05000000000000000000" pitchFamily="2" charset="2"/>
              <a:buChar char="q"/>
            </a:pPr>
            <a:endParaRPr lang="en-US" sz="1600" dirty="0" smtClean="0">
              <a:solidFill>
                <a:schemeClr val="tx1"/>
              </a:solidFill>
            </a:endParaRPr>
          </a:p>
          <a:p>
            <a:pPr>
              <a:buFont typeface="Wingdings" panose="05000000000000000000" pitchFamily="2" charset="2"/>
              <a:buChar char="q"/>
            </a:pPr>
            <a:r>
              <a:rPr lang="en-US" sz="2800" dirty="0" smtClean="0">
                <a:solidFill>
                  <a:schemeClr val="tx1"/>
                </a:solidFill>
              </a:rPr>
              <a:t>  Must be approved by the library board</a:t>
            </a:r>
            <a:endParaRPr lang="en-US" dirty="0"/>
          </a:p>
        </p:txBody>
      </p:sp>
    </p:spTree>
    <p:extLst>
      <p:ext uri="{BB962C8B-B14F-4D97-AF65-F5344CB8AC3E}">
        <p14:creationId xmlns:p14="http://schemas.microsoft.com/office/powerpoint/2010/main" val="35753183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6">
                                            <p:txEl>
                                              <p:pRg st="2" end="2"/>
                                            </p:txEl>
                                          </p:spTgt>
                                        </p:tgtEl>
                                        <p:attrNameLst>
                                          <p:attrName>style.visibility</p:attrName>
                                        </p:attrNameLst>
                                      </p:cBhvr>
                                      <p:to>
                                        <p:strVal val="visible"/>
                                      </p:to>
                                    </p:set>
                                    <p:anim calcmode="lin" valueType="num">
                                      <p:cBhvr>
                                        <p:cTn id="7" dur="500" fill="hold"/>
                                        <p:tgtEl>
                                          <p:spTgt spid="6">
                                            <p:txEl>
                                              <p:pRg st="2" end="2"/>
                                            </p:txEl>
                                          </p:spTgt>
                                        </p:tgtEl>
                                        <p:attrNameLst>
                                          <p:attrName>ppt_w</p:attrName>
                                        </p:attrNameLst>
                                      </p:cBhvr>
                                      <p:tavLst>
                                        <p:tav tm="0">
                                          <p:val>
                                            <p:fltVal val="0"/>
                                          </p:val>
                                        </p:tav>
                                        <p:tav tm="100000">
                                          <p:val>
                                            <p:strVal val="#ppt_w"/>
                                          </p:val>
                                        </p:tav>
                                      </p:tavLst>
                                    </p:anim>
                                    <p:anim calcmode="lin" valueType="num">
                                      <p:cBhvr>
                                        <p:cTn id="8" dur="500" fill="hold"/>
                                        <p:tgtEl>
                                          <p:spTgt spid="6">
                                            <p:txEl>
                                              <p:pRg st="2" end="2"/>
                                            </p:txEl>
                                          </p:spTgt>
                                        </p:tgtEl>
                                        <p:attrNameLst>
                                          <p:attrName>ppt_h</p:attrName>
                                        </p:attrNameLst>
                                      </p:cBhvr>
                                      <p:tavLst>
                                        <p:tav tm="0">
                                          <p:val>
                                            <p:fltVal val="0"/>
                                          </p:val>
                                        </p:tav>
                                        <p:tav tm="100000">
                                          <p:val>
                                            <p:strVal val="#ppt_h"/>
                                          </p:val>
                                        </p:tav>
                                      </p:tavLst>
                                    </p:anim>
                                    <p:animEffect transition="in" filter="fade">
                                      <p:cBhvr>
                                        <p:cTn id="9" dur="500"/>
                                        <p:tgtEl>
                                          <p:spTgt spid="6">
                                            <p:txEl>
                                              <p:pRg st="2" end="2"/>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6">
                                            <p:txEl>
                                              <p:pRg st="4" end="4"/>
                                            </p:txEl>
                                          </p:spTgt>
                                        </p:tgtEl>
                                        <p:attrNameLst>
                                          <p:attrName>style.visibility</p:attrName>
                                        </p:attrNameLst>
                                      </p:cBhvr>
                                      <p:to>
                                        <p:strVal val="visible"/>
                                      </p:to>
                                    </p:set>
                                    <p:anim calcmode="lin" valueType="num">
                                      <p:cBhvr>
                                        <p:cTn id="14" dur="500" fill="hold"/>
                                        <p:tgtEl>
                                          <p:spTgt spid="6">
                                            <p:txEl>
                                              <p:pRg st="4" end="4"/>
                                            </p:txEl>
                                          </p:spTgt>
                                        </p:tgtEl>
                                        <p:attrNameLst>
                                          <p:attrName>ppt_w</p:attrName>
                                        </p:attrNameLst>
                                      </p:cBhvr>
                                      <p:tavLst>
                                        <p:tav tm="0">
                                          <p:val>
                                            <p:fltVal val="0"/>
                                          </p:val>
                                        </p:tav>
                                        <p:tav tm="100000">
                                          <p:val>
                                            <p:strVal val="#ppt_w"/>
                                          </p:val>
                                        </p:tav>
                                      </p:tavLst>
                                    </p:anim>
                                    <p:anim calcmode="lin" valueType="num">
                                      <p:cBhvr>
                                        <p:cTn id="15" dur="500" fill="hold"/>
                                        <p:tgtEl>
                                          <p:spTgt spid="6">
                                            <p:txEl>
                                              <p:pRg st="4" end="4"/>
                                            </p:txEl>
                                          </p:spTgt>
                                        </p:tgtEl>
                                        <p:attrNameLst>
                                          <p:attrName>ppt_h</p:attrName>
                                        </p:attrNameLst>
                                      </p:cBhvr>
                                      <p:tavLst>
                                        <p:tav tm="0">
                                          <p:val>
                                            <p:fltVal val="0"/>
                                          </p:val>
                                        </p:tav>
                                        <p:tav tm="100000">
                                          <p:val>
                                            <p:strVal val="#ppt_h"/>
                                          </p:val>
                                        </p:tav>
                                      </p:tavLst>
                                    </p:anim>
                                    <p:animEffect transition="in" filter="fade">
                                      <p:cBhvr>
                                        <p:cTn id="16" dur="500"/>
                                        <p:tgtEl>
                                          <p:spTgt spid="6">
                                            <p:txEl>
                                              <p:pRg st="4" end="4"/>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6">
                                            <p:txEl>
                                              <p:pRg st="6" end="6"/>
                                            </p:txEl>
                                          </p:spTgt>
                                        </p:tgtEl>
                                        <p:attrNameLst>
                                          <p:attrName>style.visibility</p:attrName>
                                        </p:attrNameLst>
                                      </p:cBhvr>
                                      <p:to>
                                        <p:strVal val="visible"/>
                                      </p:to>
                                    </p:set>
                                    <p:anim calcmode="lin" valueType="num">
                                      <p:cBhvr>
                                        <p:cTn id="21" dur="500" fill="hold"/>
                                        <p:tgtEl>
                                          <p:spTgt spid="6">
                                            <p:txEl>
                                              <p:pRg st="6" end="6"/>
                                            </p:txEl>
                                          </p:spTgt>
                                        </p:tgtEl>
                                        <p:attrNameLst>
                                          <p:attrName>ppt_w</p:attrName>
                                        </p:attrNameLst>
                                      </p:cBhvr>
                                      <p:tavLst>
                                        <p:tav tm="0">
                                          <p:val>
                                            <p:fltVal val="0"/>
                                          </p:val>
                                        </p:tav>
                                        <p:tav tm="100000">
                                          <p:val>
                                            <p:strVal val="#ppt_w"/>
                                          </p:val>
                                        </p:tav>
                                      </p:tavLst>
                                    </p:anim>
                                    <p:anim calcmode="lin" valueType="num">
                                      <p:cBhvr>
                                        <p:cTn id="22" dur="500" fill="hold"/>
                                        <p:tgtEl>
                                          <p:spTgt spid="6">
                                            <p:txEl>
                                              <p:pRg st="6" end="6"/>
                                            </p:txEl>
                                          </p:spTgt>
                                        </p:tgtEl>
                                        <p:attrNameLst>
                                          <p:attrName>ppt_h</p:attrName>
                                        </p:attrNameLst>
                                      </p:cBhvr>
                                      <p:tavLst>
                                        <p:tav tm="0">
                                          <p:val>
                                            <p:fltVal val="0"/>
                                          </p:val>
                                        </p:tav>
                                        <p:tav tm="100000">
                                          <p:val>
                                            <p:strVal val="#ppt_h"/>
                                          </p:val>
                                        </p:tav>
                                      </p:tavLst>
                                    </p:anim>
                                    <p:animEffect transition="in" filter="fade">
                                      <p:cBhvr>
                                        <p:cTn id="23" dur="500"/>
                                        <p:tgtEl>
                                          <p:spTgt spid="6">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62814" y="2684859"/>
            <a:ext cx="3304572" cy="1463153"/>
          </a:xfrm>
        </p:spPr>
        <p:txBody>
          <a:bodyPr>
            <a:normAutofit/>
          </a:bodyPr>
          <a:lstStyle/>
          <a:p>
            <a:pPr algn="ctr"/>
            <a:r>
              <a:rPr lang="en-US" b="1" cap="none" dirty="0" smtClean="0">
                <a:solidFill>
                  <a:srgbClr val="002060"/>
                </a:solidFill>
                <a:latin typeface="Arial" panose="020B0604020202020204" pitchFamily="34" charset="0"/>
                <a:cs typeface="Arial" panose="020B0604020202020204" pitchFamily="34" charset="0"/>
              </a:rPr>
              <a:t>Interlibrary Loan Philosophy</a:t>
            </a:r>
            <a:br>
              <a:rPr lang="en-US" b="1" cap="none" dirty="0" smtClean="0">
                <a:solidFill>
                  <a:srgbClr val="002060"/>
                </a:solidFill>
                <a:latin typeface="Arial" panose="020B0604020202020204" pitchFamily="34" charset="0"/>
                <a:cs typeface="Arial" panose="020B0604020202020204" pitchFamily="34" charset="0"/>
              </a:rPr>
            </a:br>
            <a:r>
              <a:rPr lang="en-US" b="1" cap="none" dirty="0" smtClean="0">
                <a:solidFill>
                  <a:srgbClr val="002060"/>
                </a:solidFill>
                <a:latin typeface="Comic Sans MS" pitchFamily="66" charset="0"/>
              </a:rPr>
              <a:t> </a:t>
            </a:r>
            <a:endParaRPr lang="en-US" b="1" cap="none" dirty="0">
              <a:solidFill>
                <a:srgbClr val="002060"/>
              </a:solidFill>
              <a:latin typeface="Comic Sans MS" pitchFamily="66" charset="0"/>
            </a:endParaRPr>
          </a:p>
        </p:txBody>
      </p:sp>
      <p:sp>
        <p:nvSpPr>
          <p:cNvPr id="3" name="Content Placeholder 2"/>
          <p:cNvSpPr>
            <a:spLocks noGrp="1"/>
          </p:cNvSpPr>
          <p:nvPr>
            <p:ph idx="1"/>
          </p:nvPr>
        </p:nvSpPr>
        <p:spPr>
          <a:xfrm>
            <a:off x="990600" y="696711"/>
            <a:ext cx="3119438" cy="2438399"/>
          </a:xfrm>
          <a:solidFill>
            <a:srgbClr val="FFFFCC"/>
          </a:solidFill>
        </p:spPr>
        <p:txBody>
          <a:bodyPr>
            <a:normAutofit fontScale="92500" lnSpcReduction="10000"/>
          </a:bodyPr>
          <a:lstStyle/>
          <a:p>
            <a:pPr marL="114300" indent="0">
              <a:buNone/>
            </a:pPr>
            <a:endParaRPr lang="en-US" sz="1200" dirty="0" smtClean="0"/>
          </a:p>
          <a:p>
            <a:pPr algn="ctr">
              <a:buNone/>
            </a:pPr>
            <a:r>
              <a:rPr lang="en-US" sz="2800" dirty="0" smtClean="0">
                <a:solidFill>
                  <a:schemeClr val="tx1"/>
                </a:solidFill>
                <a:latin typeface="Comic Sans MS" pitchFamily="66" charset="0"/>
              </a:rPr>
              <a:t>	</a:t>
            </a:r>
            <a:r>
              <a:rPr lang="en-US" sz="2800" dirty="0" smtClean="0">
                <a:solidFill>
                  <a:schemeClr val="tx1"/>
                </a:solidFill>
                <a:latin typeface="+mj-lt"/>
              </a:rPr>
              <a:t>Philosophy answers the </a:t>
            </a:r>
            <a:r>
              <a:rPr lang="en-US" sz="2800" b="1" dirty="0" smtClean="0">
                <a:solidFill>
                  <a:schemeClr val="tx1"/>
                </a:solidFill>
                <a:latin typeface="+mj-lt"/>
              </a:rPr>
              <a:t>“why” </a:t>
            </a:r>
            <a:r>
              <a:rPr lang="en-US" sz="2800" dirty="0" smtClean="0">
                <a:solidFill>
                  <a:schemeClr val="tx1"/>
                </a:solidFill>
                <a:latin typeface="+mj-lt"/>
              </a:rPr>
              <a:t>behind</a:t>
            </a:r>
            <a:br>
              <a:rPr lang="en-US" sz="2800" dirty="0" smtClean="0">
                <a:solidFill>
                  <a:schemeClr val="tx1"/>
                </a:solidFill>
                <a:latin typeface="+mj-lt"/>
              </a:rPr>
            </a:br>
            <a:r>
              <a:rPr lang="en-US" sz="2800" dirty="0" smtClean="0">
                <a:solidFill>
                  <a:schemeClr val="tx1"/>
                </a:solidFill>
                <a:latin typeface="+mj-lt"/>
              </a:rPr>
              <a:t>a program or service.</a:t>
            </a:r>
          </a:p>
          <a:p>
            <a:pPr>
              <a:buNone/>
            </a:pPr>
            <a:r>
              <a:rPr lang="en-US" sz="1300" dirty="0">
                <a:solidFill>
                  <a:schemeClr val="tx1"/>
                </a:solidFill>
                <a:latin typeface="Comic Sans MS" pitchFamily="66" charset="0"/>
              </a:rPr>
              <a:t>	</a:t>
            </a:r>
            <a:r>
              <a:rPr lang="en-US" sz="1300" dirty="0" smtClean="0">
                <a:solidFill>
                  <a:schemeClr val="tx1"/>
                </a:solidFill>
                <a:latin typeface="Comic Sans MS" pitchFamily="66" charset="0"/>
              </a:rPr>
              <a:t>	</a:t>
            </a:r>
          </a:p>
        </p:txBody>
      </p:sp>
      <p:sp>
        <p:nvSpPr>
          <p:cNvPr id="4" name="Text Placeholder 3"/>
          <p:cNvSpPr>
            <a:spLocks noGrp="1"/>
          </p:cNvSpPr>
          <p:nvPr>
            <p:ph type="body" sz="half" idx="2"/>
          </p:nvPr>
        </p:nvSpPr>
        <p:spPr>
          <a:xfrm>
            <a:off x="4724400" y="4135034"/>
            <a:ext cx="3657600" cy="1975104"/>
          </a:xfrm>
          <a:solidFill>
            <a:srgbClr val="FFFFCC"/>
          </a:solidFill>
        </p:spPr>
        <p:txBody>
          <a:bodyPr>
            <a:normAutofit fontScale="92500" lnSpcReduction="20000"/>
          </a:bodyPr>
          <a:lstStyle/>
          <a:p>
            <a:endParaRPr lang="en-US" dirty="0" smtClean="0"/>
          </a:p>
          <a:p>
            <a:r>
              <a:rPr lang="en-US" sz="2000" dirty="0" smtClean="0">
                <a:latin typeface="Comic Sans MS" panose="030F0702030302020204" pitchFamily="66" charset="0"/>
              </a:rPr>
              <a:t>   </a:t>
            </a:r>
            <a:r>
              <a:rPr lang="en-US" sz="2200" dirty="0" smtClean="0">
                <a:solidFill>
                  <a:schemeClr val="tx1"/>
                </a:solidFill>
                <a:latin typeface="Arial" panose="020B0604020202020204" pitchFamily="34" charset="0"/>
                <a:cs typeface="Arial" panose="020B0604020202020204" pitchFamily="34" charset="0"/>
              </a:rPr>
              <a:t>The High Anxiety Public Library values full access to information.   Therefore, our library provides interlibrary loan service for all residents of our funding jurisdiction</a:t>
            </a:r>
            <a:r>
              <a:rPr lang="en-US" sz="2200" dirty="0" smtClean="0"/>
              <a:t>.   </a:t>
            </a:r>
            <a:endParaRPr lang="en-US" sz="2200" dirty="0"/>
          </a:p>
        </p:txBody>
      </p:sp>
      <p:pic>
        <p:nvPicPr>
          <p:cNvPr id="3074" name="Picture 2" descr="C:\Users\bmckewon\AppData\Local\Microsoft\Windows\Temporary Internet Files\Content.IE5\1G0ISRX0\MC910217268[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600200" y="3242736"/>
            <a:ext cx="2205038" cy="2975028"/>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4648200" y="838200"/>
            <a:ext cx="3733800" cy="1846659"/>
          </a:xfrm>
          <a:prstGeom prst="rect">
            <a:avLst/>
          </a:prstGeom>
          <a:noFill/>
        </p:spPr>
        <p:txBody>
          <a:bodyPr wrap="square" rtlCol="0">
            <a:spAutoFit/>
          </a:bodyPr>
          <a:lstStyle/>
          <a:p>
            <a:pPr algn="ctr"/>
            <a:r>
              <a:rPr lang="en-US" sz="2400" b="1" dirty="0" smtClean="0"/>
              <a:t>So Then…</a:t>
            </a:r>
          </a:p>
          <a:p>
            <a:r>
              <a:rPr lang="en-US" sz="2400" dirty="0" smtClean="0"/>
              <a:t>Why </a:t>
            </a:r>
            <a:r>
              <a:rPr lang="en-US" sz="2400" dirty="0"/>
              <a:t>does your library offer interlibrary loan service?</a:t>
            </a:r>
          </a:p>
          <a:p>
            <a:endParaRPr lang="en-US" dirty="0"/>
          </a:p>
        </p:txBody>
      </p:sp>
    </p:spTree>
    <p:extLst>
      <p:ext uri="{BB962C8B-B14F-4D97-AF65-F5344CB8AC3E}">
        <p14:creationId xmlns:p14="http://schemas.microsoft.com/office/powerpoint/2010/main" val="24781067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 calcmode="lin" valueType="num">
                                      <p:cBhvr>
                                        <p:cTn id="7"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8" dur="5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9" dur="500"/>
                                        <p:tgtEl>
                                          <p:spTgt spid="3">
                                            <p:txEl>
                                              <p:pRg st="2" end="2"/>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6">
                                            <p:txEl>
                                              <p:pRg st="0" end="0"/>
                                            </p:txEl>
                                          </p:spTgt>
                                        </p:tgtEl>
                                        <p:attrNameLst>
                                          <p:attrName>style.visibility</p:attrName>
                                        </p:attrNameLst>
                                      </p:cBhvr>
                                      <p:to>
                                        <p:strVal val="visible"/>
                                      </p:to>
                                    </p:set>
                                    <p:anim calcmode="lin" valueType="num">
                                      <p:cBhvr>
                                        <p:cTn id="14" dur="500" fill="hold"/>
                                        <p:tgtEl>
                                          <p:spTgt spid="6">
                                            <p:txEl>
                                              <p:pRg st="0" end="0"/>
                                            </p:txEl>
                                          </p:spTgt>
                                        </p:tgtEl>
                                        <p:attrNameLst>
                                          <p:attrName>ppt_w</p:attrName>
                                        </p:attrNameLst>
                                      </p:cBhvr>
                                      <p:tavLst>
                                        <p:tav tm="0">
                                          <p:val>
                                            <p:fltVal val="0"/>
                                          </p:val>
                                        </p:tav>
                                        <p:tav tm="100000">
                                          <p:val>
                                            <p:strVal val="#ppt_w"/>
                                          </p:val>
                                        </p:tav>
                                      </p:tavLst>
                                    </p:anim>
                                    <p:anim calcmode="lin" valueType="num">
                                      <p:cBhvr>
                                        <p:cTn id="15" dur="500" fill="hold"/>
                                        <p:tgtEl>
                                          <p:spTgt spid="6">
                                            <p:txEl>
                                              <p:pRg st="0" end="0"/>
                                            </p:txEl>
                                          </p:spTgt>
                                        </p:tgtEl>
                                        <p:attrNameLst>
                                          <p:attrName>ppt_h</p:attrName>
                                        </p:attrNameLst>
                                      </p:cBhvr>
                                      <p:tavLst>
                                        <p:tav tm="0">
                                          <p:val>
                                            <p:fltVal val="0"/>
                                          </p:val>
                                        </p:tav>
                                        <p:tav tm="100000">
                                          <p:val>
                                            <p:strVal val="#ppt_h"/>
                                          </p:val>
                                        </p:tav>
                                      </p:tavLst>
                                    </p:anim>
                                    <p:animEffect transition="in" filter="fade">
                                      <p:cBhvr>
                                        <p:cTn id="16" dur="500"/>
                                        <p:tgtEl>
                                          <p:spTgt spid="6">
                                            <p:txEl>
                                              <p:pRg st="0" end="0"/>
                                            </p:txEl>
                                          </p:spTgt>
                                        </p:tgtEl>
                                      </p:cBhvr>
                                    </p:animEffect>
                                  </p:childTnLst>
                                </p:cTn>
                              </p:par>
                              <p:par>
                                <p:cTn id="17" presetID="53" presetClass="entr" presetSubtype="16" fill="hold" nodeType="withEffect">
                                  <p:stCondLst>
                                    <p:cond delay="0"/>
                                  </p:stCondLst>
                                  <p:childTnLst>
                                    <p:set>
                                      <p:cBhvr>
                                        <p:cTn id="18" dur="1" fill="hold">
                                          <p:stCondLst>
                                            <p:cond delay="0"/>
                                          </p:stCondLst>
                                        </p:cTn>
                                        <p:tgtEl>
                                          <p:spTgt spid="6">
                                            <p:txEl>
                                              <p:pRg st="1" end="1"/>
                                            </p:txEl>
                                          </p:spTgt>
                                        </p:tgtEl>
                                        <p:attrNameLst>
                                          <p:attrName>style.visibility</p:attrName>
                                        </p:attrNameLst>
                                      </p:cBhvr>
                                      <p:to>
                                        <p:strVal val="visible"/>
                                      </p:to>
                                    </p:set>
                                    <p:anim calcmode="lin" valueType="num">
                                      <p:cBhvr>
                                        <p:cTn id="19" dur="500" fill="hold"/>
                                        <p:tgtEl>
                                          <p:spTgt spid="6">
                                            <p:txEl>
                                              <p:pRg st="1" end="1"/>
                                            </p:txEl>
                                          </p:spTgt>
                                        </p:tgtEl>
                                        <p:attrNameLst>
                                          <p:attrName>ppt_w</p:attrName>
                                        </p:attrNameLst>
                                      </p:cBhvr>
                                      <p:tavLst>
                                        <p:tav tm="0">
                                          <p:val>
                                            <p:fltVal val="0"/>
                                          </p:val>
                                        </p:tav>
                                        <p:tav tm="100000">
                                          <p:val>
                                            <p:strVal val="#ppt_w"/>
                                          </p:val>
                                        </p:tav>
                                      </p:tavLst>
                                    </p:anim>
                                    <p:anim calcmode="lin" valueType="num">
                                      <p:cBhvr>
                                        <p:cTn id="20" dur="500" fill="hold"/>
                                        <p:tgtEl>
                                          <p:spTgt spid="6">
                                            <p:txEl>
                                              <p:pRg st="1" end="1"/>
                                            </p:txEl>
                                          </p:spTgt>
                                        </p:tgtEl>
                                        <p:attrNameLst>
                                          <p:attrName>ppt_h</p:attrName>
                                        </p:attrNameLst>
                                      </p:cBhvr>
                                      <p:tavLst>
                                        <p:tav tm="0">
                                          <p:val>
                                            <p:fltVal val="0"/>
                                          </p:val>
                                        </p:tav>
                                        <p:tav tm="100000">
                                          <p:val>
                                            <p:strVal val="#ppt_h"/>
                                          </p:val>
                                        </p:tav>
                                      </p:tavLst>
                                    </p:anim>
                                    <p:animEffect transition="in" filter="fade">
                                      <p:cBhvr>
                                        <p:cTn id="21" dur="500"/>
                                        <p:tgtEl>
                                          <p:spTgt spid="6">
                                            <p:txEl>
                                              <p:pRg st="1" end="1"/>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53" presetClass="entr" presetSubtype="16" fill="hold" grpId="0" nodeType="clickEffect">
                                  <p:stCondLst>
                                    <p:cond delay="0"/>
                                  </p:stCondLst>
                                  <p:childTnLst>
                                    <p:set>
                                      <p:cBhvr>
                                        <p:cTn id="25" dur="1" fill="hold">
                                          <p:stCondLst>
                                            <p:cond delay="0"/>
                                          </p:stCondLst>
                                        </p:cTn>
                                        <p:tgtEl>
                                          <p:spTgt spid="2"/>
                                        </p:tgtEl>
                                        <p:attrNameLst>
                                          <p:attrName>style.visibility</p:attrName>
                                        </p:attrNameLst>
                                      </p:cBhvr>
                                      <p:to>
                                        <p:strVal val="visible"/>
                                      </p:to>
                                    </p:set>
                                    <p:anim calcmode="lin" valueType="num">
                                      <p:cBhvr>
                                        <p:cTn id="26" dur="500" fill="hold"/>
                                        <p:tgtEl>
                                          <p:spTgt spid="2"/>
                                        </p:tgtEl>
                                        <p:attrNameLst>
                                          <p:attrName>ppt_w</p:attrName>
                                        </p:attrNameLst>
                                      </p:cBhvr>
                                      <p:tavLst>
                                        <p:tav tm="0">
                                          <p:val>
                                            <p:fltVal val="0"/>
                                          </p:val>
                                        </p:tav>
                                        <p:tav tm="100000">
                                          <p:val>
                                            <p:strVal val="#ppt_w"/>
                                          </p:val>
                                        </p:tav>
                                      </p:tavLst>
                                    </p:anim>
                                    <p:anim calcmode="lin" valueType="num">
                                      <p:cBhvr>
                                        <p:cTn id="27" dur="500" fill="hold"/>
                                        <p:tgtEl>
                                          <p:spTgt spid="2"/>
                                        </p:tgtEl>
                                        <p:attrNameLst>
                                          <p:attrName>ppt_h</p:attrName>
                                        </p:attrNameLst>
                                      </p:cBhvr>
                                      <p:tavLst>
                                        <p:tav tm="0">
                                          <p:val>
                                            <p:fltVal val="0"/>
                                          </p:val>
                                        </p:tav>
                                        <p:tav tm="100000">
                                          <p:val>
                                            <p:strVal val="#ppt_h"/>
                                          </p:val>
                                        </p:tav>
                                      </p:tavLst>
                                    </p:anim>
                                    <p:animEffect transition="in" filter="fade">
                                      <p:cBhvr>
                                        <p:cTn id="28" dur="500"/>
                                        <p:tgtEl>
                                          <p:spTgt spid="2"/>
                                        </p:tgtEl>
                                      </p:cBhvr>
                                    </p:animEffect>
                                  </p:childTnLst>
                                </p:cTn>
                              </p:par>
                            </p:childTnLst>
                          </p:cTn>
                        </p:par>
                      </p:childTnLst>
                    </p:cTn>
                  </p:par>
                  <p:par>
                    <p:cTn id="29" fill="hold">
                      <p:stCondLst>
                        <p:cond delay="indefinite"/>
                      </p:stCondLst>
                      <p:childTnLst>
                        <p:par>
                          <p:cTn id="30" fill="hold">
                            <p:stCondLst>
                              <p:cond delay="0"/>
                            </p:stCondLst>
                            <p:childTnLst>
                              <p:par>
                                <p:cTn id="31" presetID="53" presetClass="entr" presetSubtype="16" fill="hold" nodeType="clickEffect">
                                  <p:stCondLst>
                                    <p:cond delay="0"/>
                                  </p:stCondLst>
                                  <p:childTnLst>
                                    <p:set>
                                      <p:cBhvr>
                                        <p:cTn id="32" dur="1" fill="hold">
                                          <p:stCondLst>
                                            <p:cond delay="0"/>
                                          </p:stCondLst>
                                        </p:cTn>
                                        <p:tgtEl>
                                          <p:spTgt spid="4">
                                            <p:txEl>
                                              <p:pRg st="1" end="1"/>
                                            </p:txEl>
                                          </p:spTgt>
                                        </p:tgtEl>
                                        <p:attrNameLst>
                                          <p:attrName>style.visibility</p:attrName>
                                        </p:attrNameLst>
                                      </p:cBhvr>
                                      <p:to>
                                        <p:strVal val="visible"/>
                                      </p:to>
                                    </p:set>
                                    <p:anim calcmode="lin" valueType="num">
                                      <p:cBhvr>
                                        <p:cTn id="33" dur="500" fill="hold"/>
                                        <p:tgtEl>
                                          <p:spTgt spid="4">
                                            <p:txEl>
                                              <p:pRg st="1" end="1"/>
                                            </p:txEl>
                                          </p:spTgt>
                                        </p:tgtEl>
                                        <p:attrNameLst>
                                          <p:attrName>ppt_w</p:attrName>
                                        </p:attrNameLst>
                                      </p:cBhvr>
                                      <p:tavLst>
                                        <p:tav tm="0">
                                          <p:val>
                                            <p:fltVal val="0"/>
                                          </p:val>
                                        </p:tav>
                                        <p:tav tm="100000">
                                          <p:val>
                                            <p:strVal val="#ppt_w"/>
                                          </p:val>
                                        </p:tav>
                                      </p:tavLst>
                                    </p:anim>
                                    <p:anim calcmode="lin" valueType="num">
                                      <p:cBhvr>
                                        <p:cTn id="34" dur="500" fill="hold"/>
                                        <p:tgtEl>
                                          <p:spTgt spid="4">
                                            <p:txEl>
                                              <p:pRg st="1" end="1"/>
                                            </p:txEl>
                                          </p:spTgt>
                                        </p:tgtEl>
                                        <p:attrNameLst>
                                          <p:attrName>ppt_h</p:attrName>
                                        </p:attrNameLst>
                                      </p:cBhvr>
                                      <p:tavLst>
                                        <p:tav tm="0">
                                          <p:val>
                                            <p:fltVal val="0"/>
                                          </p:val>
                                        </p:tav>
                                        <p:tav tm="100000">
                                          <p:val>
                                            <p:strVal val="#ppt_h"/>
                                          </p:val>
                                        </p:tav>
                                      </p:tavLst>
                                    </p:anim>
                                    <p:animEffect transition="in" filter="fade">
                                      <p:cBhvr>
                                        <p:cTn id="35" dur="500"/>
                                        <p:tgtEl>
                                          <p:spTgt spid="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838200"/>
            <a:ext cx="7024744" cy="1143000"/>
          </a:xfrm>
        </p:spPr>
        <p:txBody>
          <a:bodyPr>
            <a:normAutofit/>
          </a:bodyPr>
          <a:lstStyle/>
          <a:p>
            <a:pPr algn="ctr"/>
            <a:r>
              <a:rPr lang="en-US" sz="3600" b="1" cap="none" dirty="0" smtClean="0">
                <a:solidFill>
                  <a:srgbClr val="002060"/>
                </a:solidFill>
              </a:rPr>
              <a:t>Second Part: Regulations</a:t>
            </a:r>
            <a:br>
              <a:rPr lang="en-US" sz="3600" b="1" cap="none" dirty="0" smtClean="0">
                <a:solidFill>
                  <a:srgbClr val="002060"/>
                </a:solidFill>
              </a:rPr>
            </a:br>
            <a:endParaRPr lang="en-US" sz="2000" b="1" cap="none" dirty="0">
              <a:solidFill>
                <a:srgbClr val="002060"/>
              </a:solidFill>
            </a:endParaRPr>
          </a:p>
        </p:txBody>
      </p:sp>
      <p:sp>
        <p:nvSpPr>
          <p:cNvPr id="3" name="Content Placeholder 2"/>
          <p:cNvSpPr>
            <a:spLocks noGrp="1"/>
          </p:cNvSpPr>
          <p:nvPr>
            <p:ph idx="1"/>
          </p:nvPr>
        </p:nvSpPr>
        <p:spPr>
          <a:xfrm>
            <a:off x="609600" y="1905000"/>
            <a:ext cx="8001000" cy="4572000"/>
          </a:xfrm>
        </p:spPr>
        <p:txBody>
          <a:bodyPr/>
          <a:lstStyle/>
          <a:p>
            <a:endParaRPr lang="en-US" dirty="0" smtClean="0"/>
          </a:p>
          <a:p>
            <a:pPr>
              <a:buFont typeface="Wingdings" panose="05000000000000000000" pitchFamily="2" charset="2"/>
              <a:buChar char="q"/>
            </a:pPr>
            <a:r>
              <a:rPr lang="en-US" sz="2400" dirty="0" smtClean="0">
                <a:solidFill>
                  <a:srgbClr val="002060"/>
                </a:solidFill>
                <a:latin typeface="Comic Sans MS" pitchFamily="66" charset="0"/>
              </a:rPr>
              <a:t>  </a:t>
            </a:r>
            <a:r>
              <a:rPr lang="en-US" sz="2400" dirty="0" smtClean="0">
                <a:solidFill>
                  <a:srgbClr val="002060"/>
                </a:solidFill>
              </a:rPr>
              <a:t>Answers “what: “what do </a:t>
            </a:r>
            <a:r>
              <a:rPr lang="en-US" sz="2400" u="sng" dirty="0" smtClean="0">
                <a:solidFill>
                  <a:srgbClr val="002060"/>
                </a:solidFill>
              </a:rPr>
              <a:t>patrons need to know</a:t>
            </a:r>
            <a:r>
              <a:rPr lang="en-US" sz="2400" dirty="0" smtClean="0">
                <a:solidFill>
                  <a:srgbClr val="002060"/>
                </a:solidFill>
              </a:rPr>
              <a:t> in order to use library services and/or take part in library programming</a:t>
            </a:r>
          </a:p>
          <a:p>
            <a:pPr marL="68580" indent="0">
              <a:buNone/>
            </a:pPr>
            <a:r>
              <a:rPr lang="en-US" sz="2400" dirty="0" smtClean="0">
                <a:solidFill>
                  <a:srgbClr val="002060"/>
                </a:solidFill>
              </a:rPr>
              <a:t>   </a:t>
            </a:r>
            <a:endParaRPr lang="en-US" sz="1400" dirty="0" smtClean="0">
              <a:solidFill>
                <a:srgbClr val="002060"/>
              </a:solidFill>
            </a:endParaRPr>
          </a:p>
          <a:p>
            <a:pPr>
              <a:buFont typeface="Wingdings" panose="05000000000000000000" pitchFamily="2" charset="2"/>
              <a:buChar char="q"/>
            </a:pPr>
            <a:r>
              <a:rPr lang="en-US" sz="2400" dirty="0" smtClean="0">
                <a:solidFill>
                  <a:srgbClr val="002060"/>
                </a:solidFill>
              </a:rPr>
              <a:t>  Specific, written “rules of the road” keeping logic and customer service front-and-center</a:t>
            </a:r>
          </a:p>
          <a:p>
            <a:pPr marL="68580" indent="0">
              <a:buNone/>
            </a:pPr>
            <a:endParaRPr lang="en-US" sz="2800" dirty="0" smtClean="0">
              <a:solidFill>
                <a:srgbClr val="002060"/>
              </a:solidFill>
            </a:endParaRPr>
          </a:p>
          <a:p>
            <a:pPr>
              <a:buFont typeface="Wingdings" panose="05000000000000000000" pitchFamily="2" charset="2"/>
              <a:buChar char="q"/>
            </a:pPr>
            <a:r>
              <a:rPr lang="en-US" sz="2400" dirty="0" smtClean="0">
                <a:solidFill>
                  <a:srgbClr val="002060"/>
                </a:solidFill>
              </a:rPr>
              <a:t>  Must be approved by the library board</a:t>
            </a:r>
            <a:endParaRPr lang="en-US" sz="2400" dirty="0">
              <a:solidFill>
                <a:srgbClr val="002060"/>
              </a:solidFill>
            </a:endParaRPr>
          </a:p>
        </p:txBody>
      </p:sp>
    </p:spTree>
    <p:extLst>
      <p:ext uri="{BB962C8B-B14F-4D97-AF65-F5344CB8AC3E}">
        <p14:creationId xmlns:p14="http://schemas.microsoft.com/office/powerpoint/2010/main" val="15643041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p:cTn id="7"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3">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3">
                                            <p:txEl>
                                              <p:pRg st="3" end="3"/>
                                            </p:txEl>
                                          </p:spTgt>
                                        </p:tgtEl>
                                        <p:attrNameLst>
                                          <p:attrName>style.visibility</p:attrName>
                                        </p:attrNameLst>
                                      </p:cBhvr>
                                      <p:to>
                                        <p:strVal val="visible"/>
                                      </p:to>
                                    </p:set>
                                    <p:anim calcmode="lin" valueType="num">
                                      <p:cBhvr>
                                        <p:cTn id="14" dur="500" fill="hold"/>
                                        <p:tgtEl>
                                          <p:spTgt spid="3">
                                            <p:txEl>
                                              <p:pRg st="3" end="3"/>
                                            </p:txEl>
                                          </p:spTgt>
                                        </p:tgtEl>
                                        <p:attrNameLst>
                                          <p:attrName>ppt_w</p:attrName>
                                        </p:attrNameLst>
                                      </p:cBhvr>
                                      <p:tavLst>
                                        <p:tav tm="0">
                                          <p:val>
                                            <p:fltVal val="0"/>
                                          </p:val>
                                        </p:tav>
                                        <p:tav tm="100000">
                                          <p:val>
                                            <p:strVal val="#ppt_w"/>
                                          </p:val>
                                        </p:tav>
                                      </p:tavLst>
                                    </p:anim>
                                    <p:anim calcmode="lin" valueType="num">
                                      <p:cBhvr>
                                        <p:cTn id="15" dur="500" fill="hold"/>
                                        <p:tgtEl>
                                          <p:spTgt spid="3">
                                            <p:txEl>
                                              <p:pRg st="3" end="3"/>
                                            </p:txEl>
                                          </p:spTgt>
                                        </p:tgtEl>
                                        <p:attrNameLst>
                                          <p:attrName>ppt_h</p:attrName>
                                        </p:attrNameLst>
                                      </p:cBhvr>
                                      <p:tavLst>
                                        <p:tav tm="0">
                                          <p:val>
                                            <p:fltVal val="0"/>
                                          </p:val>
                                        </p:tav>
                                        <p:tav tm="100000">
                                          <p:val>
                                            <p:strVal val="#ppt_h"/>
                                          </p:val>
                                        </p:tav>
                                      </p:tavLst>
                                    </p:anim>
                                    <p:animEffect transition="in" filter="fade">
                                      <p:cBhvr>
                                        <p:cTn id="16" dur="500"/>
                                        <p:tgtEl>
                                          <p:spTgt spid="3">
                                            <p:txEl>
                                              <p:pRg st="3" end="3"/>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anim calcmode="lin" valueType="num">
                                      <p:cBhvr>
                                        <p:cTn id="21" dur="500" fill="hold"/>
                                        <p:tgtEl>
                                          <p:spTgt spid="3">
                                            <p:txEl>
                                              <p:pRg st="5" end="5"/>
                                            </p:txEl>
                                          </p:spTgt>
                                        </p:tgtEl>
                                        <p:attrNameLst>
                                          <p:attrName>ppt_w</p:attrName>
                                        </p:attrNameLst>
                                      </p:cBhvr>
                                      <p:tavLst>
                                        <p:tav tm="0">
                                          <p:val>
                                            <p:fltVal val="0"/>
                                          </p:val>
                                        </p:tav>
                                        <p:tav tm="100000">
                                          <p:val>
                                            <p:strVal val="#ppt_w"/>
                                          </p:val>
                                        </p:tav>
                                      </p:tavLst>
                                    </p:anim>
                                    <p:anim calcmode="lin" valueType="num">
                                      <p:cBhvr>
                                        <p:cTn id="22" dur="500" fill="hold"/>
                                        <p:tgtEl>
                                          <p:spTgt spid="3">
                                            <p:txEl>
                                              <p:pRg st="5" end="5"/>
                                            </p:txEl>
                                          </p:spTgt>
                                        </p:tgtEl>
                                        <p:attrNameLst>
                                          <p:attrName>ppt_h</p:attrName>
                                        </p:attrNameLst>
                                      </p:cBhvr>
                                      <p:tavLst>
                                        <p:tav tm="0">
                                          <p:val>
                                            <p:fltVal val="0"/>
                                          </p:val>
                                        </p:tav>
                                        <p:tav tm="100000">
                                          <p:val>
                                            <p:strVal val="#ppt_h"/>
                                          </p:val>
                                        </p:tav>
                                      </p:tavLst>
                                    </p:anim>
                                    <p:animEffect transition="in" filter="fade">
                                      <p:cBhvr>
                                        <p:cTn id="23"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533400"/>
            <a:ext cx="8001000" cy="838200"/>
          </a:xfrm>
        </p:spPr>
        <p:txBody>
          <a:bodyPr>
            <a:normAutofit/>
          </a:bodyPr>
          <a:lstStyle/>
          <a:p>
            <a:pPr algn="l"/>
            <a:r>
              <a:rPr lang="en-US" sz="3600" b="1" cap="none" dirty="0" smtClean="0">
                <a:solidFill>
                  <a:srgbClr val="002060"/>
                </a:solidFill>
              </a:rPr>
              <a:t>ILL Regulations</a:t>
            </a:r>
            <a:endParaRPr lang="en-US" sz="3600" b="1" cap="none" dirty="0">
              <a:solidFill>
                <a:srgbClr val="002060"/>
              </a:solidFill>
            </a:endParaRPr>
          </a:p>
        </p:txBody>
      </p:sp>
      <p:sp>
        <p:nvSpPr>
          <p:cNvPr id="3" name="Content Placeholder 2"/>
          <p:cNvSpPr>
            <a:spLocks noGrp="1"/>
          </p:cNvSpPr>
          <p:nvPr>
            <p:ph idx="1"/>
          </p:nvPr>
        </p:nvSpPr>
        <p:spPr>
          <a:xfrm>
            <a:off x="457200" y="1524000"/>
            <a:ext cx="8229600" cy="4477512"/>
          </a:xfrm>
        </p:spPr>
        <p:txBody>
          <a:bodyPr/>
          <a:lstStyle/>
          <a:p>
            <a:pPr>
              <a:buNone/>
            </a:pPr>
            <a:r>
              <a:rPr lang="en-US" sz="2400" dirty="0" smtClean="0">
                <a:latin typeface="Comic Sans MS" pitchFamily="66" charset="0"/>
              </a:rPr>
              <a:t>		</a:t>
            </a:r>
            <a:r>
              <a:rPr lang="en-US" sz="2000" dirty="0" smtClean="0">
                <a:solidFill>
                  <a:schemeClr val="tx1"/>
                </a:solidFill>
              </a:rPr>
              <a:t>High Anxiety Public Library values full access to information. Therefore, our library provides interlibrary loan services for all residents of our funding jurisdiction.  </a:t>
            </a:r>
          </a:p>
          <a:p>
            <a:pPr>
              <a:buNone/>
            </a:pPr>
            <a:endParaRPr lang="en-US" dirty="0"/>
          </a:p>
        </p:txBody>
      </p:sp>
      <p:graphicFrame>
        <p:nvGraphicFramePr>
          <p:cNvPr id="5" name="Diagram 4"/>
          <p:cNvGraphicFramePr/>
          <p:nvPr>
            <p:custDataLst>
              <p:tags r:id="rId1"/>
            </p:custDataLst>
            <p:extLst>
              <p:ext uri="{D42A27DB-BD31-4B8C-83A1-F6EECF244321}">
                <p14:modId xmlns:p14="http://schemas.microsoft.com/office/powerpoint/2010/main" val="2881138482"/>
              </p:ext>
            </p:extLst>
          </p:nvPr>
        </p:nvGraphicFramePr>
        <p:xfrm>
          <a:off x="1524000" y="2895600"/>
          <a:ext cx="6248400" cy="37592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27576375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1" fill="hold" grpId="0" nodeType="clickEffect">
                                  <p:stCondLst>
                                    <p:cond delay="0"/>
                                  </p:stCondLst>
                                  <p:childTnLst>
                                    <p:set>
                                      <p:cBhvr>
                                        <p:cTn id="12" dur="1" fill="hold">
                                          <p:stCondLst>
                                            <p:cond delay="0"/>
                                          </p:stCondLst>
                                        </p:cTn>
                                        <p:tgtEl>
                                          <p:spTgt spid="5">
                                            <p:graphicEl>
                                              <a:dgm id="{270CFFFE-A9F3-4455-98BD-E05194C40832}"/>
                                            </p:graphicEl>
                                          </p:spTgt>
                                        </p:tgtEl>
                                        <p:attrNameLst>
                                          <p:attrName>style.visibility</p:attrName>
                                        </p:attrNameLst>
                                      </p:cBhvr>
                                      <p:to>
                                        <p:strVal val="visible"/>
                                      </p:to>
                                    </p:set>
                                    <p:anim calcmode="lin" valueType="num">
                                      <p:cBhvr additive="base">
                                        <p:cTn id="13" dur="500" fill="hold"/>
                                        <p:tgtEl>
                                          <p:spTgt spid="5">
                                            <p:graphicEl>
                                              <a:dgm id="{270CFFFE-A9F3-4455-98BD-E05194C40832}"/>
                                            </p:graphic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graphicEl>
                                              <a:dgm id="{270CFFFE-A9F3-4455-98BD-E05194C40832}"/>
                                            </p:graphicEl>
                                          </p:spTgt>
                                        </p:tgtEl>
                                        <p:attrNameLst>
                                          <p:attrName>ppt_y</p:attrName>
                                        </p:attrNameLst>
                                      </p:cBhvr>
                                      <p:tavLst>
                                        <p:tav tm="0">
                                          <p:val>
                                            <p:strVal val="0-#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1" fill="hold" grpId="0" nodeType="clickEffect">
                                  <p:stCondLst>
                                    <p:cond delay="0"/>
                                  </p:stCondLst>
                                  <p:childTnLst>
                                    <p:set>
                                      <p:cBhvr>
                                        <p:cTn id="18" dur="1" fill="hold">
                                          <p:stCondLst>
                                            <p:cond delay="0"/>
                                          </p:stCondLst>
                                        </p:cTn>
                                        <p:tgtEl>
                                          <p:spTgt spid="5">
                                            <p:graphicEl>
                                              <a:dgm id="{F6213129-DEAC-4C04-8C6C-493F0C569D89}"/>
                                            </p:graphicEl>
                                          </p:spTgt>
                                        </p:tgtEl>
                                        <p:attrNameLst>
                                          <p:attrName>style.visibility</p:attrName>
                                        </p:attrNameLst>
                                      </p:cBhvr>
                                      <p:to>
                                        <p:strVal val="visible"/>
                                      </p:to>
                                    </p:set>
                                    <p:anim calcmode="lin" valueType="num">
                                      <p:cBhvr additive="base">
                                        <p:cTn id="19" dur="500" fill="hold"/>
                                        <p:tgtEl>
                                          <p:spTgt spid="5">
                                            <p:graphicEl>
                                              <a:dgm id="{F6213129-DEAC-4C04-8C6C-493F0C569D89}"/>
                                            </p:graphicEl>
                                          </p:spTgt>
                                        </p:tgtEl>
                                        <p:attrNameLst>
                                          <p:attrName>ppt_x</p:attrName>
                                        </p:attrNameLst>
                                      </p:cBhvr>
                                      <p:tavLst>
                                        <p:tav tm="0">
                                          <p:val>
                                            <p:strVal val="#ppt_x"/>
                                          </p:val>
                                        </p:tav>
                                        <p:tav tm="100000">
                                          <p:val>
                                            <p:strVal val="#ppt_x"/>
                                          </p:val>
                                        </p:tav>
                                      </p:tavLst>
                                    </p:anim>
                                    <p:anim calcmode="lin" valueType="num">
                                      <p:cBhvr additive="base">
                                        <p:cTn id="20" dur="500" fill="hold"/>
                                        <p:tgtEl>
                                          <p:spTgt spid="5">
                                            <p:graphicEl>
                                              <a:dgm id="{F6213129-DEAC-4C04-8C6C-493F0C569D89}"/>
                                            </p:graphicEl>
                                          </p:spTgt>
                                        </p:tgtEl>
                                        <p:attrNameLst>
                                          <p:attrName>ppt_y</p:attrName>
                                        </p:attrNameLst>
                                      </p:cBhvr>
                                      <p:tavLst>
                                        <p:tav tm="0">
                                          <p:val>
                                            <p:strVal val="0-#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1" fill="hold" grpId="0" nodeType="clickEffect">
                                  <p:stCondLst>
                                    <p:cond delay="0"/>
                                  </p:stCondLst>
                                  <p:childTnLst>
                                    <p:set>
                                      <p:cBhvr>
                                        <p:cTn id="24" dur="1" fill="hold">
                                          <p:stCondLst>
                                            <p:cond delay="0"/>
                                          </p:stCondLst>
                                        </p:cTn>
                                        <p:tgtEl>
                                          <p:spTgt spid="5">
                                            <p:graphicEl>
                                              <a:dgm id="{100898F0-C3FE-43C4-8DA6-F408D815CD17}"/>
                                            </p:graphicEl>
                                          </p:spTgt>
                                        </p:tgtEl>
                                        <p:attrNameLst>
                                          <p:attrName>style.visibility</p:attrName>
                                        </p:attrNameLst>
                                      </p:cBhvr>
                                      <p:to>
                                        <p:strVal val="visible"/>
                                      </p:to>
                                    </p:set>
                                    <p:anim calcmode="lin" valueType="num">
                                      <p:cBhvr additive="base">
                                        <p:cTn id="25" dur="500" fill="hold"/>
                                        <p:tgtEl>
                                          <p:spTgt spid="5">
                                            <p:graphicEl>
                                              <a:dgm id="{100898F0-C3FE-43C4-8DA6-F408D815CD17}"/>
                                            </p:graphicEl>
                                          </p:spTgt>
                                        </p:tgtEl>
                                        <p:attrNameLst>
                                          <p:attrName>ppt_x</p:attrName>
                                        </p:attrNameLst>
                                      </p:cBhvr>
                                      <p:tavLst>
                                        <p:tav tm="0">
                                          <p:val>
                                            <p:strVal val="#ppt_x"/>
                                          </p:val>
                                        </p:tav>
                                        <p:tav tm="100000">
                                          <p:val>
                                            <p:strVal val="#ppt_x"/>
                                          </p:val>
                                        </p:tav>
                                      </p:tavLst>
                                    </p:anim>
                                    <p:anim calcmode="lin" valueType="num">
                                      <p:cBhvr additive="base">
                                        <p:cTn id="26" dur="500" fill="hold"/>
                                        <p:tgtEl>
                                          <p:spTgt spid="5">
                                            <p:graphicEl>
                                              <a:dgm id="{100898F0-C3FE-43C4-8DA6-F408D815CD17}"/>
                                            </p:graphicEl>
                                          </p:spTgt>
                                        </p:tgtEl>
                                        <p:attrNameLst>
                                          <p:attrName>ppt_y</p:attrName>
                                        </p:attrNameLst>
                                      </p:cBhvr>
                                      <p:tavLst>
                                        <p:tav tm="0">
                                          <p:val>
                                            <p:strVal val="0-#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1" fill="hold" grpId="0" nodeType="clickEffect">
                                  <p:stCondLst>
                                    <p:cond delay="0"/>
                                  </p:stCondLst>
                                  <p:childTnLst>
                                    <p:set>
                                      <p:cBhvr>
                                        <p:cTn id="30" dur="1" fill="hold">
                                          <p:stCondLst>
                                            <p:cond delay="0"/>
                                          </p:stCondLst>
                                        </p:cTn>
                                        <p:tgtEl>
                                          <p:spTgt spid="5">
                                            <p:graphicEl>
                                              <a:dgm id="{C7650C7D-8944-42D7-8BE3-5545817C72A6}"/>
                                            </p:graphicEl>
                                          </p:spTgt>
                                        </p:tgtEl>
                                        <p:attrNameLst>
                                          <p:attrName>style.visibility</p:attrName>
                                        </p:attrNameLst>
                                      </p:cBhvr>
                                      <p:to>
                                        <p:strVal val="visible"/>
                                      </p:to>
                                    </p:set>
                                    <p:anim calcmode="lin" valueType="num">
                                      <p:cBhvr additive="base">
                                        <p:cTn id="31" dur="500" fill="hold"/>
                                        <p:tgtEl>
                                          <p:spTgt spid="5">
                                            <p:graphicEl>
                                              <a:dgm id="{C7650C7D-8944-42D7-8BE3-5545817C72A6}"/>
                                            </p:graphicEl>
                                          </p:spTgt>
                                        </p:tgtEl>
                                        <p:attrNameLst>
                                          <p:attrName>ppt_x</p:attrName>
                                        </p:attrNameLst>
                                      </p:cBhvr>
                                      <p:tavLst>
                                        <p:tav tm="0">
                                          <p:val>
                                            <p:strVal val="#ppt_x"/>
                                          </p:val>
                                        </p:tav>
                                        <p:tav tm="100000">
                                          <p:val>
                                            <p:strVal val="#ppt_x"/>
                                          </p:val>
                                        </p:tav>
                                      </p:tavLst>
                                    </p:anim>
                                    <p:anim calcmode="lin" valueType="num">
                                      <p:cBhvr additive="base">
                                        <p:cTn id="32" dur="500" fill="hold"/>
                                        <p:tgtEl>
                                          <p:spTgt spid="5">
                                            <p:graphicEl>
                                              <a:dgm id="{C7650C7D-8944-42D7-8BE3-5545817C72A6}"/>
                                            </p:graphicEl>
                                          </p:spTgt>
                                        </p:tgtEl>
                                        <p:attrNameLst>
                                          <p:attrName>ppt_y</p:attrName>
                                        </p:attrNameLst>
                                      </p:cBhvr>
                                      <p:tavLst>
                                        <p:tav tm="0">
                                          <p:val>
                                            <p:strVal val="0-#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1" fill="hold" grpId="0" nodeType="clickEffect">
                                  <p:stCondLst>
                                    <p:cond delay="0"/>
                                  </p:stCondLst>
                                  <p:childTnLst>
                                    <p:set>
                                      <p:cBhvr>
                                        <p:cTn id="36" dur="1" fill="hold">
                                          <p:stCondLst>
                                            <p:cond delay="0"/>
                                          </p:stCondLst>
                                        </p:cTn>
                                        <p:tgtEl>
                                          <p:spTgt spid="5">
                                            <p:graphicEl>
                                              <a:dgm id="{A63872CD-006B-49AB-8B47-D2CB58DC2F81}"/>
                                            </p:graphicEl>
                                          </p:spTgt>
                                        </p:tgtEl>
                                        <p:attrNameLst>
                                          <p:attrName>style.visibility</p:attrName>
                                        </p:attrNameLst>
                                      </p:cBhvr>
                                      <p:to>
                                        <p:strVal val="visible"/>
                                      </p:to>
                                    </p:set>
                                    <p:anim calcmode="lin" valueType="num">
                                      <p:cBhvr additive="base">
                                        <p:cTn id="37" dur="500" fill="hold"/>
                                        <p:tgtEl>
                                          <p:spTgt spid="5">
                                            <p:graphicEl>
                                              <a:dgm id="{A63872CD-006B-49AB-8B47-D2CB58DC2F81}"/>
                                            </p:graphicEl>
                                          </p:spTgt>
                                        </p:tgtEl>
                                        <p:attrNameLst>
                                          <p:attrName>ppt_x</p:attrName>
                                        </p:attrNameLst>
                                      </p:cBhvr>
                                      <p:tavLst>
                                        <p:tav tm="0">
                                          <p:val>
                                            <p:strVal val="#ppt_x"/>
                                          </p:val>
                                        </p:tav>
                                        <p:tav tm="100000">
                                          <p:val>
                                            <p:strVal val="#ppt_x"/>
                                          </p:val>
                                        </p:tav>
                                      </p:tavLst>
                                    </p:anim>
                                    <p:anim calcmode="lin" valueType="num">
                                      <p:cBhvr additive="base">
                                        <p:cTn id="38" dur="500" fill="hold"/>
                                        <p:tgtEl>
                                          <p:spTgt spid="5">
                                            <p:graphicEl>
                                              <a:dgm id="{A63872CD-006B-49AB-8B47-D2CB58DC2F81}"/>
                                            </p:graphicEl>
                                          </p:spTgt>
                                        </p:tgtEl>
                                        <p:attrNameLst>
                                          <p:attrName>ppt_y</p:attrName>
                                        </p:attrNameLst>
                                      </p:cBhvr>
                                      <p:tavLst>
                                        <p:tav tm="0">
                                          <p:val>
                                            <p:strVal val="0-#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1" fill="hold" grpId="0" nodeType="clickEffect">
                                  <p:stCondLst>
                                    <p:cond delay="0"/>
                                  </p:stCondLst>
                                  <p:childTnLst>
                                    <p:set>
                                      <p:cBhvr>
                                        <p:cTn id="42" dur="1" fill="hold">
                                          <p:stCondLst>
                                            <p:cond delay="0"/>
                                          </p:stCondLst>
                                        </p:cTn>
                                        <p:tgtEl>
                                          <p:spTgt spid="5">
                                            <p:graphicEl>
                                              <a:dgm id="{B2094165-075B-4FA2-BFD8-88F3CFBA10CA}"/>
                                            </p:graphicEl>
                                          </p:spTgt>
                                        </p:tgtEl>
                                        <p:attrNameLst>
                                          <p:attrName>style.visibility</p:attrName>
                                        </p:attrNameLst>
                                      </p:cBhvr>
                                      <p:to>
                                        <p:strVal val="visible"/>
                                      </p:to>
                                    </p:set>
                                    <p:anim calcmode="lin" valueType="num">
                                      <p:cBhvr additive="base">
                                        <p:cTn id="43" dur="500" fill="hold"/>
                                        <p:tgtEl>
                                          <p:spTgt spid="5">
                                            <p:graphicEl>
                                              <a:dgm id="{B2094165-075B-4FA2-BFD8-88F3CFBA10CA}"/>
                                            </p:graphicEl>
                                          </p:spTgt>
                                        </p:tgtEl>
                                        <p:attrNameLst>
                                          <p:attrName>ppt_x</p:attrName>
                                        </p:attrNameLst>
                                      </p:cBhvr>
                                      <p:tavLst>
                                        <p:tav tm="0">
                                          <p:val>
                                            <p:strVal val="#ppt_x"/>
                                          </p:val>
                                        </p:tav>
                                        <p:tav tm="100000">
                                          <p:val>
                                            <p:strVal val="#ppt_x"/>
                                          </p:val>
                                        </p:tav>
                                      </p:tavLst>
                                    </p:anim>
                                    <p:anim calcmode="lin" valueType="num">
                                      <p:cBhvr additive="base">
                                        <p:cTn id="44" dur="500" fill="hold"/>
                                        <p:tgtEl>
                                          <p:spTgt spid="5">
                                            <p:graphicEl>
                                              <a:dgm id="{B2094165-075B-4FA2-BFD8-88F3CFBA10CA}"/>
                                            </p:graphicEl>
                                          </p:spTgt>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Graphic spid="5" grpId="0">
        <p:bldSub>
          <a:bldDgm bld="one"/>
        </p:bldSub>
      </p:bldGraphic>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838200"/>
            <a:ext cx="8229600" cy="838200"/>
          </a:xfrm>
        </p:spPr>
        <p:txBody>
          <a:bodyPr>
            <a:normAutofit/>
          </a:bodyPr>
          <a:lstStyle/>
          <a:p>
            <a:pPr algn="ctr"/>
            <a:r>
              <a:rPr lang="en-US" sz="3600" b="1" cap="none" dirty="0" smtClean="0">
                <a:solidFill>
                  <a:srgbClr val="002060"/>
                </a:solidFill>
              </a:rPr>
              <a:t>Third Part: Procedures</a:t>
            </a:r>
            <a:endParaRPr lang="en-US" sz="3600" b="1" cap="none" dirty="0">
              <a:solidFill>
                <a:srgbClr val="002060"/>
              </a:solidFill>
            </a:endParaRPr>
          </a:p>
        </p:txBody>
      </p:sp>
      <p:sp>
        <p:nvSpPr>
          <p:cNvPr id="3" name="Content Placeholder 2"/>
          <p:cNvSpPr>
            <a:spLocks noGrp="1"/>
          </p:cNvSpPr>
          <p:nvPr>
            <p:ph idx="1"/>
          </p:nvPr>
        </p:nvSpPr>
        <p:spPr>
          <a:xfrm>
            <a:off x="533400" y="2057400"/>
            <a:ext cx="8001000" cy="4325112"/>
          </a:xfrm>
        </p:spPr>
        <p:txBody>
          <a:bodyPr>
            <a:normAutofit lnSpcReduction="10000"/>
          </a:bodyPr>
          <a:lstStyle/>
          <a:p>
            <a:pPr>
              <a:buNone/>
            </a:pPr>
            <a:endParaRPr lang="en-US" sz="1400" dirty="0" smtClean="0">
              <a:latin typeface="Comic Sans MS" pitchFamily="66" charset="0"/>
            </a:endParaRPr>
          </a:p>
          <a:p>
            <a:pPr>
              <a:buFont typeface="Wingdings" panose="05000000000000000000" pitchFamily="2" charset="2"/>
              <a:buChar char="q"/>
            </a:pPr>
            <a:r>
              <a:rPr lang="en-US" sz="2400" dirty="0" smtClean="0">
                <a:solidFill>
                  <a:schemeClr val="tx1"/>
                </a:solidFill>
                <a:latin typeface="Comic Sans MS" pitchFamily="66" charset="0"/>
              </a:rPr>
              <a:t>  </a:t>
            </a:r>
            <a:r>
              <a:rPr lang="en-US" sz="2400" dirty="0" smtClean="0">
                <a:solidFill>
                  <a:schemeClr val="tx1"/>
                </a:solidFill>
              </a:rPr>
              <a:t>Also answers “what:” but </a:t>
            </a:r>
            <a:r>
              <a:rPr lang="en-US" sz="2400" u="sng" dirty="0" smtClean="0">
                <a:solidFill>
                  <a:schemeClr val="tx1"/>
                </a:solidFill>
              </a:rPr>
              <a:t>what does the </a:t>
            </a:r>
            <a:r>
              <a:rPr lang="en-US" sz="2400" i="1" u="sng" dirty="0" smtClean="0">
                <a:solidFill>
                  <a:schemeClr val="tx1"/>
                </a:solidFill>
              </a:rPr>
              <a:t>staff </a:t>
            </a:r>
            <a:r>
              <a:rPr lang="en-US" sz="2400" u="sng" dirty="0" smtClean="0">
                <a:solidFill>
                  <a:schemeClr val="tx1"/>
                </a:solidFill>
              </a:rPr>
              <a:t>need to know and do</a:t>
            </a:r>
            <a:r>
              <a:rPr lang="en-US" sz="2400" dirty="0" smtClean="0">
                <a:solidFill>
                  <a:schemeClr val="tx1"/>
                </a:solidFill>
              </a:rPr>
              <a:t> in order to provide services and programming    </a:t>
            </a:r>
          </a:p>
          <a:p>
            <a:pPr>
              <a:buFont typeface="Wingdings" panose="05000000000000000000" pitchFamily="2" charset="2"/>
              <a:buChar char="q"/>
            </a:pPr>
            <a:endParaRPr lang="en-US" sz="1400" dirty="0" smtClean="0">
              <a:solidFill>
                <a:schemeClr val="tx1"/>
              </a:solidFill>
            </a:endParaRPr>
          </a:p>
          <a:p>
            <a:pPr>
              <a:buFont typeface="Wingdings" panose="05000000000000000000" pitchFamily="2" charset="2"/>
              <a:buChar char="q"/>
            </a:pPr>
            <a:r>
              <a:rPr lang="en-US" sz="2400" dirty="0" smtClean="0">
                <a:solidFill>
                  <a:schemeClr val="tx1"/>
                </a:solidFill>
              </a:rPr>
              <a:t>  Written,  step-by-step instructions detailing the tasks the staff should perform to support the service</a:t>
            </a:r>
          </a:p>
          <a:p>
            <a:pPr marL="68580" indent="0">
              <a:buNone/>
            </a:pPr>
            <a:endParaRPr lang="en-US" sz="1400" dirty="0" smtClean="0">
              <a:solidFill>
                <a:schemeClr val="tx1"/>
              </a:solidFill>
            </a:endParaRPr>
          </a:p>
          <a:p>
            <a:pPr>
              <a:buFont typeface="Wingdings" panose="05000000000000000000" pitchFamily="2" charset="2"/>
              <a:buChar char="q"/>
            </a:pPr>
            <a:r>
              <a:rPr lang="en-US" sz="2400" dirty="0" smtClean="0">
                <a:solidFill>
                  <a:schemeClr val="tx1"/>
                </a:solidFill>
              </a:rPr>
              <a:t>  Written by management &amp; staff</a:t>
            </a:r>
          </a:p>
          <a:p>
            <a:pPr>
              <a:buFont typeface="Wingdings" panose="05000000000000000000" pitchFamily="2" charset="2"/>
              <a:buChar char="q"/>
            </a:pPr>
            <a:endParaRPr lang="en-US" sz="1400" dirty="0" smtClean="0">
              <a:solidFill>
                <a:schemeClr val="tx1"/>
              </a:solidFill>
            </a:endParaRPr>
          </a:p>
          <a:p>
            <a:pPr>
              <a:buFont typeface="Wingdings" panose="05000000000000000000" pitchFamily="2" charset="2"/>
              <a:buChar char="q"/>
            </a:pPr>
            <a:r>
              <a:rPr lang="en-US" sz="2400" dirty="0" smtClean="0">
                <a:solidFill>
                  <a:schemeClr val="tx1"/>
                </a:solidFill>
              </a:rPr>
              <a:t>  Procedures should not be reviewed or approved</a:t>
            </a:r>
          </a:p>
          <a:p>
            <a:pPr marL="68580" indent="0">
              <a:buNone/>
            </a:pPr>
            <a:r>
              <a:rPr lang="en-US" sz="2400" dirty="0" smtClean="0">
                <a:solidFill>
                  <a:schemeClr val="tx1"/>
                </a:solidFill>
              </a:rPr>
              <a:t> by the board</a:t>
            </a:r>
            <a:endParaRPr lang="en-US" sz="2400" dirty="0">
              <a:solidFill>
                <a:schemeClr val="tx1"/>
              </a:solidFill>
            </a:endParaRPr>
          </a:p>
        </p:txBody>
      </p:sp>
    </p:spTree>
    <p:extLst>
      <p:ext uri="{BB962C8B-B14F-4D97-AF65-F5344CB8AC3E}">
        <p14:creationId xmlns:p14="http://schemas.microsoft.com/office/powerpoint/2010/main" val="6643206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p:cTn id="7"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3">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3">
                                            <p:txEl>
                                              <p:pRg st="3" end="3"/>
                                            </p:txEl>
                                          </p:spTgt>
                                        </p:tgtEl>
                                        <p:attrNameLst>
                                          <p:attrName>style.visibility</p:attrName>
                                        </p:attrNameLst>
                                      </p:cBhvr>
                                      <p:to>
                                        <p:strVal val="visible"/>
                                      </p:to>
                                    </p:set>
                                    <p:anim calcmode="lin" valueType="num">
                                      <p:cBhvr>
                                        <p:cTn id="14" dur="500" fill="hold"/>
                                        <p:tgtEl>
                                          <p:spTgt spid="3">
                                            <p:txEl>
                                              <p:pRg st="3" end="3"/>
                                            </p:txEl>
                                          </p:spTgt>
                                        </p:tgtEl>
                                        <p:attrNameLst>
                                          <p:attrName>ppt_w</p:attrName>
                                        </p:attrNameLst>
                                      </p:cBhvr>
                                      <p:tavLst>
                                        <p:tav tm="0">
                                          <p:val>
                                            <p:fltVal val="0"/>
                                          </p:val>
                                        </p:tav>
                                        <p:tav tm="100000">
                                          <p:val>
                                            <p:strVal val="#ppt_w"/>
                                          </p:val>
                                        </p:tav>
                                      </p:tavLst>
                                    </p:anim>
                                    <p:anim calcmode="lin" valueType="num">
                                      <p:cBhvr>
                                        <p:cTn id="15" dur="500" fill="hold"/>
                                        <p:tgtEl>
                                          <p:spTgt spid="3">
                                            <p:txEl>
                                              <p:pRg st="3" end="3"/>
                                            </p:txEl>
                                          </p:spTgt>
                                        </p:tgtEl>
                                        <p:attrNameLst>
                                          <p:attrName>ppt_h</p:attrName>
                                        </p:attrNameLst>
                                      </p:cBhvr>
                                      <p:tavLst>
                                        <p:tav tm="0">
                                          <p:val>
                                            <p:fltVal val="0"/>
                                          </p:val>
                                        </p:tav>
                                        <p:tav tm="100000">
                                          <p:val>
                                            <p:strVal val="#ppt_h"/>
                                          </p:val>
                                        </p:tav>
                                      </p:tavLst>
                                    </p:anim>
                                    <p:animEffect transition="in" filter="fade">
                                      <p:cBhvr>
                                        <p:cTn id="16" dur="500"/>
                                        <p:tgtEl>
                                          <p:spTgt spid="3">
                                            <p:txEl>
                                              <p:pRg st="3" end="3"/>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anim calcmode="lin" valueType="num">
                                      <p:cBhvr>
                                        <p:cTn id="21" dur="500" fill="hold"/>
                                        <p:tgtEl>
                                          <p:spTgt spid="3">
                                            <p:txEl>
                                              <p:pRg st="5" end="5"/>
                                            </p:txEl>
                                          </p:spTgt>
                                        </p:tgtEl>
                                        <p:attrNameLst>
                                          <p:attrName>ppt_w</p:attrName>
                                        </p:attrNameLst>
                                      </p:cBhvr>
                                      <p:tavLst>
                                        <p:tav tm="0">
                                          <p:val>
                                            <p:fltVal val="0"/>
                                          </p:val>
                                        </p:tav>
                                        <p:tav tm="100000">
                                          <p:val>
                                            <p:strVal val="#ppt_w"/>
                                          </p:val>
                                        </p:tav>
                                      </p:tavLst>
                                    </p:anim>
                                    <p:anim calcmode="lin" valueType="num">
                                      <p:cBhvr>
                                        <p:cTn id="22" dur="500" fill="hold"/>
                                        <p:tgtEl>
                                          <p:spTgt spid="3">
                                            <p:txEl>
                                              <p:pRg st="5" end="5"/>
                                            </p:txEl>
                                          </p:spTgt>
                                        </p:tgtEl>
                                        <p:attrNameLst>
                                          <p:attrName>ppt_h</p:attrName>
                                        </p:attrNameLst>
                                      </p:cBhvr>
                                      <p:tavLst>
                                        <p:tav tm="0">
                                          <p:val>
                                            <p:fltVal val="0"/>
                                          </p:val>
                                        </p:tav>
                                        <p:tav tm="100000">
                                          <p:val>
                                            <p:strVal val="#ppt_h"/>
                                          </p:val>
                                        </p:tav>
                                      </p:tavLst>
                                    </p:anim>
                                    <p:animEffect transition="in" filter="fade">
                                      <p:cBhvr>
                                        <p:cTn id="23" dur="500"/>
                                        <p:tgtEl>
                                          <p:spTgt spid="3">
                                            <p:txEl>
                                              <p:pRg st="5" end="5"/>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3">
                                            <p:txEl>
                                              <p:pRg st="7" end="7"/>
                                            </p:txEl>
                                          </p:spTgt>
                                        </p:tgtEl>
                                        <p:attrNameLst>
                                          <p:attrName>style.visibility</p:attrName>
                                        </p:attrNameLst>
                                      </p:cBhvr>
                                      <p:to>
                                        <p:strVal val="visible"/>
                                      </p:to>
                                    </p:set>
                                    <p:anim calcmode="lin" valueType="num">
                                      <p:cBhvr>
                                        <p:cTn id="28" dur="500" fill="hold"/>
                                        <p:tgtEl>
                                          <p:spTgt spid="3">
                                            <p:txEl>
                                              <p:pRg st="7" end="7"/>
                                            </p:txEl>
                                          </p:spTgt>
                                        </p:tgtEl>
                                        <p:attrNameLst>
                                          <p:attrName>ppt_w</p:attrName>
                                        </p:attrNameLst>
                                      </p:cBhvr>
                                      <p:tavLst>
                                        <p:tav tm="0">
                                          <p:val>
                                            <p:fltVal val="0"/>
                                          </p:val>
                                        </p:tav>
                                        <p:tav tm="100000">
                                          <p:val>
                                            <p:strVal val="#ppt_w"/>
                                          </p:val>
                                        </p:tav>
                                      </p:tavLst>
                                    </p:anim>
                                    <p:anim calcmode="lin" valueType="num">
                                      <p:cBhvr>
                                        <p:cTn id="29" dur="500" fill="hold"/>
                                        <p:tgtEl>
                                          <p:spTgt spid="3">
                                            <p:txEl>
                                              <p:pRg st="7" end="7"/>
                                            </p:txEl>
                                          </p:spTgt>
                                        </p:tgtEl>
                                        <p:attrNameLst>
                                          <p:attrName>ppt_h</p:attrName>
                                        </p:attrNameLst>
                                      </p:cBhvr>
                                      <p:tavLst>
                                        <p:tav tm="0">
                                          <p:val>
                                            <p:fltVal val="0"/>
                                          </p:val>
                                        </p:tav>
                                        <p:tav tm="100000">
                                          <p:val>
                                            <p:strVal val="#ppt_h"/>
                                          </p:val>
                                        </p:tav>
                                      </p:tavLst>
                                    </p:anim>
                                    <p:animEffect transition="in" filter="fade">
                                      <p:cBhvr>
                                        <p:cTn id="30" dur="500"/>
                                        <p:tgtEl>
                                          <p:spTgt spid="3">
                                            <p:txEl>
                                              <p:pRg st="7" end="7"/>
                                            </p:txEl>
                                          </p:spTgt>
                                        </p:tgtEl>
                                      </p:cBhvr>
                                    </p:animEffect>
                                  </p:childTnLst>
                                </p:cTn>
                              </p:par>
                              <p:par>
                                <p:cTn id="31" presetID="53" presetClass="entr" presetSubtype="16" fill="hold" nodeType="withEffect">
                                  <p:stCondLst>
                                    <p:cond delay="0"/>
                                  </p:stCondLst>
                                  <p:childTnLst>
                                    <p:set>
                                      <p:cBhvr>
                                        <p:cTn id="32" dur="1" fill="hold">
                                          <p:stCondLst>
                                            <p:cond delay="0"/>
                                          </p:stCondLst>
                                        </p:cTn>
                                        <p:tgtEl>
                                          <p:spTgt spid="3">
                                            <p:txEl>
                                              <p:pRg st="8" end="8"/>
                                            </p:txEl>
                                          </p:spTgt>
                                        </p:tgtEl>
                                        <p:attrNameLst>
                                          <p:attrName>style.visibility</p:attrName>
                                        </p:attrNameLst>
                                      </p:cBhvr>
                                      <p:to>
                                        <p:strVal val="visible"/>
                                      </p:to>
                                    </p:set>
                                    <p:anim calcmode="lin" valueType="num">
                                      <p:cBhvr>
                                        <p:cTn id="33" dur="500" fill="hold"/>
                                        <p:tgtEl>
                                          <p:spTgt spid="3">
                                            <p:txEl>
                                              <p:pRg st="8" end="8"/>
                                            </p:txEl>
                                          </p:spTgt>
                                        </p:tgtEl>
                                        <p:attrNameLst>
                                          <p:attrName>ppt_w</p:attrName>
                                        </p:attrNameLst>
                                      </p:cBhvr>
                                      <p:tavLst>
                                        <p:tav tm="0">
                                          <p:val>
                                            <p:fltVal val="0"/>
                                          </p:val>
                                        </p:tav>
                                        <p:tav tm="100000">
                                          <p:val>
                                            <p:strVal val="#ppt_w"/>
                                          </p:val>
                                        </p:tav>
                                      </p:tavLst>
                                    </p:anim>
                                    <p:anim calcmode="lin" valueType="num">
                                      <p:cBhvr>
                                        <p:cTn id="34" dur="500" fill="hold"/>
                                        <p:tgtEl>
                                          <p:spTgt spid="3">
                                            <p:txEl>
                                              <p:pRg st="8" end="8"/>
                                            </p:txEl>
                                          </p:spTgt>
                                        </p:tgtEl>
                                        <p:attrNameLst>
                                          <p:attrName>ppt_h</p:attrName>
                                        </p:attrNameLst>
                                      </p:cBhvr>
                                      <p:tavLst>
                                        <p:tav tm="0">
                                          <p:val>
                                            <p:fltVal val="0"/>
                                          </p:val>
                                        </p:tav>
                                        <p:tav tm="100000">
                                          <p:val>
                                            <p:strVal val="#ppt_h"/>
                                          </p:val>
                                        </p:tav>
                                      </p:tavLst>
                                    </p:anim>
                                    <p:animEffect transition="in" filter="fade">
                                      <p:cBhvr>
                                        <p:cTn id="35"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457200"/>
            <a:ext cx="8229600" cy="914400"/>
          </a:xfrm>
        </p:spPr>
        <p:txBody>
          <a:bodyPr>
            <a:normAutofit/>
          </a:bodyPr>
          <a:lstStyle/>
          <a:p>
            <a:pPr algn="l"/>
            <a:r>
              <a:rPr lang="en-US" sz="3600" b="1" cap="none" dirty="0" smtClean="0">
                <a:solidFill>
                  <a:srgbClr val="002060"/>
                </a:solidFill>
              </a:rPr>
              <a:t>ILL Procedures…</a:t>
            </a:r>
            <a:endParaRPr lang="en-US" sz="3600" b="1" cap="none" dirty="0">
              <a:solidFill>
                <a:srgbClr val="002060"/>
              </a:solidFill>
            </a:endParaRPr>
          </a:p>
        </p:txBody>
      </p:sp>
      <p:graphicFrame>
        <p:nvGraphicFramePr>
          <p:cNvPr id="4" name="Content Placeholder 3"/>
          <p:cNvGraphicFramePr>
            <a:graphicFrameLocks noGrp="1"/>
          </p:cNvGraphicFramePr>
          <p:nvPr>
            <p:ph idx="1"/>
            <p:custDataLst>
              <p:tags r:id="rId1"/>
            </p:custDataLst>
            <p:extLst>
              <p:ext uri="{D42A27DB-BD31-4B8C-83A1-F6EECF244321}">
                <p14:modId xmlns:p14="http://schemas.microsoft.com/office/powerpoint/2010/main" val="3110854346"/>
              </p:ext>
            </p:extLst>
          </p:nvPr>
        </p:nvGraphicFramePr>
        <p:xfrm>
          <a:off x="914400" y="1676400"/>
          <a:ext cx="7772400" cy="49530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33781488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685800"/>
            <a:ext cx="7024744" cy="1143000"/>
          </a:xfrm>
        </p:spPr>
        <p:txBody>
          <a:bodyPr>
            <a:normAutofit/>
          </a:bodyPr>
          <a:lstStyle/>
          <a:p>
            <a:r>
              <a:rPr lang="en-US" sz="3600" b="1" cap="none" dirty="0" smtClean="0">
                <a:solidFill>
                  <a:srgbClr val="002060"/>
                </a:solidFill>
              </a:rPr>
              <a:t>Fourth Part: Guidelines</a:t>
            </a:r>
            <a:endParaRPr lang="en-US" sz="3600" b="1" cap="none" dirty="0">
              <a:solidFill>
                <a:srgbClr val="002060"/>
              </a:solidFill>
            </a:endParaRPr>
          </a:p>
        </p:txBody>
      </p:sp>
      <p:sp>
        <p:nvSpPr>
          <p:cNvPr id="3" name="Content Placeholder 2"/>
          <p:cNvSpPr>
            <a:spLocks noGrp="1"/>
          </p:cNvSpPr>
          <p:nvPr>
            <p:ph idx="1"/>
          </p:nvPr>
        </p:nvSpPr>
        <p:spPr>
          <a:xfrm>
            <a:off x="457200" y="1981200"/>
            <a:ext cx="8229600" cy="4373563"/>
          </a:xfrm>
        </p:spPr>
        <p:txBody>
          <a:bodyPr>
            <a:normAutofit/>
          </a:bodyPr>
          <a:lstStyle/>
          <a:p>
            <a:pPr>
              <a:buNone/>
            </a:pPr>
            <a:endParaRPr lang="en-US" sz="1400" dirty="0" smtClean="0">
              <a:latin typeface="Comic Sans MS" pitchFamily="66" charset="0"/>
            </a:endParaRPr>
          </a:p>
          <a:p>
            <a:pPr>
              <a:buFont typeface="Wingdings" panose="05000000000000000000" pitchFamily="2" charset="2"/>
              <a:buChar char="q"/>
            </a:pPr>
            <a:r>
              <a:rPr lang="en-US" sz="2400" dirty="0" smtClean="0">
                <a:solidFill>
                  <a:srgbClr val="002060"/>
                </a:solidFill>
                <a:latin typeface="Comic Sans MS" pitchFamily="66" charset="0"/>
              </a:rPr>
              <a:t> </a:t>
            </a:r>
            <a:r>
              <a:rPr lang="en-US" sz="2400" dirty="0" smtClean="0">
                <a:solidFill>
                  <a:srgbClr val="002060"/>
                </a:solidFill>
              </a:rPr>
              <a:t>Speaks to “best practice”</a:t>
            </a:r>
          </a:p>
          <a:p>
            <a:pPr>
              <a:buFont typeface="Wingdings" panose="05000000000000000000" pitchFamily="2" charset="2"/>
              <a:buChar char="q"/>
            </a:pPr>
            <a:endParaRPr lang="en-US" sz="1400" dirty="0" smtClean="0">
              <a:solidFill>
                <a:srgbClr val="002060"/>
              </a:solidFill>
            </a:endParaRPr>
          </a:p>
          <a:p>
            <a:pPr>
              <a:buFont typeface="Wingdings" panose="05000000000000000000" pitchFamily="2" charset="2"/>
              <a:buChar char="q"/>
            </a:pPr>
            <a:r>
              <a:rPr lang="en-US" sz="2400" dirty="0" smtClean="0">
                <a:solidFill>
                  <a:srgbClr val="002060"/>
                </a:solidFill>
              </a:rPr>
              <a:t> Leads the staff in finding the most efficient and effective ways to implement the policy in all its parts</a:t>
            </a:r>
          </a:p>
          <a:p>
            <a:pPr>
              <a:buFont typeface="Wingdings" panose="05000000000000000000" pitchFamily="2" charset="2"/>
              <a:buChar char="q"/>
            </a:pPr>
            <a:endParaRPr lang="en-US" sz="1400" dirty="0" smtClean="0">
              <a:solidFill>
                <a:srgbClr val="002060"/>
              </a:solidFill>
            </a:endParaRPr>
          </a:p>
          <a:p>
            <a:pPr>
              <a:buFont typeface="Wingdings" panose="05000000000000000000" pitchFamily="2" charset="2"/>
              <a:buChar char="q"/>
            </a:pPr>
            <a:r>
              <a:rPr lang="en-US" sz="2400" dirty="0" smtClean="0">
                <a:solidFill>
                  <a:srgbClr val="002060"/>
                </a:solidFill>
              </a:rPr>
              <a:t> Keeps customer service front-and-center</a:t>
            </a:r>
          </a:p>
          <a:p>
            <a:pPr>
              <a:buFont typeface="Wingdings" panose="05000000000000000000" pitchFamily="2" charset="2"/>
              <a:buChar char="q"/>
            </a:pPr>
            <a:endParaRPr lang="en-US" sz="1400" dirty="0" smtClean="0">
              <a:solidFill>
                <a:srgbClr val="002060"/>
              </a:solidFill>
            </a:endParaRPr>
          </a:p>
          <a:p>
            <a:pPr>
              <a:buFont typeface="Wingdings" panose="05000000000000000000" pitchFamily="2" charset="2"/>
              <a:buChar char="q"/>
            </a:pPr>
            <a:r>
              <a:rPr lang="en-US" sz="2400" dirty="0" smtClean="0">
                <a:solidFill>
                  <a:srgbClr val="002060"/>
                </a:solidFill>
              </a:rPr>
              <a:t> Guidelines can be shared with the board, but do not need to be approved by the board </a:t>
            </a:r>
            <a:endParaRPr lang="en-US" sz="2400" dirty="0">
              <a:solidFill>
                <a:srgbClr val="002060"/>
              </a:solidFill>
            </a:endParaRPr>
          </a:p>
        </p:txBody>
      </p:sp>
    </p:spTree>
    <p:extLst>
      <p:ext uri="{BB962C8B-B14F-4D97-AF65-F5344CB8AC3E}">
        <p14:creationId xmlns:p14="http://schemas.microsoft.com/office/powerpoint/2010/main" val="34430401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p:cTn id="7"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3">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3">
                                            <p:txEl>
                                              <p:pRg st="3" end="3"/>
                                            </p:txEl>
                                          </p:spTgt>
                                        </p:tgtEl>
                                        <p:attrNameLst>
                                          <p:attrName>style.visibility</p:attrName>
                                        </p:attrNameLst>
                                      </p:cBhvr>
                                      <p:to>
                                        <p:strVal val="visible"/>
                                      </p:to>
                                    </p:set>
                                    <p:anim calcmode="lin" valueType="num">
                                      <p:cBhvr>
                                        <p:cTn id="14" dur="500" fill="hold"/>
                                        <p:tgtEl>
                                          <p:spTgt spid="3">
                                            <p:txEl>
                                              <p:pRg st="3" end="3"/>
                                            </p:txEl>
                                          </p:spTgt>
                                        </p:tgtEl>
                                        <p:attrNameLst>
                                          <p:attrName>ppt_w</p:attrName>
                                        </p:attrNameLst>
                                      </p:cBhvr>
                                      <p:tavLst>
                                        <p:tav tm="0">
                                          <p:val>
                                            <p:fltVal val="0"/>
                                          </p:val>
                                        </p:tav>
                                        <p:tav tm="100000">
                                          <p:val>
                                            <p:strVal val="#ppt_w"/>
                                          </p:val>
                                        </p:tav>
                                      </p:tavLst>
                                    </p:anim>
                                    <p:anim calcmode="lin" valueType="num">
                                      <p:cBhvr>
                                        <p:cTn id="15" dur="500" fill="hold"/>
                                        <p:tgtEl>
                                          <p:spTgt spid="3">
                                            <p:txEl>
                                              <p:pRg st="3" end="3"/>
                                            </p:txEl>
                                          </p:spTgt>
                                        </p:tgtEl>
                                        <p:attrNameLst>
                                          <p:attrName>ppt_h</p:attrName>
                                        </p:attrNameLst>
                                      </p:cBhvr>
                                      <p:tavLst>
                                        <p:tav tm="0">
                                          <p:val>
                                            <p:fltVal val="0"/>
                                          </p:val>
                                        </p:tav>
                                        <p:tav tm="100000">
                                          <p:val>
                                            <p:strVal val="#ppt_h"/>
                                          </p:val>
                                        </p:tav>
                                      </p:tavLst>
                                    </p:anim>
                                    <p:animEffect transition="in" filter="fade">
                                      <p:cBhvr>
                                        <p:cTn id="16" dur="500"/>
                                        <p:tgtEl>
                                          <p:spTgt spid="3">
                                            <p:txEl>
                                              <p:pRg st="3" end="3"/>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anim calcmode="lin" valueType="num">
                                      <p:cBhvr>
                                        <p:cTn id="21" dur="500" fill="hold"/>
                                        <p:tgtEl>
                                          <p:spTgt spid="3">
                                            <p:txEl>
                                              <p:pRg st="5" end="5"/>
                                            </p:txEl>
                                          </p:spTgt>
                                        </p:tgtEl>
                                        <p:attrNameLst>
                                          <p:attrName>ppt_w</p:attrName>
                                        </p:attrNameLst>
                                      </p:cBhvr>
                                      <p:tavLst>
                                        <p:tav tm="0">
                                          <p:val>
                                            <p:fltVal val="0"/>
                                          </p:val>
                                        </p:tav>
                                        <p:tav tm="100000">
                                          <p:val>
                                            <p:strVal val="#ppt_w"/>
                                          </p:val>
                                        </p:tav>
                                      </p:tavLst>
                                    </p:anim>
                                    <p:anim calcmode="lin" valueType="num">
                                      <p:cBhvr>
                                        <p:cTn id="22" dur="500" fill="hold"/>
                                        <p:tgtEl>
                                          <p:spTgt spid="3">
                                            <p:txEl>
                                              <p:pRg st="5" end="5"/>
                                            </p:txEl>
                                          </p:spTgt>
                                        </p:tgtEl>
                                        <p:attrNameLst>
                                          <p:attrName>ppt_h</p:attrName>
                                        </p:attrNameLst>
                                      </p:cBhvr>
                                      <p:tavLst>
                                        <p:tav tm="0">
                                          <p:val>
                                            <p:fltVal val="0"/>
                                          </p:val>
                                        </p:tav>
                                        <p:tav tm="100000">
                                          <p:val>
                                            <p:strVal val="#ppt_h"/>
                                          </p:val>
                                        </p:tav>
                                      </p:tavLst>
                                    </p:anim>
                                    <p:animEffect transition="in" filter="fade">
                                      <p:cBhvr>
                                        <p:cTn id="23" dur="500"/>
                                        <p:tgtEl>
                                          <p:spTgt spid="3">
                                            <p:txEl>
                                              <p:pRg st="5" end="5"/>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3">
                                            <p:txEl>
                                              <p:pRg st="7" end="7"/>
                                            </p:txEl>
                                          </p:spTgt>
                                        </p:tgtEl>
                                        <p:attrNameLst>
                                          <p:attrName>style.visibility</p:attrName>
                                        </p:attrNameLst>
                                      </p:cBhvr>
                                      <p:to>
                                        <p:strVal val="visible"/>
                                      </p:to>
                                    </p:set>
                                    <p:anim calcmode="lin" valueType="num">
                                      <p:cBhvr>
                                        <p:cTn id="28" dur="500" fill="hold"/>
                                        <p:tgtEl>
                                          <p:spTgt spid="3">
                                            <p:txEl>
                                              <p:pRg st="7" end="7"/>
                                            </p:txEl>
                                          </p:spTgt>
                                        </p:tgtEl>
                                        <p:attrNameLst>
                                          <p:attrName>ppt_w</p:attrName>
                                        </p:attrNameLst>
                                      </p:cBhvr>
                                      <p:tavLst>
                                        <p:tav tm="0">
                                          <p:val>
                                            <p:fltVal val="0"/>
                                          </p:val>
                                        </p:tav>
                                        <p:tav tm="100000">
                                          <p:val>
                                            <p:strVal val="#ppt_w"/>
                                          </p:val>
                                        </p:tav>
                                      </p:tavLst>
                                    </p:anim>
                                    <p:anim calcmode="lin" valueType="num">
                                      <p:cBhvr>
                                        <p:cTn id="29" dur="500" fill="hold"/>
                                        <p:tgtEl>
                                          <p:spTgt spid="3">
                                            <p:txEl>
                                              <p:pRg st="7" end="7"/>
                                            </p:txEl>
                                          </p:spTgt>
                                        </p:tgtEl>
                                        <p:attrNameLst>
                                          <p:attrName>ppt_h</p:attrName>
                                        </p:attrNameLst>
                                      </p:cBhvr>
                                      <p:tavLst>
                                        <p:tav tm="0">
                                          <p:val>
                                            <p:fltVal val="0"/>
                                          </p:val>
                                        </p:tav>
                                        <p:tav tm="100000">
                                          <p:val>
                                            <p:strVal val="#ppt_h"/>
                                          </p:val>
                                        </p:tav>
                                      </p:tavLst>
                                    </p:anim>
                                    <p:animEffect transition="in" filter="fade">
                                      <p:cBhvr>
                                        <p:cTn id="30"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8229600" cy="914400"/>
          </a:xfrm>
        </p:spPr>
        <p:txBody>
          <a:bodyPr>
            <a:normAutofit/>
          </a:bodyPr>
          <a:lstStyle/>
          <a:p>
            <a:pPr algn="l"/>
            <a:r>
              <a:rPr lang="en-US" sz="3600" b="1" cap="none" dirty="0" smtClean="0">
                <a:solidFill>
                  <a:srgbClr val="002060"/>
                </a:solidFill>
              </a:rPr>
              <a:t>ILL Guidelines…</a:t>
            </a:r>
            <a:endParaRPr lang="en-US" sz="3600" b="1" cap="none" dirty="0">
              <a:solidFill>
                <a:srgbClr val="002060"/>
              </a:solidFill>
            </a:endParaRPr>
          </a:p>
        </p:txBody>
      </p:sp>
      <p:graphicFrame>
        <p:nvGraphicFramePr>
          <p:cNvPr id="4" name="Content Placeholder 3"/>
          <p:cNvGraphicFramePr>
            <a:graphicFrameLocks noGrp="1"/>
          </p:cNvGraphicFramePr>
          <p:nvPr>
            <p:ph idx="1"/>
            <p:custDataLst>
              <p:tags r:id="rId1"/>
            </p:custDataLst>
            <p:extLst>
              <p:ext uri="{D42A27DB-BD31-4B8C-83A1-F6EECF244321}">
                <p14:modId xmlns:p14="http://schemas.microsoft.com/office/powerpoint/2010/main" val="3797065406"/>
              </p:ext>
            </p:extLst>
          </p:nvPr>
        </p:nvGraphicFramePr>
        <p:xfrm>
          <a:off x="1295400" y="1752600"/>
          <a:ext cx="7499350" cy="48006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36380345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1" fill="hold" grpId="0" nodeType="clickEffect">
                                  <p:stCondLst>
                                    <p:cond delay="0"/>
                                  </p:stCondLst>
                                  <p:childTnLst>
                                    <p:set>
                                      <p:cBhvr>
                                        <p:cTn id="12" dur="1" fill="hold">
                                          <p:stCondLst>
                                            <p:cond delay="0"/>
                                          </p:stCondLst>
                                        </p:cTn>
                                        <p:tgtEl>
                                          <p:spTgt spid="4">
                                            <p:graphicEl>
                                              <a:dgm id="{BD319643-1FF2-47FF-8751-6737CA16E12C}"/>
                                            </p:graphicEl>
                                          </p:spTgt>
                                        </p:tgtEl>
                                        <p:attrNameLst>
                                          <p:attrName>style.visibility</p:attrName>
                                        </p:attrNameLst>
                                      </p:cBhvr>
                                      <p:to>
                                        <p:strVal val="visible"/>
                                      </p:to>
                                    </p:set>
                                    <p:anim calcmode="lin" valueType="num">
                                      <p:cBhvr additive="base">
                                        <p:cTn id="13" dur="500" fill="hold"/>
                                        <p:tgtEl>
                                          <p:spTgt spid="4">
                                            <p:graphicEl>
                                              <a:dgm id="{BD319643-1FF2-47FF-8751-6737CA16E12C}"/>
                                            </p:graphic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graphicEl>
                                              <a:dgm id="{BD319643-1FF2-47FF-8751-6737CA16E12C}"/>
                                            </p:graphicEl>
                                          </p:spTgt>
                                        </p:tgtEl>
                                        <p:attrNameLst>
                                          <p:attrName>ppt_y</p:attrName>
                                        </p:attrNameLst>
                                      </p:cBhvr>
                                      <p:tavLst>
                                        <p:tav tm="0">
                                          <p:val>
                                            <p:strVal val="0-#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1" fill="hold" grpId="0" nodeType="clickEffect">
                                  <p:stCondLst>
                                    <p:cond delay="0"/>
                                  </p:stCondLst>
                                  <p:childTnLst>
                                    <p:set>
                                      <p:cBhvr>
                                        <p:cTn id="18" dur="1" fill="hold">
                                          <p:stCondLst>
                                            <p:cond delay="0"/>
                                          </p:stCondLst>
                                        </p:cTn>
                                        <p:tgtEl>
                                          <p:spTgt spid="4">
                                            <p:graphicEl>
                                              <a:dgm id="{070E4227-40B9-4566-BC7D-E811983BD6DB}"/>
                                            </p:graphicEl>
                                          </p:spTgt>
                                        </p:tgtEl>
                                        <p:attrNameLst>
                                          <p:attrName>style.visibility</p:attrName>
                                        </p:attrNameLst>
                                      </p:cBhvr>
                                      <p:to>
                                        <p:strVal val="visible"/>
                                      </p:to>
                                    </p:set>
                                    <p:anim calcmode="lin" valueType="num">
                                      <p:cBhvr additive="base">
                                        <p:cTn id="19" dur="500" fill="hold"/>
                                        <p:tgtEl>
                                          <p:spTgt spid="4">
                                            <p:graphicEl>
                                              <a:dgm id="{070E4227-40B9-4566-BC7D-E811983BD6DB}"/>
                                            </p:graphicEl>
                                          </p:spTgt>
                                        </p:tgtEl>
                                        <p:attrNameLst>
                                          <p:attrName>ppt_x</p:attrName>
                                        </p:attrNameLst>
                                      </p:cBhvr>
                                      <p:tavLst>
                                        <p:tav tm="0">
                                          <p:val>
                                            <p:strVal val="#ppt_x"/>
                                          </p:val>
                                        </p:tav>
                                        <p:tav tm="100000">
                                          <p:val>
                                            <p:strVal val="#ppt_x"/>
                                          </p:val>
                                        </p:tav>
                                      </p:tavLst>
                                    </p:anim>
                                    <p:anim calcmode="lin" valueType="num">
                                      <p:cBhvr additive="base">
                                        <p:cTn id="20" dur="500" fill="hold"/>
                                        <p:tgtEl>
                                          <p:spTgt spid="4">
                                            <p:graphicEl>
                                              <a:dgm id="{070E4227-40B9-4566-BC7D-E811983BD6DB}"/>
                                            </p:graphicEl>
                                          </p:spTgt>
                                        </p:tgtEl>
                                        <p:attrNameLst>
                                          <p:attrName>ppt_y</p:attrName>
                                        </p:attrNameLst>
                                      </p:cBhvr>
                                      <p:tavLst>
                                        <p:tav tm="0">
                                          <p:val>
                                            <p:strVal val="0-#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1" fill="hold" grpId="0" nodeType="clickEffect">
                                  <p:stCondLst>
                                    <p:cond delay="0"/>
                                  </p:stCondLst>
                                  <p:childTnLst>
                                    <p:set>
                                      <p:cBhvr>
                                        <p:cTn id="24" dur="1" fill="hold">
                                          <p:stCondLst>
                                            <p:cond delay="0"/>
                                          </p:stCondLst>
                                        </p:cTn>
                                        <p:tgtEl>
                                          <p:spTgt spid="4">
                                            <p:graphicEl>
                                              <a:dgm id="{C0706EA9-E048-4AF3-99EA-FF97D136208C}"/>
                                            </p:graphicEl>
                                          </p:spTgt>
                                        </p:tgtEl>
                                        <p:attrNameLst>
                                          <p:attrName>style.visibility</p:attrName>
                                        </p:attrNameLst>
                                      </p:cBhvr>
                                      <p:to>
                                        <p:strVal val="visible"/>
                                      </p:to>
                                    </p:set>
                                    <p:anim calcmode="lin" valueType="num">
                                      <p:cBhvr additive="base">
                                        <p:cTn id="25" dur="500" fill="hold"/>
                                        <p:tgtEl>
                                          <p:spTgt spid="4">
                                            <p:graphicEl>
                                              <a:dgm id="{C0706EA9-E048-4AF3-99EA-FF97D136208C}"/>
                                            </p:graphicEl>
                                          </p:spTgt>
                                        </p:tgtEl>
                                        <p:attrNameLst>
                                          <p:attrName>ppt_x</p:attrName>
                                        </p:attrNameLst>
                                      </p:cBhvr>
                                      <p:tavLst>
                                        <p:tav tm="0">
                                          <p:val>
                                            <p:strVal val="#ppt_x"/>
                                          </p:val>
                                        </p:tav>
                                        <p:tav tm="100000">
                                          <p:val>
                                            <p:strVal val="#ppt_x"/>
                                          </p:val>
                                        </p:tav>
                                      </p:tavLst>
                                    </p:anim>
                                    <p:anim calcmode="lin" valueType="num">
                                      <p:cBhvr additive="base">
                                        <p:cTn id="26" dur="500" fill="hold"/>
                                        <p:tgtEl>
                                          <p:spTgt spid="4">
                                            <p:graphicEl>
                                              <a:dgm id="{C0706EA9-E048-4AF3-99EA-FF97D136208C}"/>
                                            </p:graphicEl>
                                          </p:spTgt>
                                        </p:tgtEl>
                                        <p:attrNameLst>
                                          <p:attrName>ppt_y</p:attrName>
                                        </p:attrNameLst>
                                      </p:cBhvr>
                                      <p:tavLst>
                                        <p:tav tm="0">
                                          <p:val>
                                            <p:strVal val="0-#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1" fill="hold" grpId="0" nodeType="clickEffect">
                                  <p:stCondLst>
                                    <p:cond delay="0"/>
                                  </p:stCondLst>
                                  <p:childTnLst>
                                    <p:set>
                                      <p:cBhvr>
                                        <p:cTn id="30" dur="1" fill="hold">
                                          <p:stCondLst>
                                            <p:cond delay="0"/>
                                          </p:stCondLst>
                                        </p:cTn>
                                        <p:tgtEl>
                                          <p:spTgt spid="4">
                                            <p:graphicEl>
                                              <a:dgm id="{7AC67FEB-4227-4C17-93CC-9AA50D7031E4}"/>
                                            </p:graphicEl>
                                          </p:spTgt>
                                        </p:tgtEl>
                                        <p:attrNameLst>
                                          <p:attrName>style.visibility</p:attrName>
                                        </p:attrNameLst>
                                      </p:cBhvr>
                                      <p:to>
                                        <p:strVal val="visible"/>
                                      </p:to>
                                    </p:set>
                                    <p:anim calcmode="lin" valueType="num">
                                      <p:cBhvr additive="base">
                                        <p:cTn id="31" dur="500" fill="hold"/>
                                        <p:tgtEl>
                                          <p:spTgt spid="4">
                                            <p:graphicEl>
                                              <a:dgm id="{7AC67FEB-4227-4C17-93CC-9AA50D7031E4}"/>
                                            </p:graphicEl>
                                          </p:spTgt>
                                        </p:tgtEl>
                                        <p:attrNameLst>
                                          <p:attrName>ppt_x</p:attrName>
                                        </p:attrNameLst>
                                      </p:cBhvr>
                                      <p:tavLst>
                                        <p:tav tm="0">
                                          <p:val>
                                            <p:strVal val="#ppt_x"/>
                                          </p:val>
                                        </p:tav>
                                        <p:tav tm="100000">
                                          <p:val>
                                            <p:strVal val="#ppt_x"/>
                                          </p:val>
                                        </p:tav>
                                      </p:tavLst>
                                    </p:anim>
                                    <p:anim calcmode="lin" valueType="num">
                                      <p:cBhvr additive="base">
                                        <p:cTn id="32" dur="500" fill="hold"/>
                                        <p:tgtEl>
                                          <p:spTgt spid="4">
                                            <p:graphicEl>
                                              <a:dgm id="{7AC67FEB-4227-4C17-93CC-9AA50D7031E4}"/>
                                            </p:graphicEl>
                                          </p:spTgt>
                                        </p:tgtEl>
                                        <p:attrNameLst>
                                          <p:attrName>ppt_y</p:attrName>
                                        </p:attrNameLst>
                                      </p:cBhvr>
                                      <p:tavLst>
                                        <p:tav tm="0">
                                          <p:val>
                                            <p:strVal val="0-#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1" fill="hold" grpId="0" nodeType="clickEffect">
                                  <p:stCondLst>
                                    <p:cond delay="0"/>
                                  </p:stCondLst>
                                  <p:childTnLst>
                                    <p:set>
                                      <p:cBhvr>
                                        <p:cTn id="36" dur="1" fill="hold">
                                          <p:stCondLst>
                                            <p:cond delay="0"/>
                                          </p:stCondLst>
                                        </p:cTn>
                                        <p:tgtEl>
                                          <p:spTgt spid="4">
                                            <p:graphicEl>
                                              <a:dgm id="{A9312452-D26B-47B7-B1FB-95E1FE9215A5}"/>
                                            </p:graphicEl>
                                          </p:spTgt>
                                        </p:tgtEl>
                                        <p:attrNameLst>
                                          <p:attrName>style.visibility</p:attrName>
                                        </p:attrNameLst>
                                      </p:cBhvr>
                                      <p:to>
                                        <p:strVal val="visible"/>
                                      </p:to>
                                    </p:set>
                                    <p:anim calcmode="lin" valueType="num">
                                      <p:cBhvr additive="base">
                                        <p:cTn id="37" dur="500" fill="hold"/>
                                        <p:tgtEl>
                                          <p:spTgt spid="4">
                                            <p:graphicEl>
                                              <a:dgm id="{A9312452-D26B-47B7-B1FB-95E1FE9215A5}"/>
                                            </p:graphicEl>
                                          </p:spTgt>
                                        </p:tgtEl>
                                        <p:attrNameLst>
                                          <p:attrName>ppt_x</p:attrName>
                                        </p:attrNameLst>
                                      </p:cBhvr>
                                      <p:tavLst>
                                        <p:tav tm="0">
                                          <p:val>
                                            <p:strVal val="#ppt_x"/>
                                          </p:val>
                                        </p:tav>
                                        <p:tav tm="100000">
                                          <p:val>
                                            <p:strVal val="#ppt_x"/>
                                          </p:val>
                                        </p:tav>
                                      </p:tavLst>
                                    </p:anim>
                                    <p:anim calcmode="lin" valueType="num">
                                      <p:cBhvr additive="base">
                                        <p:cTn id="38" dur="500" fill="hold"/>
                                        <p:tgtEl>
                                          <p:spTgt spid="4">
                                            <p:graphicEl>
                                              <a:dgm id="{A9312452-D26B-47B7-B1FB-95E1FE9215A5}"/>
                                            </p:graphicEl>
                                          </p:spTgt>
                                        </p:tgtEl>
                                        <p:attrNameLst>
                                          <p:attrName>ppt_y</p:attrName>
                                        </p:attrNameLst>
                                      </p:cBhvr>
                                      <p:tavLst>
                                        <p:tav tm="0">
                                          <p:val>
                                            <p:strVal val="0-#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1" fill="hold" grpId="0" nodeType="clickEffect">
                                  <p:stCondLst>
                                    <p:cond delay="0"/>
                                  </p:stCondLst>
                                  <p:childTnLst>
                                    <p:set>
                                      <p:cBhvr>
                                        <p:cTn id="42" dur="1" fill="hold">
                                          <p:stCondLst>
                                            <p:cond delay="0"/>
                                          </p:stCondLst>
                                        </p:cTn>
                                        <p:tgtEl>
                                          <p:spTgt spid="4">
                                            <p:graphicEl>
                                              <a:dgm id="{7B1C9E5A-40A2-4F31-8292-2032BDF1289C}"/>
                                            </p:graphicEl>
                                          </p:spTgt>
                                        </p:tgtEl>
                                        <p:attrNameLst>
                                          <p:attrName>style.visibility</p:attrName>
                                        </p:attrNameLst>
                                      </p:cBhvr>
                                      <p:to>
                                        <p:strVal val="visible"/>
                                      </p:to>
                                    </p:set>
                                    <p:anim calcmode="lin" valueType="num">
                                      <p:cBhvr additive="base">
                                        <p:cTn id="43" dur="500" fill="hold"/>
                                        <p:tgtEl>
                                          <p:spTgt spid="4">
                                            <p:graphicEl>
                                              <a:dgm id="{7B1C9E5A-40A2-4F31-8292-2032BDF1289C}"/>
                                            </p:graphicEl>
                                          </p:spTgt>
                                        </p:tgtEl>
                                        <p:attrNameLst>
                                          <p:attrName>ppt_x</p:attrName>
                                        </p:attrNameLst>
                                      </p:cBhvr>
                                      <p:tavLst>
                                        <p:tav tm="0">
                                          <p:val>
                                            <p:strVal val="#ppt_x"/>
                                          </p:val>
                                        </p:tav>
                                        <p:tav tm="100000">
                                          <p:val>
                                            <p:strVal val="#ppt_x"/>
                                          </p:val>
                                        </p:tav>
                                      </p:tavLst>
                                    </p:anim>
                                    <p:anim calcmode="lin" valueType="num">
                                      <p:cBhvr additive="base">
                                        <p:cTn id="44" dur="500" fill="hold"/>
                                        <p:tgtEl>
                                          <p:spTgt spid="4">
                                            <p:graphicEl>
                                              <a:dgm id="{7B1C9E5A-40A2-4F31-8292-2032BDF1289C}"/>
                                            </p:graphicEl>
                                          </p:spTgt>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Graphic spid="4" grpId="0">
        <p:bldSub>
          <a:bldDgm bld="one"/>
        </p:bldSub>
      </p:bldGraphic>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67200" y="228600"/>
            <a:ext cx="4419600" cy="6248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2" name="TextBox 11"/>
          <p:cNvSpPr txBox="1"/>
          <p:nvPr/>
        </p:nvSpPr>
        <p:spPr>
          <a:xfrm rot="19276593">
            <a:off x="-25526" y="2479126"/>
            <a:ext cx="4969630" cy="1292662"/>
          </a:xfrm>
          <a:prstGeom prst="rect">
            <a:avLst/>
          </a:prstGeom>
          <a:solidFill>
            <a:srgbClr val="66FFFF"/>
          </a:solidFill>
        </p:spPr>
        <p:txBody>
          <a:bodyPr wrap="none" rtlCol="0">
            <a:spAutoFit/>
          </a:bodyPr>
          <a:lstStyle/>
          <a:p>
            <a:endParaRPr lang="en-US" dirty="0" smtClean="0">
              <a:latin typeface="Comic Sans MS" panose="030F0702030302020204" pitchFamily="66" charset="0"/>
            </a:endParaRPr>
          </a:p>
          <a:p>
            <a:r>
              <a:rPr lang="en-US" sz="4000" dirty="0" smtClean="0">
                <a:latin typeface="Comic Sans MS" panose="030F0702030302020204" pitchFamily="66" charset="0"/>
              </a:rPr>
              <a:t>Regulation Overload</a:t>
            </a:r>
          </a:p>
          <a:p>
            <a:endParaRPr lang="en-US" dirty="0">
              <a:latin typeface="Comic Sans MS" panose="030F0702030302020204" pitchFamily="66" charset="0"/>
            </a:endParaRPr>
          </a:p>
        </p:txBody>
      </p:sp>
    </p:spTree>
    <p:extLst>
      <p:ext uri="{BB962C8B-B14F-4D97-AF65-F5344CB8AC3E}">
        <p14:creationId xmlns:p14="http://schemas.microsoft.com/office/powerpoint/2010/main" val="328097011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1219200"/>
            <a:ext cx="8763000" cy="5486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itle 1"/>
          <p:cNvSpPr txBox="1">
            <a:spLocks/>
          </p:cNvSpPr>
          <p:nvPr/>
        </p:nvSpPr>
        <p:spPr>
          <a:xfrm>
            <a:off x="495300" y="152400"/>
            <a:ext cx="8153400" cy="1066800"/>
          </a:xfrm>
          <a:prstGeom prst="rect">
            <a:avLst/>
          </a:prstGeom>
          <a:solidFill>
            <a:schemeClr val="accent1">
              <a:lumMod val="40000"/>
              <a:lumOff val="60000"/>
            </a:schemeClr>
          </a:solidFill>
        </p:spPr>
        <p:txBody>
          <a:bodyPr vert="horz" lIns="91440" tIns="45720" rIns="91440" bIns="45720" rtlCol="0" anchor="ctr">
            <a:normAutofit fontScale="925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4000" b="1" dirty="0" smtClean="0">
                <a:latin typeface="+mn-lt"/>
              </a:rPr>
              <a:t>State Library of Iowa</a:t>
            </a:r>
            <a:br>
              <a:rPr lang="en-US" sz="4000" b="1" dirty="0" smtClean="0">
                <a:latin typeface="+mn-lt"/>
              </a:rPr>
            </a:br>
            <a:r>
              <a:rPr lang="en-US" sz="4000" b="1" dirty="0" smtClean="0">
                <a:latin typeface="+mn-lt"/>
              </a:rPr>
              <a:t>District Office Map</a:t>
            </a:r>
            <a:endParaRPr lang="en-US" sz="4000" b="1" dirty="0">
              <a:latin typeface="+mn-lt"/>
            </a:endParaRPr>
          </a:p>
        </p:txBody>
      </p:sp>
    </p:spTree>
    <p:extLst>
      <p:ext uri="{BB962C8B-B14F-4D97-AF65-F5344CB8AC3E}">
        <p14:creationId xmlns:p14="http://schemas.microsoft.com/office/powerpoint/2010/main" val="351792459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05400" y="381000"/>
            <a:ext cx="3733800" cy="620475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4800" y="200890"/>
            <a:ext cx="4191000" cy="638486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Smiley Face 3"/>
          <p:cNvSpPr/>
          <p:nvPr/>
        </p:nvSpPr>
        <p:spPr>
          <a:xfrm>
            <a:off x="5433753" y="2636173"/>
            <a:ext cx="914400" cy="733597"/>
          </a:xfrm>
          <a:prstGeom prst="smileyFac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8957764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sz="half" idx="4294967295"/>
          </p:nvPr>
        </p:nvSpPr>
        <p:spPr>
          <a:xfrm>
            <a:off x="4953000" y="3270572"/>
            <a:ext cx="3556000" cy="3114675"/>
          </a:xfrm>
          <a:solidFill>
            <a:schemeClr val="tx1"/>
          </a:solidFill>
        </p:spPr>
        <p:txBody>
          <a:bodyPr>
            <a:noAutofit/>
          </a:bodyPr>
          <a:lstStyle/>
          <a:p>
            <a:endParaRPr lang="en-US" sz="1200" b="1" dirty="0" smtClean="0">
              <a:solidFill>
                <a:schemeClr val="bg1"/>
              </a:solidFill>
              <a:latin typeface="Comic Sans MS" panose="030F0702030302020204" pitchFamily="66" charset="0"/>
            </a:endParaRPr>
          </a:p>
          <a:p>
            <a:r>
              <a:rPr lang="en-US" sz="3200" b="1" dirty="0" smtClean="0">
                <a:solidFill>
                  <a:schemeClr val="bg1"/>
                </a:solidFill>
                <a:latin typeface="Comic Sans MS" panose="030F0702030302020204" pitchFamily="66" charset="0"/>
              </a:rPr>
              <a:t> </a:t>
            </a:r>
            <a:r>
              <a:rPr lang="en-US" sz="3200" b="1" dirty="0" smtClean="0">
                <a:solidFill>
                  <a:schemeClr val="bg1"/>
                </a:solidFill>
              </a:rPr>
              <a:t>Philosophy</a:t>
            </a:r>
          </a:p>
          <a:p>
            <a:r>
              <a:rPr lang="en-US" sz="3200" b="1" dirty="0" smtClean="0">
                <a:solidFill>
                  <a:schemeClr val="bg1"/>
                </a:solidFill>
              </a:rPr>
              <a:t> Regulations </a:t>
            </a:r>
          </a:p>
          <a:p>
            <a:r>
              <a:rPr lang="en-US" sz="3200" b="1" dirty="0">
                <a:solidFill>
                  <a:schemeClr val="bg1"/>
                </a:solidFill>
              </a:rPr>
              <a:t> </a:t>
            </a:r>
            <a:r>
              <a:rPr lang="en-US" sz="3200" b="1" dirty="0" smtClean="0">
                <a:solidFill>
                  <a:schemeClr val="bg1"/>
                </a:solidFill>
              </a:rPr>
              <a:t>Procedures </a:t>
            </a:r>
          </a:p>
          <a:p>
            <a:r>
              <a:rPr lang="en-US" sz="3200" b="1" dirty="0" smtClean="0">
                <a:solidFill>
                  <a:schemeClr val="bg1"/>
                </a:solidFill>
              </a:rPr>
              <a:t> Guidelines </a:t>
            </a:r>
          </a:p>
          <a:p>
            <a:endParaRPr lang="en-US" sz="3200" dirty="0"/>
          </a:p>
        </p:txBody>
      </p:sp>
      <p:sp>
        <p:nvSpPr>
          <p:cNvPr id="4" name="Title 3"/>
          <p:cNvSpPr>
            <a:spLocks noGrp="1"/>
          </p:cNvSpPr>
          <p:nvPr>
            <p:ph type="title" idx="4294967295"/>
          </p:nvPr>
        </p:nvSpPr>
        <p:spPr>
          <a:xfrm>
            <a:off x="4953000" y="533400"/>
            <a:ext cx="3581400" cy="2771775"/>
          </a:xfrm>
          <a:solidFill>
            <a:srgbClr val="FFFF00"/>
          </a:solidFill>
        </p:spPr>
        <p:txBody>
          <a:bodyPr>
            <a:normAutofit fontScale="90000"/>
          </a:bodyPr>
          <a:lstStyle/>
          <a:p>
            <a:pPr algn="ctr"/>
            <a:r>
              <a:rPr lang="en-US" sz="3600" b="1" dirty="0" smtClean="0">
                <a:solidFill>
                  <a:schemeClr val="tx1"/>
                </a:solidFill>
                <a:latin typeface="Comic Sans MS" panose="030F0702030302020204" pitchFamily="66" charset="0"/>
              </a:rPr>
              <a:t/>
            </a:r>
            <a:br>
              <a:rPr lang="en-US" sz="3600" b="1" dirty="0" smtClean="0">
                <a:solidFill>
                  <a:schemeClr val="tx1"/>
                </a:solidFill>
                <a:latin typeface="Comic Sans MS" panose="030F0702030302020204" pitchFamily="66" charset="0"/>
              </a:rPr>
            </a:br>
            <a:r>
              <a:rPr lang="en-US" sz="3600" b="1" dirty="0" smtClean="0">
                <a:solidFill>
                  <a:schemeClr val="tx1"/>
                </a:solidFill>
              </a:rPr>
              <a:t>Reinforcing</a:t>
            </a:r>
            <a:br>
              <a:rPr lang="en-US" sz="3600" b="1" dirty="0" smtClean="0">
                <a:solidFill>
                  <a:schemeClr val="tx1"/>
                </a:solidFill>
              </a:rPr>
            </a:br>
            <a:r>
              <a:rPr lang="en-US" sz="3600" dirty="0" smtClean="0">
                <a:solidFill>
                  <a:schemeClr val="tx1"/>
                </a:solidFill>
              </a:rPr>
              <a:t>4 Parts </a:t>
            </a:r>
            <a:br>
              <a:rPr lang="en-US" sz="3600" dirty="0" smtClean="0">
                <a:solidFill>
                  <a:schemeClr val="tx1"/>
                </a:solidFill>
              </a:rPr>
            </a:br>
            <a:r>
              <a:rPr lang="en-US" sz="3600" dirty="0" smtClean="0">
                <a:solidFill>
                  <a:schemeClr val="tx1"/>
                </a:solidFill>
              </a:rPr>
              <a:t>of a Policy</a:t>
            </a:r>
            <a:br>
              <a:rPr lang="en-US" sz="3600" dirty="0" smtClean="0">
                <a:solidFill>
                  <a:schemeClr val="tx1"/>
                </a:solidFill>
              </a:rPr>
            </a:br>
            <a:r>
              <a:rPr lang="en-US" sz="2400" dirty="0" smtClean="0">
                <a:solidFill>
                  <a:schemeClr val="tx1"/>
                </a:solidFill>
              </a:rPr>
              <a:t/>
            </a:r>
            <a:br>
              <a:rPr lang="en-US" sz="2400" dirty="0" smtClean="0">
                <a:solidFill>
                  <a:schemeClr val="tx1"/>
                </a:solidFill>
              </a:rPr>
            </a:br>
            <a:endParaRPr lang="en-US" sz="1100" dirty="0">
              <a:solidFill>
                <a:schemeClr val="tx1"/>
              </a:solidFill>
            </a:endParaRPr>
          </a:p>
        </p:txBody>
      </p:sp>
      <p:pic>
        <p:nvPicPr>
          <p:cNvPr id="1030" name="Picture 6" descr="C:\Users\bmckewon\AppData\Local\Microsoft\Windows\Temporary Internet Files\Content.IE5\FJCL7FAC\php[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1999" y="838200"/>
            <a:ext cx="3657601" cy="554458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9172180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381000" y="1295400"/>
            <a:ext cx="2139696" cy="4313320"/>
          </a:xfrm>
          <a:solidFill>
            <a:schemeClr val="accent1">
              <a:lumMod val="20000"/>
              <a:lumOff val="80000"/>
            </a:schemeClr>
          </a:solidFill>
        </p:spPr>
        <p:txBody>
          <a:bodyPr>
            <a:normAutofit fontScale="90000"/>
          </a:bodyPr>
          <a:lstStyle/>
          <a:p>
            <a:pPr algn="ctr"/>
            <a:r>
              <a:rPr lang="en-US" sz="3200" b="1" dirty="0" smtClean="0">
                <a:solidFill>
                  <a:schemeClr val="tx1"/>
                </a:solidFill>
                <a:latin typeface="+mn-lt"/>
              </a:rPr>
              <a:t>Mediapolis (IA) Collections</a:t>
            </a:r>
            <a:br>
              <a:rPr lang="en-US" sz="3200" b="1" dirty="0" smtClean="0">
                <a:solidFill>
                  <a:schemeClr val="tx1"/>
                </a:solidFill>
                <a:latin typeface="+mn-lt"/>
              </a:rPr>
            </a:br>
            <a:r>
              <a:rPr lang="en-US" sz="3200" b="1" dirty="0" smtClean="0">
                <a:solidFill>
                  <a:schemeClr val="tx1"/>
                </a:solidFill>
                <a:latin typeface="+mn-lt"/>
              </a:rPr>
              <a:t>…</a:t>
            </a:r>
            <a:br>
              <a:rPr lang="en-US" sz="3200" b="1" dirty="0" smtClean="0">
                <a:solidFill>
                  <a:schemeClr val="tx1"/>
                </a:solidFill>
                <a:latin typeface="+mn-lt"/>
              </a:rPr>
            </a:br>
            <a:r>
              <a:rPr lang="en-US" sz="3200" b="1" dirty="0" smtClean="0">
                <a:solidFill>
                  <a:schemeClr val="tx1"/>
                </a:solidFill>
                <a:latin typeface="+mn-lt"/>
              </a:rPr>
              <a:t>Which part of the policy is this? </a:t>
            </a:r>
            <a:r>
              <a:rPr lang="en-US" sz="3600" b="1" dirty="0" smtClean="0">
                <a:solidFill>
                  <a:schemeClr val="tx1"/>
                </a:solidFill>
                <a:latin typeface="+mn-lt"/>
              </a:rPr>
              <a:t/>
            </a:r>
            <a:br>
              <a:rPr lang="en-US" sz="3600" b="1" dirty="0" smtClean="0">
                <a:solidFill>
                  <a:schemeClr val="tx1"/>
                </a:solidFill>
                <a:latin typeface="+mn-lt"/>
              </a:rPr>
            </a:br>
            <a:endParaRPr lang="en-US" sz="1200" dirty="0">
              <a:solidFill>
                <a:schemeClr val="tx1"/>
              </a:solidFill>
              <a:latin typeface="+mn-lt"/>
            </a:endParaRPr>
          </a:p>
        </p:txBody>
      </p:sp>
      <p:sp>
        <p:nvSpPr>
          <p:cNvPr id="3" name="Content Placeholder 2"/>
          <p:cNvSpPr>
            <a:spLocks noGrp="1"/>
          </p:cNvSpPr>
          <p:nvPr>
            <p:ph idx="1"/>
          </p:nvPr>
        </p:nvSpPr>
        <p:spPr>
          <a:solidFill>
            <a:schemeClr val="accent2">
              <a:lumMod val="20000"/>
              <a:lumOff val="80000"/>
            </a:schemeClr>
          </a:solidFill>
        </p:spPr>
        <p:txBody>
          <a:bodyPr>
            <a:normAutofit lnSpcReduction="10000"/>
          </a:bodyPr>
          <a:lstStyle/>
          <a:p>
            <a:pPr marL="0" indent="0">
              <a:buNone/>
            </a:pPr>
            <a:r>
              <a:rPr lang="en-US" sz="1200" dirty="0" smtClean="0"/>
              <a:t>	</a:t>
            </a:r>
          </a:p>
          <a:p>
            <a:pPr marL="0" indent="0">
              <a:buNone/>
            </a:pPr>
            <a:r>
              <a:rPr lang="en-US" sz="2000" dirty="0">
                <a:latin typeface="Comic Sans MS" panose="030F0702030302020204" pitchFamily="66" charset="0"/>
              </a:rPr>
              <a:t>	</a:t>
            </a:r>
            <a:r>
              <a:rPr lang="en-US" sz="2000" dirty="0" smtClean="0"/>
              <a:t>Mediapolis Public </a:t>
            </a:r>
            <a:r>
              <a:rPr lang="en-US" sz="2000" dirty="0"/>
              <a:t>Library strives to provide books </a:t>
            </a:r>
            <a:r>
              <a:rPr lang="en-US" sz="2000" dirty="0" smtClean="0"/>
              <a:t>and </a:t>
            </a:r>
            <a:r>
              <a:rPr lang="en-US" sz="2000" dirty="0"/>
              <a:t>other </a:t>
            </a:r>
            <a:r>
              <a:rPr lang="en-US" sz="2000" dirty="0" smtClean="0"/>
              <a:t>materials </a:t>
            </a:r>
            <a:r>
              <a:rPr lang="en-US" sz="2000" dirty="0"/>
              <a:t>of value and </a:t>
            </a:r>
            <a:r>
              <a:rPr lang="en-US" sz="2000" dirty="0" smtClean="0"/>
              <a:t>interest, </a:t>
            </a:r>
            <a:r>
              <a:rPr lang="en-US" sz="2000" dirty="0"/>
              <a:t>for information and enlightenment, for </a:t>
            </a:r>
            <a:r>
              <a:rPr lang="en-US" sz="2000" dirty="0" smtClean="0"/>
              <a:t>all people in </a:t>
            </a:r>
            <a:r>
              <a:rPr lang="en-US" sz="2000" dirty="0"/>
              <a:t>the community. The library </a:t>
            </a:r>
            <a:r>
              <a:rPr lang="en-US" sz="2000" dirty="0" smtClean="0"/>
              <a:t>attempts </a:t>
            </a:r>
            <a:r>
              <a:rPr lang="en-US" sz="2000" dirty="0"/>
              <a:t>to maintain a collection of carefully </a:t>
            </a:r>
            <a:r>
              <a:rPr lang="en-US" sz="2000" dirty="0" smtClean="0"/>
              <a:t>selected </a:t>
            </a:r>
            <a:r>
              <a:rPr lang="en-US" sz="2000" dirty="0"/>
              <a:t>representative book and non-book </a:t>
            </a:r>
            <a:r>
              <a:rPr lang="en-US" sz="2000" dirty="0" smtClean="0"/>
              <a:t>materials.  </a:t>
            </a:r>
          </a:p>
          <a:p>
            <a:pPr marL="0" indent="0">
              <a:buNone/>
            </a:pPr>
            <a:r>
              <a:rPr lang="en-US" sz="1200" dirty="0"/>
              <a:t>	</a:t>
            </a:r>
            <a:endParaRPr lang="en-US" sz="1200" dirty="0" smtClean="0"/>
          </a:p>
          <a:p>
            <a:pPr marL="0" indent="0">
              <a:buNone/>
            </a:pPr>
            <a:r>
              <a:rPr lang="en-US" sz="2000" dirty="0" smtClean="0"/>
              <a:t>	It </a:t>
            </a:r>
            <a:r>
              <a:rPr lang="en-US" sz="2000" dirty="0"/>
              <a:t>is the responsibility of the library to give full meaning to the freedom to read, and will attempt to do so by providing books that enrich the quality of thought and expression. </a:t>
            </a:r>
          </a:p>
          <a:p>
            <a:pPr marL="0" indent="0">
              <a:buNone/>
            </a:pPr>
            <a:endParaRPr lang="en-US" sz="1200" dirty="0"/>
          </a:p>
          <a:p>
            <a:pPr marL="0" indent="0">
              <a:buNone/>
            </a:pPr>
            <a:r>
              <a:rPr lang="en-US" sz="2000" dirty="0" smtClean="0"/>
              <a:t>	Library </a:t>
            </a:r>
            <a:r>
              <a:rPr lang="en-US" sz="2000" dirty="0"/>
              <a:t>materials will never be excluded because </a:t>
            </a:r>
            <a:r>
              <a:rPr lang="en-US" sz="2000" dirty="0" smtClean="0"/>
              <a:t>of the </a:t>
            </a:r>
            <a:r>
              <a:rPr lang="en-US" sz="2000" dirty="0"/>
              <a:t>race or nationality, or the social, </a:t>
            </a:r>
            <a:r>
              <a:rPr lang="en-US" sz="2000" dirty="0" smtClean="0"/>
              <a:t>political</a:t>
            </a:r>
            <a:r>
              <a:rPr lang="en-US" sz="2000" dirty="0"/>
              <a:t>, or religious view of the authors. The </a:t>
            </a:r>
            <a:r>
              <a:rPr lang="en-US" sz="2000" dirty="0" smtClean="0"/>
              <a:t>library </a:t>
            </a:r>
            <a:r>
              <a:rPr lang="en-US" sz="2000" dirty="0"/>
              <a:t>will try to provide materials </a:t>
            </a:r>
            <a:r>
              <a:rPr lang="en-US" sz="2000" dirty="0" smtClean="0"/>
              <a:t>representing </a:t>
            </a:r>
            <a:r>
              <a:rPr lang="en-US" sz="2000" dirty="0"/>
              <a:t>all points of </a:t>
            </a:r>
            <a:r>
              <a:rPr lang="en-US" sz="2000" dirty="0" smtClean="0"/>
              <a:t>view </a:t>
            </a:r>
            <a:r>
              <a:rPr lang="en-US" sz="2000" dirty="0"/>
              <a:t>concerning </a:t>
            </a:r>
            <a:r>
              <a:rPr lang="en-US" sz="2000" dirty="0" smtClean="0"/>
              <a:t>current issues </a:t>
            </a:r>
            <a:r>
              <a:rPr lang="en-US" sz="2000" dirty="0"/>
              <a:t>at the </a:t>
            </a:r>
            <a:r>
              <a:rPr lang="en-US" sz="2000" dirty="0" smtClean="0"/>
              <a:t>local and national level…</a:t>
            </a:r>
          </a:p>
          <a:p>
            <a:pPr marL="0" indent="0">
              <a:buNone/>
            </a:pPr>
            <a:endParaRPr lang="en-US" dirty="0"/>
          </a:p>
          <a:p>
            <a:pPr marL="0" indent="0">
              <a:buNone/>
            </a:pPr>
            <a:endParaRPr lang="en-US" dirty="0" smtClean="0">
              <a:latin typeface="Comic Sans MS" panose="030F0702030302020204" pitchFamily="66" charset="0"/>
            </a:endParaRPr>
          </a:p>
        </p:txBody>
      </p:sp>
    </p:spTree>
    <p:extLst>
      <p:ext uri="{BB962C8B-B14F-4D97-AF65-F5344CB8AC3E}">
        <p14:creationId xmlns:p14="http://schemas.microsoft.com/office/powerpoint/2010/main" val="333823330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381000" y="1371600"/>
            <a:ext cx="2139696" cy="4538472"/>
          </a:xfrm>
          <a:solidFill>
            <a:srgbClr val="CCFF99"/>
          </a:solidFill>
        </p:spPr>
        <p:txBody>
          <a:bodyPr>
            <a:normAutofit fontScale="90000"/>
          </a:bodyPr>
          <a:lstStyle/>
          <a:p>
            <a:pPr algn="ctr"/>
            <a:r>
              <a:rPr lang="en-US" sz="3600" b="1" dirty="0" smtClean="0">
                <a:solidFill>
                  <a:schemeClr val="tx1"/>
                </a:solidFill>
                <a:latin typeface="Comic Sans MS" panose="030F0702030302020204" pitchFamily="66" charset="0"/>
              </a:rPr>
              <a:t/>
            </a:r>
            <a:br>
              <a:rPr lang="en-US" sz="3600" b="1" dirty="0" smtClean="0">
                <a:solidFill>
                  <a:schemeClr val="tx1"/>
                </a:solidFill>
                <a:latin typeface="Comic Sans MS" panose="030F0702030302020204" pitchFamily="66" charset="0"/>
              </a:rPr>
            </a:br>
            <a:r>
              <a:rPr lang="en-US" sz="3600" b="1" dirty="0" smtClean="0">
                <a:solidFill>
                  <a:schemeClr val="tx1"/>
                </a:solidFill>
                <a:latin typeface="+mn-lt"/>
              </a:rPr>
              <a:t>Public Internet …</a:t>
            </a:r>
            <a:br>
              <a:rPr lang="en-US" sz="3600" b="1" dirty="0" smtClean="0">
                <a:solidFill>
                  <a:schemeClr val="tx1"/>
                </a:solidFill>
                <a:latin typeface="+mn-lt"/>
              </a:rPr>
            </a:br>
            <a:r>
              <a:rPr lang="en-US" sz="3600" b="1" dirty="0">
                <a:solidFill>
                  <a:schemeClr val="tx1"/>
                </a:solidFill>
                <a:latin typeface="+mn-lt"/>
              </a:rPr>
              <a:t/>
            </a:r>
            <a:br>
              <a:rPr lang="en-US" sz="3600" b="1" dirty="0">
                <a:solidFill>
                  <a:schemeClr val="tx1"/>
                </a:solidFill>
                <a:latin typeface="+mn-lt"/>
              </a:rPr>
            </a:br>
            <a:r>
              <a:rPr lang="en-US" sz="3600" b="1" dirty="0" smtClean="0">
                <a:solidFill>
                  <a:schemeClr val="tx1"/>
                </a:solidFill>
                <a:latin typeface="+mn-lt"/>
              </a:rPr>
              <a:t>Which part of the policy is this?</a:t>
            </a:r>
            <a:br>
              <a:rPr lang="en-US" sz="3600" b="1" dirty="0" smtClean="0">
                <a:solidFill>
                  <a:schemeClr val="tx1"/>
                </a:solidFill>
                <a:latin typeface="+mn-lt"/>
              </a:rPr>
            </a:br>
            <a:r>
              <a:rPr lang="en-US" sz="1600" b="1" dirty="0" smtClean="0">
                <a:solidFill>
                  <a:schemeClr val="tx1"/>
                </a:solidFill>
                <a:latin typeface="+mn-lt"/>
              </a:rPr>
              <a:t/>
            </a:r>
            <a:br>
              <a:rPr lang="en-US" sz="1600" b="1" dirty="0" smtClean="0">
                <a:solidFill>
                  <a:schemeClr val="tx1"/>
                </a:solidFill>
                <a:latin typeface="+mn-lt"/>
              </a:rPr>
            </a:br>
            <a:endParaRPr lang="en-US" sz="800" dirty="0">
              <a:solidFill>
                <a:schemeClr val="tx1"/>
              </a:solidFill>
              <a:latin typeface="+mn-lt"/>
            </a:endParaRPr>
          </a:p>
        </p:txBody>
      </p:sp>
      <p:sp>
        <p:nvSpPr>
          <p:cNvPr id="3" name="Content Placeholder 2"/>
          <p:cNvSpPr>
            <a:spLocks noGrp="1"/>
          </p:cNvSpPr>
          <p:nvPr>
            <p:ph type="body" sz="half" idx="2"/>
          </p:nvPr>
        </p:nvSpPr>
        <p:spPr>
          <a:xfrm>
            <a:off x="3124200" y="838200"/>
            <a:ext cx="5638800" cy="5715000"/>
          </a:xfrm>
          <a:solidFill>
            <a:srgbClr val="FFFF99"/>
          </a:solidFill>
        </p:spPr>
        <p:txBody>
          <a:bodyPr>
            <a:normAutofit lnSpcReduction="10000"/>
          </a:bodyPr>
          <a:lstStyle/>
          <a:p>
            <a:pPr marL="0" indent="0">
              <a:buNone/>
            </a:pPr>
            <a:endParaRPr lang="en-US" dirty="0" smtClean="0">
              <a:latin typeface="Comic Sans MS" panose="030F0702030302020204" pitchFamily="66" charset="0"/>
            </a:endParaRPr>
          </a:p>
          <a:p>
            <a:pPr marL="0" indent="0">
              <a:buNone/>
            </a:pPr>
            <a:endParaRPr lang="en-US" sz="1200" dirty="0" smtClean="0">
              <a:latin typeface="Comic Sans MS" panose="030F0702030302020204" pitchFamily="66" charset="0"/>
            </a:endParaRPr>
          </a:p>
          <a:p>
            <a:pPr>
              <a:buFont typeface="Wingdings" panose="05000000000000000000" pitchFamily="2" charset="2"/>
              <a:buChar char="q"/>
            </a:pPr>
            <a:r>
              <a:rPr lang="en-US" sz="2600" dirty="0" smtClean="0">
                <a:latin typeface="Comic Sans MS" panose="030F0702030302020204" pitchFamily="66" charset="0"/>
              </a:rPr>
              <a:t> </a:t>
            </a:r>
            <a:r>
              <a:rPr lang="en-US" sz="2600" dirty="0" smtClean="0"/>
              <a:t>Staff will record daily Internet uses, then dispose of the daily sign-in sheets at the end of every business day</a:t>
            </a:r>
          </a:p>
          <a:p>
            <a:pPr marL="0" indent="0">
              <a:buNone/>
            </a:pPr>
            <a:endParaRPr lang="en-US" sz="1500" dirty="0" smtClean="0"/>
          </a:p>
          <a:p>
            <a:pPr>
              <a:buFont typeface="Wingdings" panose="05000000000000000000" pitchFamily="2" charset="2"/>
              <a:buChar char="q"/>
            </a:pPr>
            <a:r>
              <a:rPr lang="en-US" sz="2600" dirty="0" smtClean="0"/>
              <a:t> Staff </a:t>
            </a:r>
            <a:r>
              <a:rPr lang="en-US" sz="2600" dirty="0"/>
              <a:t>will announce library closing hours 15 minutes prior to closing to ensure that Internet users finish their session in a timely manner</a:t>
            </a:r>
          </a:p>
          <a:p>
            <a:pPr marL="0" indent="0">
              <a:buNone/>
            </a:pPr>
            <a:endParaRPr lang="en-US" dirty="0"/>
          </a:p>
          <a:p>
            <a:pPr>
              <a:buFont typeface="Wingdings" panose="05000000000000000000" pitchFamily="2" charset="2"/>
              <a:buChar char="q"/>
            </a:pPr>
            <a:r>
              <a:rPr lang="en-US" sz="2600" dirty="0" smtClean="0"/>
              <a:t> Staff will maintain current fact sheets, guides, and promos in the display holders next to all public computers</a:t>
            </a:r>
          </a:p>
          <a:p>
            <a:pPr>
              <a:buFont typeface="Wingdings" panose="05000000000000000000" pitchFamily="2" charset="2"/>
              <a:buChar char="q"/>
            </a:pPr>
            <a:endParaRPr lang="en-US" sz="2600" dirty="0" smtClean="0"/>
          </a:p>
          <a:p>
            <a:pPr>
              <a:buFont typeface="Wingdings" panose="05000000000000000000" pitchFamily="2" charset="2"/>
              <a:buChar char="q"/>
            </a:pPr>
            <a:endParaRPr lang="en-US" sz="2600" dirty="0" smtClean="0"/>
          </a:p>
          <a:p>
            <a:pPr>
              <a:buFont typeface="Wingdings" panose="05000000000000000000" pitchFamily="2" charset="2"/>
              <a:buChar char="q"/>
            </a:pPr>
            <a:endParaRPr lang="en-US" sz="2600" dirty="0" smtClean="0"/>
          </a:p>
          <a:p>
            <a:pPr marL="0" indent="0">
              <a:buNone/>
            </a:pPr>
            <a:endParaRPr lang="en-US" dirty="0">
              <a:latin typeface="Comic Sans MS" panose="030F0702030302020204" pitchFamily="66" charset="0"/>
            </a:endParaRPr>
          </a:p>
          <a:p>
            <a:pPr marL="0" indent="0">
              <a:buNone/>
            </a:pPr>
            <a:endParaRPr lang="en-US" dirty="0">
              <a:latin typeface="Comic Sans MS" panose="030F0702030302020204" pitchFamily="66" charset="0"/>
            </a:endParaRPr>
          </a:p>
          <a:p>
            <a:pPr marL="0" indent="0">
              <a:buNone/>
            </a:pPr>
            <a:endParaRPr lang="en-US" dirty="0" smtClean="0">
              <a:latin typeface="Comic Sans MS" panose="030F0702030302020204" pitchFamily="66" charset="0"/>
            </a:endParaRPr>
          </a:p>
        </p:txBody>
      </p:sp>
    </p:spTree>
    <p:extLst>
      <p:ext uri="{BB962C8B-B14F-4D97-AF65-F5344CB8AC3E}">
        <p14:creationId xmlns:p14="http://schemas.microsoft.com/office/powerpoint/2010/main" val="6288451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 calcmode="lin" valueType="num">
                                      <p:cBhvr additive="base">
                                        <p:cTn id="7" dur="500" fill="hold"/>
                                        <p:tgtEl>
                                          <p:spTgt spid="3">
                                            <p:txEl>
                                              <p:pRg st="2" end="2"/>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3">
                                            <p:txEl>
                                              <p:pRg st="2" end="2"/>
                                            </p:txEl>
                                          </p:spTgt>
                                        </p:tgtEl>
                                        <p:attrNameLst>
                                          <p:attrName>ppt_y</p:attrName>
                                        </p:attrNameLst>
                                      </p:cBhvr>
                                      <p:tavLst>
                                        <p:tav tm="0">
                                          <p:val>
                                            <p:strVal val="#ppt_y"/>
                                          </p:val>
                                        </p:tav>
                                        <p:tav tm="100000">
                                          <p:val>
                                            <p:strVal val="#ppt_y"/>
                                          </p:val>
                                        </p:tav>
                                      </p:tavLst>
                                    </p:anim>
                                  </p:childTnLst>
                                </p:cTn>
                              </p:par>
                              <p:par>
                                <p:cTn id="9" presetID="2" presetClass="entr" presetSubtype="2" fill="hold" nodeType="with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anim calcmode="lin" valueType="num">
                                      <p:cBhvr additive="base">
                                        <p:cTn id="11" dur="500" fill="hold"/>
                                        <p:tgtEl>
                                          <p:spTgt spid="3">
                                            <p:txEl>
                                              <p:pRg st="4" end="4"/>
                                            </p:txEl>
                                          </p:spTgt>
                                        </p:tgtEl>
                                        <p:attrNameLst>
                                          <p:attrName>ppt_x</p:attrName>
                                        </p:attrNameLst>
                                      </p:cBhvr>
                                      <p:tavLst>
                                        <p:tav tm="0">
                                          <p:val>
                                            <p:strVal val="1+#ppt_w/2"/>
                                          </p:val>
                                        </p:tav>
                                        <p:tav tm="100000">
                                          <p:val>
                                            <p:strVal val="#ppt_x"/>
                                          </p:val>
                                        </p:tav>
                                      </p:tavLst>
                                    </p:anim>
                                    <p:anim calcmode="lin" valueType="num">
                                      <p:cBhvr additive="base">
                                        <p:cTn id="12" dur="500" fill="hold"/>
                                        <p:tgtEl>
                                          <p:spTgt spid="3">
                                            <p:txEl>
                                              <p:pRg st="4" end="4"/>
                                            </p:txEl>
                                          </p:spTgt>
                                        </p:tgtEl>
                                        <p:attrNameLst>
                                          <p:attrName>ppt_y</p:attrName>
                                        </p:attrNameLst>
                                      </p:cBhvr>
                                      <p:tavLst>
                                        <p:tav tm="0">
                                          <p:val>
                                            <p:strVal val="#ppt_y"/>
                                          </p:val>
                                        </p:tav>
                                        <p:tav tm="100000">
                                          <p:val>
                                            <p:strVal val="#ppt_y"/>
                                          </p:val>
                                        </p:tav>
                                      </p:tavLst>
                                    </p:anim>
                                  </p:childTnLst>
                                </p:cTn>
                              </p:par>
                              <p:par>
                                <p:cTn id="13" presetID="2" presetClass="entr" presetSubtype="2" fill="hold" nodeType="with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anim calcmode="lin" valueType="num">
                                      <p:cBhvr additive="base">
                                        <p:cTn id="15" dur="500" fill="hold"/>
                                        <p:tgtEl>
                                          <p:spTgt spid="3">
                                            <p:txEl>
                                              <p:pRg st="6" end="6"/>
                                            </p:txEl>
                                          </p:spTgt>
                                        </p:tgtEl>
                                        <p:attrNameLst>
                                          <p:attrName>ppt_x</p:attrName>
                                        </p:attrNameLst>
                                      </p:cBhvr>
                                      <p:tavLst>
                                        <p:tav tm="0">
                                          <p:val>
                                            <p:strVal val="1+#ppt_w/2"/>
                                          </p:val>
                                        </p:tav>
                                        <p:tav tm="100000">
                                          <p:val>
                                            <p:strVal val="#ppt_x"/>
                                          </p:val>
                                        </p:tav>
                                      </p:tavLst>
                                    </p:anim>
                                    <p:anim calcmode="lin" valueType="num">
                                      <p:cBhvr additive="base">
                                        <p:cTn id="16" dur="500" fill="hold"/>
                                        <p:tgtEl>
                                          <p:spTgt spid="3">
                                            <p:txEl>
                                              <p:pRg st="6" end="6"/>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33337"/>
            <a:ext cx="9144000" cy="667226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itle 1"/>
          <p:cNvSpPr>
            <a:spLocks noGrp="1"/>
          </p:cNvSpPr>
          <p:nvPr>
            <p:ph type="title"/>
          </p:nvPr>
        </p:nvSpPr>
        <p:spPr>
          <a:xfrm>
            <a:off x="3348037" y="33337"/>
            <a:ext cx="5791200" cy="2024063"/>
          </a:xfrm>
          <a:solidFill>
            <a:schemeClr val="accent4">
              <a:lumMod val="20000"/>
              <a:lumOff val="80000"/>
            </a:schemeClr>
          </a:solidFill>
        </p:spPr>
        <p:txBody>
          <a:bodyPr>
            <a:normAutofit/>
          </a:bodyPr>
          <a:lstStyle/>
          <a:p>
            <a:pPr algn="ctr"/>
            <a:r>
              <a:rPr lang="en-US" sz="3100" b="1" dirty="0" smtClean="0">
                <a:solidFill>
                  <a:schemeClr val="tx1"/>
                </a:solidFill>
                <a:latin typeface="+mn-lt"/>
              </a:rPr>
              <a:t>Spirit Lake (IA) Public Library</a:t>
            </a:r>
            <a:br>
              <a:rPr lang="en-US" sz="3100" b="1" dirty="0" smtClean="0">
                <a:solidFill>
                  <a:schemeClr val="tx1"/>
                </a:solidFill>
                <a:latin typeface="+mn-lt"/>
              </a:rPr>
            </a:br>
            <a:r>
              <a:rPr lang="en-US" sz="3100" b="1" dirty="0" smtClean="0">
                <a:solidFill>
                  <a:schemeClr val="tx1"/>
                </a:solidFill>
                <a:latin typeface="+mn-lt"/>
              </a:rPr>
              <a:t>Test Proctoring …</a:t>
            </a:r>
            <a:br>
              <a:rPr lang="en-US" sz="3100" b="1" dirty="0" smtClean="0">
                <a:solidFill>
                  <a:schemeClr val="tx1"/>
                </a:solidFill>
                <a:latin typeface="+mn-lt"/>
              </a:rPr>
            </a:br>
            <a:r>
              <a:rPr lang="en-US" sz="2400" b="1" dirty="0" smtClean="0">
                <a:solidFill>
                  <a:srgbClr val="C00000"/>
                </a:solidFill>
                <a:latin typeface="+mn-lt"/>
              </a:rPr>
              <a:t>Which part of the policy is this?</a:t>
            </a:r>
            <a:r>
              <a:rPr lang="en-US" sz="2400" b="1" dirty="0">
                <a:solidFill>
                  <a:schemeClr val="tx1"/>
                </a:solidFill>
                <a:latin typeface="+mn-lt"/>
              </a:rPr>
              <a:t/>
            </a:r>
            <a:br>
              <a:rPr lang="en-US" sz="2400" b="1" dirty="0">
                <a:solidFill>
                  <a:schemeClr val="tx1"/>
                </a:solidFill>
                <a:latin typeface="+mn-lt"/>
              </a:rPr>
            </a:br>
            <a:r>
              <a:rPr lang="en-US" sz="1300" b="1" dirty="0" smtClean="0">
                <a:solidFill>
                  <a:schemeClr val="tx1"/>
                </a:solidFill>
                <a:latin typeface="Comic Sans MS" panose="030F0702030302020204" pitchFamily="66" charset="0"/>
              </a:rPr>
              <a:t> </a:t>
            </a:r>
            <a:endParaRPr lang="en-US" sz="2700" dirty="0">
              <a:solidFill>
                <a:schemeClr val="tx1"/>
              </a:solidFill>
              <a:latin typeface="Comic Sans MS" panose="030F0702030302020204" pitchFamily="66" charset="0"/>
            </a:endParaRPr>
          </a:p>
        </p:txBody>
      </p:sp>
      <p:sp>
        <p:nvSpPr>
          <p:cNvPr id="3" name="Rounded Rectangle 2"/>
          <p:cNvSpPr/>
          <p:nvPr/>
        </p:nvSpPr>
        <p:spPr>
          <a:xfrm>
            <a:off x="152400" y="3886200"/>
            <a:ext cx="8763000" cy="2743200"/>
          </a:xfrm>
          <a:prstGeom prst="round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own Arrow 4"/>
          <p:cNvSpPr/>
          <p:nvPr/>
        </p:nvSpPr>
        <p:spPr>
          <a:xfrm rot="2344939">
            <a:off x="2910697" y="2253595"/>
            <a:ext cx="573395" cy="1905161"/>
          </a:xfrm>
          <a:prstGeom prst="downArrow">
            <a:avLst>
              <a:gd name="adj1" fmla="val 31534"/>
              <a:gd name="adj2" fmla="val 62999"/>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6648373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1600200"/>
            <a:ext cx="8839200" cy="5105400"/>
          </a:xfrm>
          <a:solidFill>
            <a:srgbClr val="CCFFFF"/>
          </a:solidFill>
          <a:ln>
            <a:solidFill>
              <a:schemeClr val="tx2"/>
            </a:solidFill>
          </a:ln>
        </p:spPr>
        <p:txBody>
          <a:bodyPr>
            <a:normAutofit fontScale="92500"/>
          </a:bodyPr>
          <a:lstStyle/>
          <a:p>
            <a:pPr marL="0" indent="0">
              <a:buNone/>
            </a:pPr>
            <a:endParaRPr lang="en-US" dirty="0" smtClean="0"/>
          </a:p>
          <a:p>
            <a:pPr marL="0" indent="0" algn="ctr">
              <a:buNone/>
            </a:pPr>
            <a:r>
              <a:rPr lang="en-US" sz="1300" dirty="0" smtClean="0">
                <a:latin typeface="Comic Sans MS" panose="030F0702030302020204" pitchFamily="66" charset="0"/>
              </a:rPr>
              <a:t/>
            </a:r>
            <a:br>
              <a:rPr lang="en-US" sz="1300" dirty="0" smtClean="0">
                <a:latin typeface="Comic Sans MS" panose="030F0702030302020204" pitchFamily="66" charset="0"/>
              </a:rPr>
            </a:br>
            <a:r>
              <a:rPr lang="en-US" b="1" dirty="0" smtClean="0"/>
              <a:t>RENEWING ITEMS: Staff can change </a:t>
            </a:r>
            <a:r>
              <a:rPr lang="en-US" b="1" dirty="0"/>
              <a:t>the due </a:t>
            </a:r>
            <a:r>
              <a:rPr lang="en-US" b="1" dirty="0" smtClean="0"/>
              <a:t>date</a:t>
            </a:r>
            <a:br>
              <a:rPr lang="en-US" b="1" dirty="0" smtClean="0"/>
            </a:br>
            <a:r>
              <a:rPr lang="en-US" b="1" dirty="0" smtClean="0"/>
              <a:t>for the </a:t>
            </a:r>
            <a:r>
              <a:rPr lang="en-US" b="1" dirty="0"/>
              <a:t>following reasons:</a:t>
            </a:r>
          </a:p>
          <a:p>
            <a:pPr>
              <a:buFont typeface="Wingdings" panose="05000000000000000000" pitchFamily="2" charset="2"/>
              <a:buChar char="q"/>
            </a:pPr>
            <a:r>
              <a:rPr lang="en-US" dirty="0" smtClean="0"/>
              <a:t> Patrons </a:t>
            </a:r>
            <a:r>
              <a:rPr lang="en-US" dirty="0"/>
              <a:t>will not be able to make it </a:t>
            </a:r>
            <a:r>
              <a:rPr lang="en-US" dirty="0" smtClean="0"/>
              <a:t>in due </a:t>
            </a:r>
            <a:r>
              <a:rPr lang="en-US" dirty="0"/>
              <a:t>to weather or </a:t>
            </a:r>
            <a:r>
              <a:rPr lang="en-US" dirty="0" smtClean="0"/>
              <a:t>illness</a:t>
            </a:r>
            <a:endParaRPr lang="en-US" dirty="0"/>
          </a:p>
          <a:p>
            <a:pPr>
              <a:buFont typeface="Wingdings" panose="05000000000000000000" pitchFamily="2" charset="2"/>
              <a:buChar char="q"/>
            </a:pPr>
            <a:r>
              <a:rPr lang="en-US" dirty="0" smtClean="0"/>
              <a:t> Patrons </a:t>
            </a:r>
            <a:r>
              <a:rPr lang="en-US" dirty="0"/>
              <a:t>have been sick or in the hospital, and unable to make </a:t>
            </a:r>
            <a:r>
              <a:rPr lang="en-US" dirty="0" smtClean="0"/>
              <a:t>  contact </a:t>
            </a:r>
            <a:r>
              <a:rPr lang="en-US" dirty="0"/>
              <a:t>with the </a:t>
            </a:r>
            <a:r>
              <a:rPr lang="en-US" dirty="0" smtClean="0"/>
              <a:t>library</a:t>
            </a:r>
            <a:endParaRPr lang="en-US" dirty="0"/>
          </a:p>
          <a:p>
            <a:pPr>
              <a:buFont typeface="Wingdings" panose="05000000000000000000" pitchFamily="2" charset="2"/>
              <a:buChar char="q"/>
            </a:pPr>
            <a:r>
              <a:rPr lang="en-US" dirty="0" smtClean="0"/>
              <a:t> Patron </a:t>
            </a:r>
            <a:r>
              <a:rPr lang="en-US" dirty="0"/>
              <a:t>has lost the item but would like a little extra time to look </a:t>
            </a:r>
            <a:r>
              <a:rPr lang="en-US" dirty="0" smtClean="0"/>
              <a:t>for it</a:t>
            </a:r>
            <a:endParaRPr lang="en-US" dirty="0"/>
          </a:p>
          <a:p>
            <a:pPr>
              <a:buFont typeface="Wingdings" panose="05000000000000000000" pitchFamily="2" charset="2"/>
              <a:buChar char="q"/>
            </a:pPr>
            <a:r>
              <a:rPr lang="en-US" dirty="0" smtClean="0"/>
              <a:t> Patron </a:t>
            </a:r>
            <a:r>
              <a:rPr lang="en-US" dirty="0"/>
              <a:t>has an item checked out, but it has a missing </a:t>
            </a:r>
            <a:r>
              <a:rPr lang="en-US" dirty="0" smtClean="0"/>
              <a:t>piece </a:t>
            </a:r>
            <a:endParaRPr lang="en-US" dirty="0"/>
          </a:p>
          <a:p>
            <a:pPr marL="0" indent="0">
              <a:buNone/>
            </a:pPr>
            <a:endParaRPr lang="en-US" sz="1300" dirty="0" smtClean="0"/>
          </a:p>
          <a:p>
            <a:pPr marL="0" indent="0">
              <a:buNone/>
            </a:pPr>
            <a:r>
              <a:rPr lang="en-US" dirty="0" smtClean="0"/>
              <a:t>	In </a:t>
            </a:r>
            <a:r>
              <a:rPr lang="en-US" dirty="0"/>
              <a:t>these instances, library staff can change the due date to add an additional two </a:t>
            </a:r>
            <a:r>
              <a:rPr lang="en-US" dirty="0" smtClean="0"/>
              <a:t>weeks.</a:t>
            </a:r>
          </a:p>
          <a:p>
            <a:pPr marL="0" indent="0">
              <a:buNone/>
            </a:pPr>
            <a:endParaRPr lang="en-US" sz="1300" dirty="0"/>
          </a:p>
          <a:p>
            <a:pPr marL="0" indent="0">
              <a:buNone/>
            </a:pPr>
            <a:r>
              <a:rPr lang="en-US" dirty="0" smtClean="0"/>
              <a:t>	</a:t>
            </a:r>
            <a:endParaRPr lang="en-US" dirty="0"/>
          </a:p>
        </p:txBody>
      </p:sp>
      <p:sp>
        <p:nvSpPr>
          <p:cNvPr id="2" name="Title 1"/>
          <p:cNvSpPr>
            <a:spLocks noGrp="1"/>
          </p:cNvSpPr>
          <p:nvPr>
            <p:ph type="title"/>
          </p:nvPr>
        </p:nvSpPr>
        <p:spPr>
          <a:xfrm>
            <a:off x="381000" y="0"/>
            <a:ext cx="8382000" cy="1600200"/>
          </a:xfrm>
          <a:solidFill>
            <a:schemeClr val="accent4">
              <a:lumMod val="40000"/>
              <a:lumOff val="60000"/>
            </a:schemeClr>
          </a:solidFill>
        </p:spPr>
        <p:txBody>
          <a:bodyPr>
            <a:normAutofit fontScale="90000"/>
          </a:bodyPr>
          <a:lstStyle/>
          <a:p>
            <a:pPr algn="ctr"/>
            <a:r>
              <a:rPr lang="en-US" sz="3600" b="1" dirty="0">
                <a:solidFill>
                  <a:schemeClr val="tx1"/>
                </a:solidFill>
                <a:latin typeface="+mn-lt"/>
              </a:rPr>
              <a:t>Atlantic </a:t>
            </a:r>
            <a:r>
              <a:rPr lang="en-US" sz="3600" b="1" dirty="0" smtClean="0">
                <a:solidFill>
                  <a:schemeClr val="tx1"/>
                </a:solidFill>
                <a:latin typeface="+mn-lt"/>
              </a:rPr>
              <a:t>(IA) Public Library</a:t>
            </a:r>
            <a:br>
              <a:rPr lang="en-US" sz="3600" b="1" dirty="0" smtClean="0">
                <a:solidFill>
                  <a:schemeClr val="tx1"/>
                </a:solidFill>
                <a:latin typeface="+mn-lt"/>
              </a:rPr>
            </a:br>
            <a:r>
              <a:rPr lang="en-US" sz="3600" b="1" dirty="0" smtClean="0">
                <a:solidFill>
                  <a:schemeClr val="tx1"/>
                </a:solidFill>
                <a:latin typeface="+mn-lt"/>
              </a:rPr>
              <a:t>Circulation …</a:t>
            </a:r>
            <a:br>
              <a:rPr lang="en-US" sz="3600" b="1" dirty="0" smtClean="0">
                <a:solidFill>
                  <a:schemeClr val="tx1"/>
                </a:solidFill>
                <a:latin typeface="+mn-lt"/>
              </a:rPr>
            </a:br>
            <a:r>
              <a:rPr lang="en-US" sz="3600" b="1" dirty="0" smtClean="0">
                <a:solidFill>
                  <a:schemeClr val="tx1"/>
                </a:solidFill>
                <a:latin typeface="+mn-lt"/>
              </a:rPr>
              <a:t>Which part of the policy is this?</a:t>
            </a:r>
            <a:br>
              <a:rPr lang="en-US" sz="3600" b="1" dirty="0" smtClean="0">
                <a:solidFill>
                  <a:schemeClr val="tx1"/>
                </a:solidFill>
                <a:latin typeface="+mn-lt"/>
              </a:rPr>
            </a:br>
            <a:endParaRPr lang="en-US" sz="1300" dirty="0">
              <a:solidFill>
                <a:schemeClr val="tx1"/>
              </a:solidFill>
              <a:latin typeface="+mn-lt"/>
            </a:endParaRPr>
          </a:p>
        </p:txBody>
      </p:sp>
    </p:spTree>
    <p:extLst>
      <p:ext uri="{BB962C8B-B14F-4D97-AF65-F5344CB8AC3E}">
        <p14:creationId xmlns:p14="http://schemas.microsoft.com/office/powerpoint/2010/main" val="7684192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0-#ppt_h/2"/>
                                          </p:val>
                                        </p:tav>
                                        <p:tav tm="100000">
                                          <p:val>
                                            <p:strVal val="#ppt_y"/>
                                          </p:val>
                                        </p:tav>
                                      </p:tavLst>
                                    </p:anim>
                                  </p:childTnLst>
                                </p:cTn>
                              </p:par>
                              <p:par>
                                <p:cTn id="9" presetID="2" presetClass="entr" presetSubtype="1"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anim calcmode="lin" valueType="num">
                                      <p:cBhvr additive="base">
                                        <p:cTn id="11"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2" end="2"/>
                                            </p:txEl>
                                          </p:spTgt>
                                        </p:tgtEl>
                                        <p:attrNameLst>
                                          <p:attrName>ppt_y</p:attrName>
                                        </p:attrNameLst>
                                      </p:cBhvr>
                                      <p:tavLst>
                                        <p:tav tm="0">
                                          <p:val>
                                            <p:strVal val="0-#ppt_h/2"/>
                                          </p:val>
                                        </p:tav>
                                        <p:tav tm="100000">
                                          <p:val>
                                            <p:strVal val="#ppt_y"/>
                                          </p:val>
                                        </p:tav>
                                      </p:tavLst>
                                    </p:anim>
                                  </p:childTnLst>
                                </p:cTn>
                              </p:par>
                              <p:par>
                                <p:cTn id="13" presetID="2" presetClass="entr" presetSubtype="1" fill="hold"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anim calcmode="lin" valueType="num">
                                      <p:cBhvr additive="base">
                                        <p:cTn id="1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3" end="3"/>
                                            </p:txEl>
                                          </p:spTgt>
                                        </p:tgtEl>
                                        <p:attrNameLst>
                                          <p:attrName>ppt_y</p:attrName>
                                        </p:attrNameLst>
                                      </p:cBhvr>
                                      <p:tavLst>
                                        <p:tav tm="0">
                                          <p:val>
                                            <p:strVal val="0-#ppt_h/2"/>
                                          </p:val>
                                        </p:tav>
                                        <p:tav tm="100000">
                                          <p:val>
                                            <p:strVal val="#ppt_y"/>
                                          </p:val>
                                        </p:tav>
                                      </p:tavLst>
                                    </p:anim>
                                  </p:childTnLst>
                                </p:cTn>
                              </p:par>
                              <p:par>
                                <p:cTn id="17" presetID="2" presetClass="entr" presetSubtype="1" fill="hold"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 calcmode="lin" valueType="num">
                                      <p:cBhvr additive="base">
                                        <p:cTn id="19"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4" end="4"/>
                                            </p:txEl>
                                          </p:spTgt>
                                        </p:tgtEl>
                                        <p:attrNameLst>
                                          <p:attrName>ppt_y</p:attrName>
                                        </p:attrNameLst>
                                      </p:cBhvr>
                                      <p:tavLst>
                                        <p:tav tm="0">
                                          <p:val>
                                            <p:strVal val="0-#ppt_h/2"/>
                                          </p:val>
                                        </p:tav>
                                        <p:tav tm="100000">
                                          <p:val>
                                            <p:strVal val="#ppt_y"/>
                                          </p:val>
                                        </p:tav>
                                      </p:tavLst>
                                    </p:anim>
                                  </p:childTnLst>
                                </p:cTn>
                              </p:par>
                              <p:par>
                                <p:cTn id="21" presetID="2" presetClass="entr" presetSubtype="1" fill="hold" nodeType="with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anim calcmode="lin" valueType="num">
                                      <p:cBhvr additive="base">
                                        <p:cTn id="23"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5" end="5"/>
                                            </p:txEl>
                                          </p:spTgt>
                                        </p:tgtEl>
                                        <p:attrNameLst>
                                          <p:attrName>ppt_y</p:attrName>
                                        </p:attrNameLst>
                                      </p:cBhvr>
                                      <p:tavLst>
                                        <p:tav tm="0">
                                          <p:val>
                                            <p:strVal val="0-#ppt_h/2"/>
                                          </p:val>
                                        </p:tav>
                                        <p:tav tm="100000">
                                          <p:val>
                                            <p:strVal val="#ppt_y"/>
                                          </p:val>
                                        </p:tav>
                                      </p:tavLst>
                                    </p:anim>
                                  </p:childTnLst>
                                </p:cTn>
                              </p:par>
                              <p:par>
                                <p:cTn id="25" presetID="2" presetClass="entr" presetSubtype="1" fill="hold" nodeType="with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anim calcmode="lin" valueType="num">
                                      <p:cBhvr additive="base">
                                        <p:cTn id="27"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3">
                                            <p:txEl>
                                              <p:pRg st="7" end="7"/>
                                            </p:txEl>
                                          </p:spTgt>
                                        </p:tgtEl>
                                        <p:attrNameLst>
                                          <p:attrName>ppt_y</p:attrName>
                                        </p:attrNameLst>
                                      </p:cBhvr>
                                      <p:tavLst>
                                        <p:tav tm="0">
                                          <p:val>
                                            <p:strVal val="0-#ppt_h/2"/>
                                          </p:val>
                                        </p:tav>
                                        <p:tav tm="100000">
                                          <p:val>
                                            <p:strVal val="#ppt_y"/>
                                          </p:val>
                                        </p:tav>
                                      </p:tavLst>
                                    </p:anim>
                                  </p:childTnLst>
                                </p:cTn>
                              </p:par>
                              <p:par>
                                <p:cTn id="29" presetID="2" presetClass="entr" presetSubtype="1" fill="hold" nodeType="withEffect">
                                  <p:stCondLst>
                                    <p:cond delay="0"/>
                                  </p:stCondLst>
                                  <p:childTnLst>
                                    <p:set>
                                      <p:cBhvr>
                                        <p:cTn id="30" dur="1" fill="hold">
                                          <p:stCondLst>
                                            <p:cond delay="0"/>
                                          </p:stCondLst>
                                        </p:cTn>
                                        <p:tgtEl>
                                          <p:spTgt spid="3">
                                            <p:txEl>
                                              <p:pRg st="9" end="9"/>
                                            </p:txEl>
                                          </p:spTgt>
                                        </p:tgtEl>
                                        <p:attrNameLst>
                                          <p:attrName>style.visibility</p:attrName>
                                        </p:attrNameLst>
                                      </p:cBhvr>
                                      <p:to>
                                        <p:strVal val="visible"/>
                                      </p:to>
                                    </p:set>
                                    <p:anim calcmode="lin" valueType="num">
                                      <p:cBhvr additive="base">
                                        <p:cTn id="31"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9" end="9"/>
                                            </p:txEl>
                                          </p:spTgt>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0"/>
            <a:ext cx="8686800"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609600" y="3003211"/>
            <a:ext cx="4832051" cy="1138773"/>
          </a:xfrm>
          <a:prstGeom prst="rect">
            <a:avLst/>
          </a:prstGeom>
          <a:solidFill>
            <a:srgbClr val="FFFFCC"/>
          </a:solidFill>
        </p:spPr>
        <p:txBody>
          <a:bodyPr wrap="square" rtlCol="0">
            <a:spAutoFit/>
          </a:bodyPr>
          <a:lstStyle/>
          <a:p>
            <a:pPr algn="ctr"/>
            <a:r>
              <a:rPr lang="en-US" b="1" dirty="0" smtClean="0">
                <a:solidFill>
                  <a:srgbClr val="C00000"/>
                </a:solidFill>
              </a:rPr>
              <a:t>Which part of the policy is this?</a:t>
            </a:r>
            <a:endParaRPr lang="en-US" sz="1200" b="1" dirty="0" smtClean="0">
              <a:solidFill>
                <a:srgbClr val="C00000"/>
              </a:solidFill>
            </a:endParaRPr>
          </a:p>
          <a:p>
            <a:pPr algn="ctr"/>
            <a:endParaRPr lang="en-US" sz="1200" b="1" dirty="0" smtClean="0">
              <a:solidFill>
                <a:srgbClr val="002060"/>
              </a:solidFill>
            </a:endParaRPr>
          </a:p>
          <a:p>
            <a:pPr algn="ctr"/>
            <a:r>
              <a:rPr lang="en-US" b="1" dirty="0" smtClean="0">
                <a:solidFill>
                  <a:srgbClr val="002060"/>
                </a:solidFill>
              </a:rPr>
              <a:t>Racine (WI) Public Library</a:t>
            </a:r>
          </a:p>
          <a:p>
            <a:pPr algn="ctr"/>
            <a:r>
              <a:rPr lang="en-US" b="1" dirty="0" smtClean="0">
                <a:solidFill>
                  <a:srgbClr val="002060"/>
                </a:solidFill>
                <a:hlinkClick r:id=""/>
              </a:rPr>
              <a:t>http</a:t>
            </a:r>
            <a:r>
              <a:rPr lang="en-US" b="1" dirty="0">
                <a:solidFill>
                  <a:srgbClr val="002060"/>
                </a:solidFill>
                <a:hlinkClick r:id="rId4"/>
              </a:rPr>
              <a:t>://www.racinelibrary.info/policies-a-z</a:t>
            </a:r>
            <a:r>
              <a:rPr lang="en-US" b="1" dirty="0" smtClean="0">
                <a:solidFill>
                  <a:srgbClr val="002060"/>
                </a:solidFill>
                <a:hlinkClick r:id="rId4"/>
              </a:rPr>
              <a:t>/</a:t>
            </a:r>
            <a:r>
              <a:rPr lang="en-US" b="1" dirty="0" smtClean="0">
                <a:solidFill>
                  <a:srgbClr val="002060"/>
                </a:solidFill>
              </a:rPr>
              <a:t> </a:t>
            </a:r>
            <a:endParaRPr lang="en-US" b="1" dirty="0">
              <a:solidFill>
                <a:srgbClr val="002060"/>
              </a:solidFill>
            </a:endParaRPr>
          </a:p>
        </p:txBody>
      </p:sp>
    </p:spTree>
    <p:extLst>
      <p:ext uri="{BB962C8B-B14F-4D97-AF65-F5344CB8AC3E}">
        <p14:creationId xmlns:p14="http://schemas.microsoft.com/office/powerpoint/2010/main" val="347192909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85800" y="1143000"/>
            <a:ext cx="7772400" cy="4953000"/>
          </a:xfrm>
          <a:solidFill>
            <a:srgbClr val="CCFF99"/>
          </a:solidFill>
          <a:scene3d>
            <a:camera prst="orthographicFront"/>
            <a:lightRig rig="threePt" dir="t"/>
          </a:scene3d>
          <a:sp3d>
            <a:bevelT w="114300" prst="artDeco"/>
          </a:sp3d>
        </p:spPr>
        <p:style>
          <a:lnRef idx="1">
            <a:schemeClr val="accent4"/>
          </a:lnRef>
          <a:fillRef idx="2">
            <a:schemeClr val="accent4"/>
          </a:fillRef>
          <a:effectRef idx="1">
            <a:schemeClr val="accent4"/>
          </a:effectRef>
          <a:fontRef idx="minor">
            <a:schemeClr val="dk1"/>
          </a:fontRef>
        </p:style>
        <p:txBody>
          <a:bodyPr/>
          <a:lstStyle/>
          <a:p>
            <a:pPr marL="68580" indent="0" algn="ctr">
              <a:buNone/>
            </a:pPr>
            <a:r>
              <a:rPr lang="en-US" dirty="0" smtClean="0"/>
              <a:t> </a:t>
            </a:r>
          </a:p>
          <a:p>
            <a:pPr marL="68580" indent="0" algn="ctr">
              <a:buNone/>
            </a:pPr>
            <a:r>
              <a:rPr lang="en-US" dirty="0" smtClean="0">
                <a:solidFill>
                  <a:srgbClr val="006600"/>
                </a:solidFill>
              </a:rPr>
              <a:t/>
            </a:r>
            <a:br>
              <a:rPr lang="en-US" dirty="0" smtClean="0">
                <a:solidFill>
                  <a:srgbClr val="006600"/>
                </a:solidFill>
              </a:rPr>
            </a:br>
            <a:r>
              <a:rPr lang="en-US" sz="4800" b="1" dirty="0" smtClean="0">
                <a:solidFill>
                  <a:srgbClr val="006600"/>
                </a:solidFill>
              </a:rPr>
              <a:t>Does city government have a role in determining policies</a:t>
            </a:r>
            <a:br>
              <a:rPr lang="en-US" sz="4800" b="1" dirty="0" smtClean="0">
                <a:solidFill>
                  <a:srgbClr val="006600"/>
                </a:solidFill>
              </a:rPr>
            </a:br>
            <a:r>
              <a:rPr lang="en-US" sz="4800" b="1" dirty="0" smtClean="0">
                <a:solidFill>
                  <a:srgbClr val="006600"/>
                </a:solidFill>
              </a:rPr>
              <a:t>for the city library ??</a:t>
            </a:r>
            <a:endParaRPr lang="en-US" sz="3600" dirty="0" smtClean="0">
              <a:solidFill>
                <a:srgbClr val="006600"/>
              </a:solidFill>
            </a:endParaRPr>
          </a:p>
          <a:p>
            <a:pPr marL="68580" indent="0" algn="ctr">
              <a:buNone/>
            </a:pPr>
            <a:endParaRPr lang="en-US" sz="3600" dirty="0">
              <a:solidFill>
                <a:srgbClr val="006600"/>
              </a:solidFill>
            </a:endParaRPr>
          </a:p>
        </p:txBody>
      </p:sp>
    </p:spTree>
    <p:extLst>
      <p:ext uri="{BB962C8B-B14F-4D97-AF65-F5344CB8AC3E}">
        <p14:creationId xmlns:p14="http://schemas.microsoft.com/office/powerpoint/2010/main" val="1475868115"/>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609600" y="838200"/>
            <a:ext cx="7906073" cy="1051560"/>
          </a:xfrm>
          <a:noFill/>
        </p:spPr>
        <p:txBody>
          <a:bodyPr>
            <a:noAutofit/>
          </a:bodyPr>
          <a:lstStyle/>
          <a:p>
            <a:pPr algn="ctr"/>
            <a:r>
              <a:rPr lang="en-US" sz="3200" b="1" cap="none" dirty="0" smtClean="0">
                <a:solidFill>
                  <a:srgbClr val="002060"/>
                </a:solidFill>
              </a:rPr>
              <a:t>Does City Government Have a Role?</a:t>
            </a:r>
            <a:br>
              <a:rPr lang="en-US" sz="3200" b="1" cap="none" dirty="0" smtClean="0">
                <a:solidFill>
                  <a:srgbClr val="002060"/>
                </a:solidFill>
              </a:rPr>
            </a:br>
            <a:r>
              <a:rPr lang="en-US" sz="3200" b="1" cap="none" dirty="0" smtClean="0">
                <a:solidFill>
                  <a:srgbClr val="002060"/>
                </a:solidFill>
              </a:rPr>
              <a:t> We </a:t>
            </a:r>
            <a:r>
              <a:rPr lang="en-US" sz="3200" b="1" dirty="0" smtClean="0">
                <a:solidFill>
                  <a:srgbClr val="002060"/>
                </a:solidFill>
              </a:rPr>
              <a:t>Think Yes </a:t>
            </a:r>
            <a:r>
              <a:rPr lang="en-US" sz="3200" b="1" dirty="0" smtClean="0">
                <a:solidFill>
                  <a:srgbClr val="002060"/>
                </a:solidFill>
                <a:sym typeface="Wingdings" panose="05000000000000000000" pitchFamily="2" charset="2"/>
              </a:rPr>
              <a:t></a:t>
            </a:r>
            <a:endParaRPr lang="en-US" sz="3200" b="1" cap="none" dirty="0">
              <a:solidFill>
                <a:srgbClr val="002060"/>
              </a:solidFill>
            </a:endParaRPr>
          </a:p>
        </p:txBody>
      </p:sp>
      <p:sp>
        <p:nvSpPr>
          <p:cNvPr id="4" name="Content Placeholder 3"/>
          <p:cNvSpPr>
            <a:spLocks noGrp="1"/>
          </p:cNvSpPr>
          <p:nvPr>
            <p:ph sz="half" idx="1"/>
          </p:nvPr>
        </p:nvSpPr>
        <p:spPr>
          <a:xfrm>
            <a:off x="838200" y="2209800"/>
            <a:ext cx="3931920" cy="4104198"/>
          </a:xfrm>
          <a:prstGeom prst="rect">
            <a:avLst/>
          </a:prstGeom>
        </p:spPr>
        <p:txBody>
          <a:bodyPr>
            <a:normAutofit fontScale="92500"/>
          </a:bodyPr>
          <a:lstStyle/>
          <a:p>
            <a:pPr>
              <a:buNone/>
            </a:pPr>
            <a:r>
              <a:rPr lang="en-US" sz="1400" dirty="0" smtClean="0"/>
              <a:t> </a:t>
            </a:r>
          </a:p>
          <a:p>
            <a:pPr marL="114300" indent="0">
              <a:buNone/>
            </a:pPr>
            <a:r>
              <a:rPr lang="en-US" sz="2400" b="1" dirty="0" smtClean="0">
                <a:solidFill>
                  <a:srgbClr val="002060"/>
                </a:solidFill>
              </a:rPr>
              <a:t>City Employees  …</a:t>
            </a:r>
          </a:p>
          <a:p>
            <a:pPr marL="114300" indent="0">
              <a:buNone/>
            </a:pPr>
            <a:r>
              <a:rPr lang="en-US" sz="2400" b="1" dirty="0" smtClean="0">
                <a:solidFill>
                  <a:srgbClr val="002060"/>
                </a:solidFill>
              </a:rPr>
              <a:t>   HR, Salary Scales,      	Benefits, etc.</a:t>
            </a:r>
          </a:p>
          <a:p>
            <a:pPr marL="114300" indent="0">
              <a:buNone/>
            </a:pPr>
            <a:endParaRPr lang="en-US" sz="1900" b="1" dirty="0" smtClean="0">
              <a:solidFill>
                <a:srgbClr val="002060"/>
              </a:solidFill>
            </a:endParaRPr>
          </a:p>
          <a:p>
            <a:pPr marL="114300" indent="0">
              <a:buNone/>
            </a:pPr>
            <a:r>
              <a:rPr lang="en-US" sz="2400" b="1" dirty="0" smtClean="0">
                <a:solidFill>
                  <a:srgbClr val="002060"/>
                </a:solidFill>
              </a:rPr>
              <a:t>Expense Reimbursement</a:t>
            </a:r>
          </a:p>
          <a:p>
            <a:pPr marL="114300" indent="0">
              <a:buNone/>
            </a:pPr>
            <a:endParaRPr lang="en-US" sz="1900" b="1" dirty="0">
              <a:solidFill>
                <a:srgbClr val="002060"/>
              </a:solidFill>
            </a:endParaRPr>
          </a:p>
          <a:p>
            <a:pPr marL="114300" indent="0">
              <a:buNone/>
            </a:pPr>
            <a:r>
              <a:rPr lang="en-US" sz="2400" b="1" dirty="0" smtClean="0">
                <a:solidFill>
                  <a:srgbClr val="002060"/>
                </a:solidFill>
              </a:rPr>
              <a:t>Holiday Closings</a:t>
            </a:r>
          </a:p>
          <a:p>
            <a:pPr marL="114300" indent="0">
              <a:buNone/>
            </a:pPr>
            <a:endParaRPr lang="en-US" sz="1900" b="1" dirty="0">
              <a:solidFill>
                <a:srgbClr val="002060"/>
              </a:solidFill>
            </a:endParaRPr>
          </a:p>
          <a:p>
            <a:pPr marL="114300" indent="0">
              <a:buNone/>
            </a:pPr>
            <a:r>
              <a:rPr lang="en-US" sz="2400" b="1" dirty="0" smtClean="0">
                <a:solidFill>
                  <a:srgbClr val="002060"/>
                </a:solidFill>
              </a:rPr>
              <a:t>Inclement Weather Closings</a:t>
            </a:r>
          </a:p>
          <a:p>
            <a:endParaRPr lang="en-US" sz="2400" dirty="0">
              <a:latin typeface="Comic Sans MS" pitchFamily="66" charset="0"/>
            </a:endParaRPr>
          </a:p>
        </p:txBody>
      </p:sp>
      <p:pic>
        <p:nvPicPr>
          <p:cNvPr id="2051" name="Picture 3" descr="C:\Users\bmckewon\AppData\Local\Microsoft\Windows\Temporary Internet Files\Content.IE5\FB5F63D5\MC900212231[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033010" y="2362200"/>
            <a:ext cx="3276600" cy="370162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861953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4">
                                            <p:txEl>
                                              <p:pRg st="1" end="1"/>
                                            </p:txEl>
                                          </p:spTgt>
                                        </p:tgtEl>
                                        <p:attrNameLst>
                                          <p:attrName>style.visibility</p:attrName>
                                        </p:attrNameLst>
                                      </p:cBhvr>
                                      <p:to>
                                        <p:strVal val="visible"/>
                                      </p:to>
                                    </p:set>
                                    <p:anim calcmode="lin" valueType="num">
                                      <p:cBhvr additive="base">
                                        <p:cTn id="13" dur="500" fill="hold"/>
                                        <p:tgtEl>
                                          <p:spTgt spid="4">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4">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4">
                                            <p:txEl>
                                              <p:pRg st="2" end="2"/>
                                            </p:txEl>
                                          </p:spTgt>
                                        </p:tgtEl>
                                        <p:attrNameLst>
                                          <p:attrName>style.visibility</p:attrName>
                                        </p:attrNameLst>
                                      </p:cBhvr>
                                      <p:to>
                                        <p:strVal val="visible"/>
                                      </p:to>
                                    </p:set>
                                    <p:anim calcmode="lin" valueType="num">
                                      <p:cBhvr additive="base">
                                        <p:cTn id="19" dur="500" fill="hold"/>
                                        <p:tgtEl>
                                          <p:spTgt spid="4">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4">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4">
                                            <p:txEl>
                                              <p:pRg st="4" end="4"/>
                                            </p:txEl>
                                          </p:spTgt>
                                        </p:tgtEl>
                                        <p:attrNameLst>
                                          <p:attrName>style.visibility</p:attrName>
                                        </p:attrNameLst>
                                      </p:cBhvr>
                                      <p:to>
                                        <p:strVal val="visible"/>
                                      </p:to>
                                    </p:set>
                                    <p:anim calcmode="lin" valueType="num">
                                      <p:cBhvr additive="base">
                                        <p:cTn id="25" dur="500" fill="hold"/>
                                        <p:tgtEl>
                                          <p:spTgt spid="4">
                                            <p:txEl>
                                              <p:pRg st="4" end="4"/>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4">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4">
                                            <p:txEl>
                                              <p:pRg st="6" end="6"/>
                                            </p:txEl>
                                          </p:spTgt>
                                        </p:tgtEl>
                                        <p:attrNameLst>
                                          <p:attrName>style.visibility</p:attrName>
                                        </p:attrNameLst>
                                      </p:cBhvr>
                                      <p:to>
                                        <p:strVal val="visible"/>
                                      </p:to>
                                    </p:set>
                                    <p:anim calcmode="lin" valueType="num">
                                      <p:cBhvr additive="base">
                                        <p:cTn id="31" dur="500" fill="hold"/>
                                        <p:tgtEl>
                                          <p:spTgt spid="4">
                                            <p:txEl>
                                              <p:pRg st="6" end="6"/>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4">
                                            <p:txEl>
                                              <p:pRg st="6" end="6"/>
                                            </p:txEl>
                                          </p:spTgt>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8" fill="hold" grpId="0" nodeType="clickEffect">
                                  <p:stCondLst>
                                    <p:cond delay="0"/>
                                  </p:stCondLst>
                                  <p:childTnLst>
                                    <p:set>
                                      <p:cBhvr>
                                        <p:cTn id="36" dur="1" fill="hold">
                                          <p:stCondLst>
                                            <p:cond delay="0"/>
                                          </p:stCondLst>
                                        </p:cTn>
                                        <p:tgtEl>
                                          <p:spTgt spid="4">
                                            <p:txEl>
                                              <p:pRg st="8" end="8"/>
                                            </p:txEl>
                                          </p:spTgt>
                                        </p:tgtEl>
                                        <p:attrNameLst>
                                          <p:attrName>style.visibility</p:attrName>
                                        </p:attrNameLst>
                                      </p:cBhvr>
                                      <p:to>
                                        <p:strVal val="visible"/>
                                      </p:to>
                                    </p:set>
                                    <p:anim calcmode="lin" valueType="num">
                                      <p:cBhvr additive="base">
                                        <p:cTn id="37" dur="500" fill="hold"/>
                                        <p:tgtEl>
                                          <p:spTgt spid="4">
                                            <p:txEl>
                                              <p:pRg st="8" end="8"/>
                                            </p:txEl>
                                          </p:spTgt>
                                        </p:tgtEl>
                                        <p:attrNameLst>
                                          <p:attrName>ppt_x</p:attrName>
                                        </p:attrNameLst>
                                      </p:cBhvr>
                                      <p:tavLst>
                                        <p:tav tm="0">
                                          <p:val>
                                            <p:strVal val="0-#ppt_w/2"/>
                                          </p:val>
                                        </p:tav>
                                        <p:tav tm="100000">
                                          <p:val>
                                            <p:strVal val="#ppt_x"/>
                                          </p:val>
                                        </p:tav>
                                      </p:tavLst>
                                    </p:anim>
                                    <p:anim calcmode="lin" valueType="num">
                                      <p:cBhvr additive="base">
                                        <p:cTn id="38" dur="500" fill="hold"/>
                                        <p:tgtEl>
                                          <p:spTgt spid="4">
                                            <p:txEl>
                                              <p:pRg st="8" end="8"/>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a:xfrm>
            <a:off x="533400" y="1447800"/>
            <a:ext cx="3429000" cy="639762"/>
          </a:xfrm>
          <a:solidFill>
            <a:srgbClr val="FFFF00"/>
          </a:solidFill>
        </p:spPr>
        <p:txBody>
          <a:bodyPr>
            <a:noAutofit/>
          </a:bodyPr>
          <a:lstStyle/>
          <a:p>
            <a:pPr algn="ctr"/>
            <a:r>
              <a:rPr lang="en-US" b="1" dirty="0" smtClean="0">
                <a:solidFill>
                  <a:srgbClr val="002060"/>
                </a:solidFill>
              </a:rPr>
              <a:t>Board’s Role</a:t>
            </a:r>
            <a:endParaRPr lang="en-US" b="1" dirty="0">
              <a:solidFill>
                <a:srgbClr val="002060"/>
              </a:solidFill>
            </a:endParaRPr>
          </a:p>
        </p:txBody>
      </p:sp>
      <p:sp>
        <p:nvSpPr>
          <p:cNvPr id="4" name="Content Placeholder 3"/>
          <p:cNvSpPr>
            <a:spLocks noGrp="1"/>
          </p:cNvSpPr>
          <p:nvPr>
            <p:ph sz="half" idx="2"/>
          </p:nvPr>
        </p:nvSpPr>
        <p:spPr>
          <a:xfrm>
            <a:off x="685800" y="2209800"/>
            <a:ext cx="3547177" cy="4343400"/>
          </a:xfrm>
          <a:prstGeom prst="rect">
            <a:avLst/>
          </a:prstGeom>
          <a:noFill/>
        </p:spPr>
        <p:txBody>
          <a:bodyPr>
            <a:normAutofit fontScale="92500" lnSpcReduction="20000"/>
          </a:bodyPr>
          <a:lstStyle/>
          <a:p>
            <a:pPr>
              <a:buNone/>
            </a:pPr>
            <a:r>
              <a:rPr lang="en-US" sz="1400" dirty="0" smtClean="0">
                <a:latin typeface="Comic Sans MS" pitchFamily="66" charset="0"/>
              </a:rPr>
              <a:t> </a:t>
            </a:r>
            <a:endParaRPr lang="en-US" sz="1000" dirty="0" smtClean="0">
              <a:latin typeface="Comic Sans MS" pitchFamily="66" charset="0"/>
            </a:endParaRPr>
          </a:p>
          <a:p>
            <a:pPr>
              <a:buFont typeface="Wingdings" panose="05000000000000000000" pitchFamily="2" charset="2"/>
              <a:buChar char="q"/>
            </a:pPr>
            <a:r>
              <a:rPr lang="en-US" sz="2400" dirty="0" smtClean="0">
                <a:solidFill>
                  <a:schemeClr val="tx1"/>
                </a:solidFill>
              </a:rPr>
              <a:t> </a:t>
            </a:r>
            <a:r>
              <a:rPr lang="en-US" dirty="0" smtClean="0">
                <a:solidFill>
                  <a:schemeClr val="tx1"/>
                </a:solidFill>
              </a:rPr>
              <a:t>Understands </a:t>
            </a:r>
            <a:r>
              <a:rPr lang="en-US" dirty="0">
                <a:solidFill>
                  <a:schemeClr val="tx1"/>
                </a:solidFill>
              </a:rPr>
              <a:t>the broader implications</a:t>
            </a:r>
          </a:p>
          <a:p>
            <a:pPr>
              <a:buFont typeface="Wingdings" panose="05000000000000000000" pitchFamily="2" charset="2"/>
              <a:buChar char="q"/>
            </a:pPr>
            <a:endParaRPr lang="en-US" dirty="0" smtClean="0">
              <a:solidFill>
                <a:schemeClr val="tx1"/>
              </a:solidFill>
            </a:endParaRPr>
          </a:p>
          <a:p>
            <a:pPr>
              <a:buFont typeface="Wingdings" panose="05000000000000000000" pitchFamily="2" charset="2"/>
              <a:buChar char="q"/>
            </a:pPr>
            <a:r>
              <a:rPr lang="en-US" dirty="0" smtClean="0">
                <a:solidFill>
                  <a:schemeClr val="tx1"/>
                </a:solidFill>
              </a:rPr>
              <a:t> Ensures legal compliance</a:t>
            </a:r>
          </a:p>
          <a:p>
            <a:pPr>
              <a:buFont typeface="Wingdings" panose="05000000000000000000" pitchFamily="2" charset="2"/>
              <a:buChar char="q"/>
            </a:pPr>
            <a:endParaRPr lang="en-US" dirty="0">
              <a:solidFill>
                <a:schemeClr val="tx1"/>
              </a:solidFill>
            </a:endParaRPr>
          </a:p>
          <a:p>
            <a:pPr>
              <a:buFont typeface="Wingdings" panose="05000000000000000000" pitchFamily="2" charset="2"/>
              <a:buChar char="q"/>
            </a:pPr>
            <a:r>
              <a:rPr lang="en-US" dirty="0" smtClean="0">
                <a:solidFill>
                  <a:schemeClr val="tx1"/>
                </a:solidFill>
              </a:rPr>
              <a:t> Ensures ethical compliance</a:t>
            </a:r>
          </a:p>
          <a:p>
            <a:pPr>
              <a:buFont typeface="Wingdings" panose="05000000000000000000" pitchFamily="2" charset="2"/>
              <a:buChar char="q"/>
            </a:pPr>
            <a:endParaRPr lang="en-US" dirty="0">
              <a:solidFill>
                <a:schemeClr val="tx1"/>
              </a:solidFill>
            </a:endParaRPr>
          </a:p>
          <a:p>
            <a:pPr>
              <a:buFont typeface="Wingdings" panose="05000000000000000000" pitchFamily="2" charset="2"/>
              <a:buChar char="q"/>
            </a:pPr>
            <a:r>
              <a:rPr lang="en-US" dirty="0" smtClean="0">
                <a:solidFill>
                  <a:schemeClr val="tx1"/>
                </a:solidFill>
              </a:rPr>
              <a:t> Approves policy philosophy and regulations</a:t>
            </a:r>
          </a:p>
          <a:p>
            <a:endParaRPr lang="en-US" sz="2000" dirty="0">
              <a:solidFill>
                <a:schemeClr val="tx1"/>
              </a:solidFill>
              <a:latin typeface="Comic Sans MS" pitchFamily="66" charset="0"/>
            </a:endParaRPr>
          </a:p>
          <a:p>
            <a:endParaRPr lang="en-US" sz="1900" dirty="0">
              <a:solidFill>
                <a:schemeClr val="tx1"/>
              </a:solidFill>
              <a:latin typeface="Comic Sans MS" pitchFamily="66" charset="0"/>
            </a:endParaRPr>
          </a:p>
          <a:p>
            <a:endParaRPr lang="en-US" sz="2000" dirty="0" smtClean="0">
              <a:solidFill>
                <a:schemeClr val="tx1"/>
              </a:solidFill>
              <a:latin typeface="Comic Sans MS" pitchFamily="66" charset="0"/>
            </a:endParaRPr>
          </a:p>
          <a:p>
            <a:endParaRPr lang="en-US" sz="2000" dirty="0">
              <a:solidFill>
                <a:schemeClr val="tx1"/>
              </a:solidFill>
              <a:latin typeface="Comic Sans MS" pitchFamily="66" charset="0"/>
            </a:endParaRPr>
          </a:p>
          <a:p>
            <a:endParaRPr lang="en-US" sz="2400" dirty="0" smtClean="0">
              <a:latin typeface="Comic Sans MS" pitchFamily="66" charset="0"/>
            </a:endParaRPr>
          </a:p>
          <a:p>
            <a:endParaRPr lang="en-US" sz="2400" dirty="0" smtClean="0">
              <a:latin typeface="Comic Sans MS" pitchFamily="66" charset="0"/>
            </a:endParaRPr>
          </a:p>
          <a:p>
            <a:pPr marL="0" indent="0">
              <a:buNone/>
            </a:pPr>
            <a:endParaRPr lang="en-US" sz="1000" dirty="0">
              <a:latin typeface="Comic Sans MS" pitchFamily="66" charset="0"/>
            </a:endParaRPr>
          </a:p>
          <a:p>
            <a:endParaRPr lang="en-US" sz="2400" dirty="0">
              <a:latin typeface="Comic Sans MS" pitchFamily="66" charset="0"/>
            </a:endParaRPr>
          </a:p>
        </p:txBody>
      </p:sp>
      <p:sp>
        <p:nvSpPr>
          <p:cNvPr id="5" name="Text Placeholder 4"/>
          <p:cNvSpPr>
            <a:spLocks noGrp="1"/>
          </p:cNvSpPr>
          <p:nvPr>
            <p:ph type="body" sz="quarter" idx="3"/>
          </p:nvPr>
        </p:nvSpPr>
        <p:spPr>
          <a:xfrm>
            <a:off x="4876800" y="1447800"/>
            <a:ext cx="3733800" cy="639762"/>
          </a:xfrm>
          <a:solidFill>
            <a:srgbClr val="FFFF00"/>
          </a:solidFill>
        </p:spPr>
        <p:txBody>
          <a:bodyPr>
            <a:noAutofit/>
          </a:bodyPr>
          <a:lstStyle/>
          <a:p>
            <a:pPr algn="ctr"/>
            <a:r>
              <a:rPr lang="en-US" b="1" dirty="0" smtClean="0">
                <a:solidFill>
                  <a:srgbClr val="002060"/>
                </a:solidFill>
              </a:rPr>
              <a:t>Director’s Role</a:t>
            </a:r>
            <a:endParaRPr lang="en-US" b="1" dirty="0">
              <a:solidFill>
                <a:srgbClr val="002060"/>
              </a:solidFill>
            </a:endParaRPr>
          </a:p>
        </p:txBody>
      </p:sp>
      <p:sp>
        <p:nvSpPr>
          <p:cNvPr id="7" name="Content Placeholder 6"/>
          <p:cNvSpPr>
            <a:spLocks noGrp="1"/>
          </p:cNvSpPr>
          <p:nvPr>
            <p:ph sz="quarter" idx="4"/>
          </p:nvPr>
        </p:nvSpPr>
        <p:spPr>
          <a:xfrm>
            <a:off x="4995809" y="2362200"/>
            <a:ext cx="3419856" cy="4267200"/>
          </a:xfrm>
        </p:spPr>
        <p:txBody>
          <a:bodyPr>
            <a:normAutofit fontScale="85000" lnSpcReduction="10000"/>
          </a:bodyPr>
          <a:lstStyle/>
          <a:p>
            <a:pPr>
              <a:buFont typeface="Wingdings" panose="05000000000000000000" pitchFamily="2" charset="2"/>
              <a:buChar char="q"/>
            </a:pPr>
            <a:r>
              <a:rPr lang="en-US" dirty="0" smtClean="0">
                <a:solidFill>
                  <a:schemeClr val="tx1"/>
                </a:solidFill>
              </a:rPr>
              <a:t> </a:t>
            </a:r>
            <a:r>
              <a:rPr lang="en-US" sz="2600" dirty="0" smtClean="0">
                <a:solidFill>
                  <a:schemeClr val="tx1"/>
                </a:solidFill>
              </a:rPr>
              <a:t>Brings </a:t>
            </a:r>
            <a:r>
              <a:rPr lang="en-US" sz="2600" dirty="0">
                <a:solidFill>
                  <a:schemeClr val="tx1"/>
                </a:solidFill>
              </a:rPr>
              <a:t>policy review to the board’s attention</a:t>
            </a:r>
          </a:p>
          <a:p>
            <a:pPr>
              <a:buFont typeface="Wingdings" panose="05000000000000000000" pitchFamily="2" charset="2"/>
              <a:buChar char="q"/>
            </a:pPr>
            <a:endParaRPr lang="en-US" sz="2600" dirty="0">
              <a:solidFill>
                <a:schemeClr val="tx1"/>
              </a:solidFill>
            </a:endParaRPr>
          </a:p>
          <a:p>
            <a:pPr>
              <a:buFont typeface="Wingdings" panose="05000000000000000000" pitchFamily="2" charset="2"/>
              <a:buChar char="q"/>
            </a:pPr>
            <a:r>
              <a:rPr lang="en-US" sz="2600" dirty="0" smtClean="0">
                <a:solidFill>
                  <a:schemeClr val="tx1"/>
                </a:solidFill>
              </a:rPr>
              <a:t> Drafts </a:t>
            </a:r>
            <a:r>
              <a:rPr lang="en-US" sz="2600" dirty="0">
                <a:solidFill>
                  <a:schemeClr val="tx1"/>
                </a:solidFill>
              </a:rPr>
              <a:t>new policies for new issues </a:t>
            </a:r>
          </a:p>
          <a:p>
            <a:pPr>
              <a:buFont typeface="Wingdings" panose="05000000000000000000" pitchFamily="2" charset="2"/>
              <a:buChar char="q"/>
            </a:pPr>
            <a:endParaRPr lang="en-US" sz="2600" dirty="0">
              <a:solidFill>
                <a:schemeClr val="tx1"/>
              </a:solidFill>
            </a:endParaRPr>
          </a:p>
          <a:p>
            <a:pPr>
              <a:buFont typeface="Wingdings" panose="05000000000000000000" pitchFamily="2" charset="2"/>
              <a:buChar char="q"/>
            </a:pPr>
            <a:r>
              <a:rPr lang="en-US" sz="2600" dirty="0" smtClean="0">
                <a:solidFill>
                  <a:schemeClr val="tx1"/>
                </a:solidFill>
              </a:rPr>
              <a:t> Acts </a:t>
            </a:r>
            <a:r>
              <a:rPr lang="en-US" sz="2600" dirty="0">
                <a:solidFill>
                  <a:schemeClr val="tx1"/>
                </a:solidFill>
              </a:rPr>
              <a:t>as technical advisor to the board </a:t>
            </a:r>
          </a:p>
          <a:p>
            <a:pPr>
              <a:buFont typeface="Wingdings" panose="05000000000000000000" pitchFamily="2" charset="2"/>
              <a:buChar char="q"/>
            </a:pPr>
            <a:endParaRPr lang="en-US" sz="2600" dirty="0">
              <a:solidFill>
                <a:schemeClr val="tx1"/>
              </a:solidFill>
            </a:endParaRPr>
          </a:p>
          <a:p>
            <a:pPr>
              <a:buFont typeface="Wingdings" panose="05000000000000000000" pitchFamily="2" charset="2"/>
              <a:buChar char="q"/>
            </a:pPr>
            <a:r>
              <a:rPr lang="en-US" sz="2600" dirty="0" smtClean="0">
                <a:solidFill>
                  <a:schemeClr val="tx1"/>
                </a:solidFill>
              </a:rPr>
              <a:t> Shares </a:t>
            </a:r>
            <a:r>
              <a:rPr lang="en-US" sz="2600" dirty="0">
                <a:solidFill>
                  <a:schemeClr val="tx1"/>
                </a:solidFill>
              </a:rPr>
              <a:t>policies with the staff and ensures that policies are upheld </a:t>
            </a:r>
          </a:p>
          <a:p>
            <a:endParaRPr lang="en-US" dirty="0"/>
          </a:p>
        </p:txBody>
      </p:sp>
      <p:sp>
        <p:nvSpPr>
          <p:cNvPr id="9" name="TextBox 8"/>
          <p:cNvSpPr txBox="1"/>
          <p:nvPr/>
        </p:nvSpPr>
        <p:spPr>
          <a:xfrm>
            <a:off x="2590800" y="548388"/>
            <a:ext cx="3895618" cy="584775"/>
          </a:xfrm>
          <a:prstGeom prst="rect">
            <a:avLst/>
          </a:prstGeom>
          <a:noFill/>
        </p:spPr>
        <p:txBody>
          <a:bodyPr wrap="none" rtlCol="0">
            <a:spAutoFit/>
          </a:bodyPr>
          <a:lstStyle/>
          <a:p>
            <a:r>
              <a:rPr lang="en-US" sz="3200" b="1" dirty="0" smtClean="0"/>
              <a:t>Policy Involvement</a:t>
            </a:r>
            <a:endParaRPr lang="en-US" sz="3200" b="1" dirty="0"/>
          </a:p>
        </p:txBody>
      </p:sp>
    </p:spTree>
    <p:extLst>
      <p:ext uri="{BB962C8B-B14F-4D97-AF65-F5344CB8AC3E}">
        <p14:creationId xmlns:p14="http://schemas.microsoft.com/office/powerpoint/2010/main" val="35543282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53" presetClass="entr" presetSubtype="16" fill="hold" nodeType="clickEffect">
                                  <p:stCondLst>
                                    <p:cond delay="0"/>
                                  </p:stCondLst>
                                  <p:childTnLst>
                                    <p:set>
                                      <p:cBhvr>
                                        <p:cTn id="12" dur="1" fill="hold">
                                          <p:stCondLst>
                                            <p:cond delay="0"/>
                                          </p:stCondLst>
                                        </p:cTn>
                                        <p:tgtEl>
                                          <p:spTgt spid="4">
                                            <p:txEl>
                                              <p:pRg st="1" end="1"/>
                                            </p:txEl>
                                          </p:spTgt>
                                        </p:tgtEl>
                                        <p:attrNameLst>
                                          <p:attrName>style.visibility</p:attrName>
                                        </p:attrNameLst>
                                      </p:cBhvr>
                                      <p:to>
                                        <p:strVal val="visible"/>
                                      </p:to>
                                    </p:set>
                                    <p:anim calcmode="lin" valueType="num">
                                      <p:cBhvr>
                                        <p:cTn id="13" dur="500" fill="hold"/>
                                        <p:tgtEl>
                                          <p:spTgt spid="4">
                                            <p:txEl>
                                              <p:pRg st="1" end="1"/>
                                            </p:txEl>
                                          </p:spTgt>
                                        </p:tgtEl>
                                        <p:attrNameLst>
                                          <p:attrName>ppt_w</p:attrName>
                                        </p:attrNameLst>
                                      </p:cBhvr>
                                      <p:tavLst>
                                        <p:tav tm="0">
                                          <p:val>
                                            <p:fltVal val="0"/>
                                          </p:val>
                                        </p:tav>
                                        <p:tav tm="100000">
                                          <p:val>
                                            <p:strVal val="#ppt_w"/>
                                          </p:val>
                                        </p:tav>
                                      </p:tavLst>
                                    </p:anim>
                                    <p:anim calcmode="lin" valueType="num">
                                      <p:cBhvr>
                                        <p:cTn id="14" dur="500" fill="hold"/>
                                        <p:tgtEl>
                                          <p:spTgt spid="4">
                                            <p:txEl>
                                              <p:pRg st="1" end="1"/>
                                            </p:txEl>
                                          </p:spTgt>
                                        </p:tgtEl>
                                        <p:attrNameLst>
                                          <p:attrName>ppt_h</p:attrName>
                                        </p:attrNameLst>
                                      </p:cBhvr>
                                      <p:tavLst>
                                        <p:tav tm="0">
                                          <p:val>
                                            <p:fltVal val="0"/>
                                          </p:val>
                                        </p:tav>
                                        <p:tav tm="100000">
                                          <p:val>
                                            <p:strVal val="#ppt_h"/>
                                          </p:val>
                                        </p:tav>
                                      </p:tavLst>
                                    </p:anim>
                                    <p:animEffect transition="in" filter="fade">
                                      <p:cBhvr>
                                        <p:cTn id="15" dur="500"/>
                                        <p:tgtEl>
                                          <p:spTgt spid="4">
                                            <p:txEl>
                                              <p:pRg st="1" end="1"/>
                                            </p:txEl>
                                          </p:spTgt>
                                        </p:tgtEl>
                                      </p:cBhvr>
                                    </p:animEffect>
                                  </p:childTnLst>
                                </p:cTn>
                              </p:par>
                              <p:par>
                                <p:cTn id="16" presetID="53" presetClass="entr" presetSubtype="16" fill="hold" nodeType="withEffect">
                                  <p:stCondLst>
                                    <p:cond delay="0"/>
                                  </p:stCondLst>
                                  <p:childTnLst>
                                    <p:set>
                                      <p:cBhvr>
                                        <p:cTn id="17" dur="1" fill="hold">
                                          <p:stCondLst>
                                            <p:cond delay="0"/>
                                          </p:stCondLst>
                                        </p:cTn>
                                        <p:tgtEl>
                                          <p:spTgt spid="4">
                                            <p:txEl>
                                              <p:pRg st="3" end="3"/>
                                            </p:txEl>
                                          </p:spTgt>
                                        </p:tgtEl>
                                        <p:attrNameLst>
                                          <p:attrName>style.visibility</p:attrName>
                                        </p:attrNameLst>
                                      </p:cBhvr>
                                      <p:to>
                                        <p:strVal val="visible"/>
                                      </p:to>
                                    </p:set>
                                    <p:anim calcmode="lin" valueType="num">
                                      <p:cBhvr>
                                        <p:cTn id="18" dur="500" fill="hold"/>
                                        <p:tgtEl>
                                          <p:spTgt spid="4">
                                            <p:txEl>
                                              <p:pRg st="3" end="3"/>
                                            </p:txEl>
                                          </p:spTgt>
                                        </p:tgtEl>
                                        <p:attrNameLst>
                                          <p:attrName>ppt_w</p:attrName>
                                        </p:attrNameLst>
                                      </p:cBhvr>
                                      <p:tavLst>
                                        <p:tav tm="0">
                                          <p:val>
                                            <p:fltVal val="0"/>
                                          </p:val>
                                        </p:tav>
                                        <p:tav tm="100000">
                                          <p:val>
                                            <p:strVal val="#ppt_w"/>
                                          </p:val>
                                        </p:tav>
                                      </p:tavLst>
                                    </p:anim>
                                    <p:anim calcmode="lin" valueType="num">
                                      <p:cBhvr>
                                        <p:cTn id="19" dur="500" fill="hold"/>
                                        <p:tgtEl>
                                          <p:spTgt spid="4">
                                            <p:txEl>
                                              <p:pRg st="3" end="3"/>
                                            </p:txEl>
                                          </p:spTgt>
                                        </p:tgtEl>
                                        <p:attrNameLst>
                                          <p:attrName>ppt_h</p:attrName>
                                        </p:attrNameLst>
                                      </p:cBhvr>
                                      <p:tavLst>
                                        <p:tav tm="0">
                                          <p:val>
                                            <p:fltVal val="0"/>
                                          </p:val>
                                        </p:tav>
                                        <p:tav tm="100000">
                                          <p:val>
                                            <p:strVal val="#ppt_h"/>
                                          </p:val>
                                        </p:tav>
                                      </p:tavLst>
                                    </p:anim>
                                    <p:animEffect transition="in" filter="fade">
                                      <p:cBhvr>
                                        <p:cTn id="20" dur="500"/>
                                        <p:tgtEl>
                                          <p:spTgt spid="4">
                                            <p:txEl>
                                              <p:pRg st="3" end="3"/>
                                            </p:txEl>
                                          </p:spTgt>
                                        </p:tgtEl>
                                      </p:cBhvr>
                                    </p:animEffect>
                                  </p:childTnLst>
                                </p:cTn>
                              </p:par>
                              <p:par>
                                <p:cTn id="21" presetID="53" presetClass="entr" presetSubtype="16" fill="hold" nodeType="withEffect">
                                  <p:stCondLst>
                                    <p:cond delay="0"/>
                                  </p:stCondLst>
                                  <p:childTnLst>
                                    <p:set>
                                      <p:cBhvr>
                                        <p:cTn id="22" dur="1" fill="hold">
                                          <p:stCondLst>
                                            <p:cond delay="0"/>
                                          </p:stCondLst>
                                        </p:cTn>
                                        <p:tgtEl>
                                          <p:spTgt spid="4">
                                            <p:txEl>
                                              <p:pRg st="5" end="5"/>
                                            </p:txEl>
                                          </p:spTgt>
                                        </p:tgtEl>
                                        <p:attrNameLst>
                                          <p:attrName>style.visibility</p:attrName>
                                        </p:attrNameLst>
                                      </p:cBhvr>
                                      <p:to>
                                        <p:strVal val="visible"/>
                                      </p:to>
                                    </p:set>
                                    <p:anim calcmode="lin" valueType="num">
                                      <p:cBhvr>
                                        <p:cTn id="23" dur="500" fill="hold"/>
                                        <p:tgtEl>
                                          <p:spTgt spid="4">
                                            <p:txEl>
                                              <p:pRg st="5" end="5"/>
                                            </p:txEl>
                                          </p:spTgt>
                                        </p:tgtEl>
                                        <p:attrNameLst>
                                          <p:attrName>ppt_w</p:attrName>
                                        </p:attrNameLst>
                                      </p:cBhvr>
                                      <p:tavLst>
                                        <p:tav tm="0">
                                          <p:val>
                                            <p:fltVal val="0"/>
                                          </p:val>
                                        </p:tav>
                                        <p:tav tm="100000">
                                          <p:val>
                                            <p:strVal val="#ppt_w"/>
                                          </p:val>
                                        </p:tav>
                                      </p:tavLst>
                                    </p:anim>
                                    <p:anim calcmode="lin" valueType="num">
                                      <p:cBhvr>
                                        <p:cTn id="24" dur="500" fill="hold"/>
                                        <p:tgtEl>
                                          <p:spTgt spid="4">
                                            <p:txEl>
                                              <p:pRg st="5" end="5"/>
                                            </p:txEl>
                                          </p:spTgt>
                                        </p:tgtEl>
                                        <p:attrNameLst>
                                          <p:attrName>ppt_h</p:attrName>
                                        </p:attrNameLst>
                                      </p:cBhvr>
                                      <p:tavLst>
                                        <p:tav tm="0">
                                          <p:val>
                                            <p:fltVal val="0"/>
                                          </p:val>
                                        </p:tav>
                                        <p:tav tm="100000">
                                          <p:val>
                                            <p:strVal val="#ppt_h"/>
                                          </p:val>
                                        </p:tav>
                                      </p:tavLst>
                                    </p:anim>
                                    <p:animEffect transition="in" filter="fade">
                                      <p:cBhvr>
                                        <p:cTn id="25" dur="500"/>
                                        <p:tgtEl>
                                          <p:spTgt spid="4">
                                            <p:txEl>
                                              <p:pRg st="5" end="5"/>
                                            </p:txEl>
                                          </p:spTgt>
                                        </p:tgtEl>
                                      </p:cBhvr>
                                    </p:animEffect>
                                  </p:childTnLst>
                                </p:cTn>
                              </p:par>
                              <p:par>
                                <p:cTn id="26" presetID="53" presetClass="entr" presetSubtype="16" fill="hold" nodeType="withEffect">
                                  <p:stCondLst>
                                    <p:cond delay="0"/>
                                  </p:stCondLst>
                                  <p:childTnLst>
                                    <p:set>
                                      <p:cBhvr>
                                        <p:cTn id="27" dur="1" fill="hold">
                                          <p:stCondLst>
                                            <p:cond delay="0"/>
                                          </p:stCondLst>
                                        </p:cTn>
                                        <p:tgtEl>
                                          <p:spTgt spid="4">
                                            <p:txEl>
                                              <p:pRg st="7" end="7"/>
                                            </p:txEl>
                                          </p:spTgt>
                                        </p:tgtEl>
                                        <p:attrNameLst>
                                          <p:attrName>style.visibility</p:attrName>
                                        </p:attrNameLst>
                                      </p:cBhvr>
                                      <p:to>
                                        <p:strVal val="visible"/>
                                      </p:to>
                                    </p:set>
                                    <p:anim calcmode="lin" valueType="num">
                                      <p:cBhvr>
                                        <p:cTn id="28" dur="500" fill="hold"/>
                                        <p:tgtEl>
                                          <p:spTgt spid="4">
                                            <p:txEl>
                                              <p:pRg st="7" end="7"/>
                                            </p:txEl>
                                          </p:spTgt>
                                        </p:tgtEl>
                                        <p:attrNameLst>
                                          <p:attrName>ppt_w</p:attrName>
                                        </p:attrNameLst>
                                      </p:cBhvr>
                                      <p:tavLst>
                                        <p:tav tm="0">
                                          <p:val>
                                            <p:fltVal val="0"/>
                                          </p:val>
                                        </p:tav>
                                        <p:tav tm="100000">
                                          <p:val>
                                            <p:strVal val="#ppt_w"/>
                                          </p:val>
                                        </p:tav>
                                      </p:tavLst>
                                    </p:anim>
                                    <p:anim calcmode="lin" valueType="num">
                                      <p:cBhvr>
                                        <p:cTn id="29" dur="500" fill="hold"/>
                                        <p:tgtEl>
                                          <p:spTgt spid="4">
                                            <p:txEl>
                                              <p:pRg st="7" end="7"/>
                                            </p:txEl>
                                          </p:spTgt>
                                        </p:tgtEl>
                                        <p:attrNameLst>
                                          <p:attrName>ppt_h</p:attrName>
                                        </p:attrNameLst>
                                      </p:cBhvr>
                                      <p:tavLst>
                                        <p:tav tm="0">
                                          <p:val>
                                            <p:fltVal val="0"/>
                                          </p:val>
                                        </p:tav>
                                        <p:tav tm="100000">
                                          <p:val>
                                            <p:strVal val="#ppt_h"/>
                                          </p:val>
                                        </p:tav>
                                      </p:tavLst>
                                    </p:anim>
                                    <p:animEffect transition="in" filter="fade">
                                      <p:cBhvr>
                                        <p:cTn id="30" dur="500"/>
                                        <p:tgtEl>
                                          <p:spTgt spid="4">
                                            <p:txEl>
                                              <p:pRg st="7" end="7"/>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nodeType="clickEffect">
                                  <p:stCondLst>
                                    <p:cond delay="0"/>
                                  </p:stCondLst>
                                  <p:childTnLst>
                                    <p:set>
                                      <p:cBhvr>
                                        <p:cTn id="34" dur="1" fill="hold">
                                          <p:stCondLst>
                                            <p:cond delay="0"/>
                                          </p:stCondLst>
                                        </p:cTn>
                                        <p:tgtEl>
                                          <p:spTgt spid="7">
                                            <p:txEl>
                                              <p:pRg st="0" end="0"/>
                                            </p:txEl>
                                          </p:spTgt>
                                        </p:tgtEl>
                                        <p:attrNameLst>
                                          <p:attrName>style.visibility</p:attrName>
                                        </p:attrNameLst>
                                      </p:cBhvr>
                                      <p:to>
                                        <p:strVal val="visible"/>
                                      </p:to>
                                    </p:set>
                                    <p:anim calcmode="lin" valueType="num">
                                      <p:cBhvr>
                                        <p:cTn id="35" dur="500" fill="hold"/>
                                        <p:tgtEl>
                                          <p:spTgt spid="7">
                                            <p:txEl>
                                              <p:pRg st="0" end="0"/>
                                            </p:txEl>
                                          </p:spTgt>
                                        </p:tgtEl>
                                        <p:attrNameLst>
                                          <p:attrName>ppt_w</p:attrName>
                                        </p:attrNameLst>
                                      </p:cBhvr>
                                      <p:tavLst>
                                        <p:tav tm="0">
                                          <p:val>
                                            <p:fltVal val="0"/>
                                          </p:val>
                                        </p:tav>
                                        <p:tav tm="100000">
                                          <p:val>
                                            <p:strVal val="#ppt_w"/>
                                          </p:val>
                                        </p:tav>
                                      </p:tavLst>
                                    </p:anim>
                                    <p:anim calcmode="lin" valueType="num">
                                      <p:cBhvr>
                                        <p:cTn id="36" dur="500" fill="hold"/>
                                        <p:tgtEl>
                                          <p:spTgt spid="7">
                                            <p:txEl>
                                              <p:pRg st="0" end="0"/>
                                            </p:txEl>
                                          </p:spTgt>
                                        </p:tgtEl>
                                        <p:attrNameLst>
                                          <p:attrName>ppt_h</p:attrName>
                                        </p:attrNameLst>
                                      </p:cBhvr>
                                      <p:tavLst>
                                        <p:tav tm="0">
                                          <p:val>
                                            <p:fltVal val="0"/>
                                          </p:val>
                                        </p:tav>
                                        <p:tav tm="100000">
                                          <p:val>
                                            <p:strVal val="#ppt_h"/>
                                          </p:val>
                                        </p:tav>
                                      </p:tavLst>
                                    </p:anim>
                                    <p:animEffect transition="in" filter="fade">
                                      <p:cBhvr>
                                        <p:cTn id="37" dur="500"/>
                                        <p:tgtEl>
                                          <p:spTgt spid="7">
                                            <p:txEl>
                                              <p:pRg st="0" end="0"/>
                                            </p:txEl>
                                          </p:spTgt>
                                        </p:tgtEl>
                                      </p:cBhvr>
                                    </p:animEffect>
                                  </p:childTnLst>
                                </p:cTn>
                              </p:par>
                              <p:par>
                                <p:cTn id="38" presetID="53" presetClass="entr" presetSubtype="16" fill="hold" nodeType="withEffect">
                                  <p:stCondLst>
                                    <p:cond delay="0"/>
                                  </p:stCondLst>
                                  <p:childTnLst>
                                    <p:set>
                                      <p:cBhvr>
                                        <p:cTn id="39" dur="1" fill="hold">
                                          <p:stCondLst>
                                            <p:cond delay="0"/>
                                          </p:stCondLst>
                                        </p:cTn>
                                        <p:tgtEl>
                                          <p:spTgt spid="7">
                                            <p:txEl>
                                              <p:pRg st="2" end="2"/>
                                            </p:txEl>
                                          </p:spTgt>
                                        </p:tgtEl>
                                        <p:attrNameLst>
                                          <p:attrName>style.visibility</p:attrName>
                                        </p:attrNameLst>
                                      </p:cBhvr>
                                      <p:to>
                                        <p:strVal val="visible"/>
                                      </p:to>
                                    </p:set>
                                    <p:anim calcmode="lin" valueType="num">
                                      <p:cBhvr>
                                        <p:cTn id="40" dur="500" fill="hold"/>
                                        <p:tgtEl>
                                          <p:spTgt spid="7">
                                            <p:txEl>
                                              <p:pRg st="2" end="2"/>
                                            </p:txEl>
                                          </p:spTgt>
                                        </p:tgtEl>
                                        <p:attrNameLst>
                                          <p:attrName>ppt_w</p:attrName>
                                        </p:attrNameLst>
                                      </p:cBhvr>
                                      <p:tavLst>
                                        <p:tav tm="0">
                                          <p:val>
                                            <p:fltVal val="0"/>
                                          </p:val>
                                        </p:tav>
                                        <p:tav tm="100000">
                                          <p:val>
                                            <p:strVal val="#ppt_w"/>
                                          </p:val>
                                        </p:tav>
                                      </p:tavLst>
                                    </p:anim>
                                    <p:anim calcmode="lin" valueType="num">
                                      <p:cBhvr>
                                        <p:cTn id="41" dur="500" fill="hold"/>
                                        <p:tgtEl>
                                          <p:spTgt spid="7">
                                            <p:txEl>
                                              <p:pRg st="2" end="2"/>
                                            </p:txEl>
                                          </p:spTgt>
                                        </p:tgtEl>
                                        <p:attrNameLst>
                                          <p:attrName>ppt_h</p:attrName>
                                        </p:attrNameLst>
                                      </p:cBhvr>
                                      <p:tavLst>
                                        <p:tav tm="0">
                                          <p:val>
                                            <p:fltVal val="0"/>
                                          </p:val>
                                        </p:tav>
                                        <p:tav tm="100000">
                                          <p:val>
                                            <p:strVal val="#ppt_h"/>
                                          </p:val>
                                        </p:tav>
                                      </p:tavLst>
                                    </p:anim>
                                    <p:animEffect transition="in" filter="fade">
                                      <p:cBhvr>
                                        <p:cTn id="42" dur="500"/>
                                        <p:tgtEl>
                                          <p:spTgt spid="7">
                                            <p:txEl>
                                              <p:pRg st="2" end="2"/>
                                            </p:txEl>
                                          </p:spTgt>
                                        </p:tgtEl>
                                      </p:cBhvr>
                                    </p:animEffect>
                                  </p:childTnLst>
                                </p:cTn>
                              </p:par>
                              <p:par>
                                <p:cTn id="43" presetID="53" presetClass="entr" presetSubtype="16" fill="hold" nodeType="withEffect">
                                  <p:stCondLst>
                                    <p:cond delay="0"/>
                                  </p:stCondLst>
                                  <p:childTnLst>
                                    <p:set>
                                      <p:cBhvr>
                                        <p:cTn id="44" dur="1" fill="hold">
                                          <p:stCondLst>
                                            <p:cond delay="0"/>
                                          </p:stCondLst>
                                        </p:cTn>
                                        <p:tgtEl>
                                          <p:spTgt spid="7">
                                            <p:txEl>
                                              <p:pRg st="4" end="4"/>
                                            </p:txEl>
                                          </p:spTgt>
                                        </p:tgtEl>
                                        <p:attrNameLst>
                                          <p:attrName>style.visibility</p:attrName>
                                        </p:attrNameLst>
                                      </p:cBhvr>
                                      <p:to>
                                        <p:strVal val="visible"/>
                                      </p:to>
                                    </p:set>
                                    <p:anim calcmode="lin" valueType="num">
                                      <p:cBhvr>
                                        <p:cTn id="45" dur="500" fill="hold"/>
                                        <p:tgtEl>
                                          <p:spTgt spid="7">
                                            <p:txEl>
                                              <p:pRg st="4" end="4"/>
                                            </p:txEl>
                                          </p:spTgt>
                                        </p:tgtEl>
                                        <p:attrNameLst>
                                          <p:attrName>ppt_w</p:attrName>
                                        </p:attrNameLst>
                                      </p:cBhvr>
                                      <p:tavLst>
                                        <p:tav tm="0">
                                          <p:val>
                                            <p:fltVal val="0"/>
                                          </p:val>
                                        </p:tav>
                                        <p:tav tm="100000">
                                          <p:val>
                                            <p:strVal val="#ppt_w"/>
                                          </p:val>
                                        </p:tav>
                                      </p:tavLst>
                                    </p:anim>
                                    <p:anim calcmode="lin" valueType="num">
                                      <p:cBhvr>
                                        <p:cTn id="46" dur="500" fill="hold"/>
                                        <p:tgtEl>
                                          <p:spTgt spid="7">
                                            <p:txEl>
                                              <p:pRg st="4" end="4"/>
                                            </p:txEl>
                                          </p:spTgt>
                                        </p:tgtEl>
                                        <p:attrNameLst>
                                          <p:attrName>ppt_h</p:attrName>
                                        </p:attrNameLst>
                                      </p:cBhvr>
                                      <p:tavLst>
                                        <p:tav tm="0">
                                          <p:val>
                                            <p:fltVal val="0"/>
                                          </p:val>
                                        </p:tav>
                                        <p:tav tm="100000">
                                          <p:val>
                                            <p:strVal val="#ppt_h"/>
                                          </p:val>
                                        </p:tav>
                                      </p:tavLst>
                                    </p:anim>
                                    <p:animEffect transition="in" filter="fade">
                                      <p:cBhvr>
                                        <p:cTn id="47" dur="500"/>
                                        <p:tgtEl>
                                          <p:spTgt spid="7">
                                            <p:txEl>
                                              <p:pRg st="4" end="4"/>
                                            </p:txEl>
                                          </p:spTgt>
                                        </p:tgtEl>
                                      </p:cBhvr>
                                    </p:animEffect>
                                  </p:childTnLst>
                                </p:cTn>
                              </p:par>
                              <p:par>
                                <p:cTn id="48" presetID="53" presetClass="entr" presetSubtype="16" fill="hold" nodeType="withEffect">
                                  <p:stCondLst>
                                    <p:cond delay="0"/>
                                  </p:stCondLst>
                                  <p:childTnLst>
                                    <p:set>
                                      <p:cBhvr>
                                        <p:cTn id="49" dur="1" fill="hold">
                                          <p:stCondLst>
                                            <p:cond delay="0"/>
                                          </p:stCondLst>
                                        </p:cTn>
                                        <p:tgtEl>
                                          <p:spTgt spid="7">
                                            <p:txEl>
                                              <p:pRg st="6" end="6"/>
                                            </p:txEl>
                                          </p:spTgt>
                                        </p:tgtEl>
                                        <p:attrNameLst>
                                          <p:attrName>style.visibility</p:attrName>
                                        </p:attrNameLst>
                                      </p:cBhvr>
                                      <p:to>
                                        <p:strVal val="visible"/>
                                      </p:to>
                                    </p:set>
                                    <p:anim calcmode="lin" valueType="num">
                                      <p:cBhvr>
                                        <p:cTn id="50" dur="500" fill="hold"/>
                                        <p:tgtEl>
                                          <p:spTgt spid="7">
                                            <p:txEl>
                                              <p:pRg st="6" end="6"/>
                                            </p:txEl>
                                          </p:spTgt>
                                        </p:tgtEl>
                                        <p:attrNameLst>
                                          <p:attrName>ppt_w</p:attrName>
                                        </p:attrNameLst>
                                      </p:cBhvr>
                                      <p:tavLst>
                                        <p:tav tm="0">
                                          <p:val>
                                            <p:fltVal val="0"/>
                                          </p:val>
                                        </p:tav>
                                        <p:tav tm="100000">
                                          <p:val>
                                            <p:strVal val="#ppt_w"/>
                                          </p:val>
                                        </p:tav>
                                      </p:tavLst>
                                    </p:anim>
                                    <p:anim calcmode="lin" valueType="num">
                                      <p:cBhvr>
                                        <p:cTn id="51" dur="500" fill="hold"/>
                                        <p:tgtEl>
                                          <p:spTgt spid="7">
                                            <p:txEl>
                                              <p:pRg st="6" end="6"/>
                                            </p:txEl>
                                          </p:spTgt>
                                        </p:tgtEl>
                                        <p:attrNameLst>
                                          <p:attrName>ppt_h</p:attrName>
                                        </p:attrNameLst>
                                      </p:cBhvr>
                                      <p:tavLst>
                                        <p:tav tm="0">
                                          <p:val>
                                            <p:fltVal val="0"/>
                                          </p:val>
                                        </p:tav>
                                        <p:tav tm="100000">
                                          <p:val>
                                            <p:strVal val="#ppt_h"/>
                                          </p:val>
                                        </p:tav>
                                      </p:tavLst>
                                    </p:anim>
                                    <p:animEffect transition="in" filter="fade">
                                      <p:cBhvr>
                                        <p:cTn id="52" dur="500"/>
                                        <p:tgtEl>
                                          <p:spTgt spid="7">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3708290" y="2971800"/>
            <a:ext cx="5029200" cy="3886200"/>
          </a:xfrm>
        </p:spPr>
        <p:txBody>
          <a:bodyPr>
            <a:normAutofit fontScale="77500" lnSpcReduction="20000"/>
          </a:bodyPr>
          <a:lstStyle/>
          <a:p>
            <a:pPr>
              <a:buNone/>
            </a:pPr>
            <a:endParaRPr lang="en-US" sz="1200" dirty="0" smtClean="0"/>
          </a:p>
          <a:p>
            <a:pPr>
              <a:buNone/>
            </a:pPr>
            <a:endParaRPr lang="en-US" sz="1200" dirty="0" smtClean="0"/>
          </a:p>
          <a:p>
            <a:pPr marL="0" indent="0">
              <a:buNone/>
            </a:pPr>
            <a:endParaRPr lang="en-US" sz="1400" dirty="0" smtClean="0">
              <a:solidFill>
                <a:srgbClr val="002060"/>
              </a:solidFill>
            </a:endParaRPr>
          </a:p>
          <a:p>
            <a:pPr marL="0" indent="0">
              <a:buNone/>
            </a:pPr>
            <a:r>
              <a:rPr lang="en-US" sz="4000" dirty="0" smtClean="0">
                <a:solidFill>
                  <a:srgbClr val="002060"/>
                </a:solidFill>
              </a:rPr>
              <a:t>The Value of Policies</a:t>
            </a:r>
          </a:p>
          <a:p>
            <a:pPr marL="0" indent="0">
              <a:buNone/>
            </a:pPr>
            <a:r>
              <a:rPr lang="en-US" sz="4000" dirty="0" smtClean="0">
                <a:solidFill>
                  <a:srgbClr val="002060"/>
                </a:solidFill>
              </a:rPr>
              <a:t>The 4 Parts to a Policy</a:t>
            </a:r>
          </a:p>
          <a:p>
            <a:pPr marL="0" indent="0">
              <a:buNone/>
            </a:pPr>
            <a:r>
              <a:rPr lang="en-US" sz="4000" dirty="0">
                <a:solidFill>
                  <a:srgbClr val="002060"/>
                </a:solidFill>
              </a:rPr>
              <a:t>Policy </a:t>
            </a:r>
            <a:r>
              <a:rPr lang="en-US" sz="4000" dirty="0" smtClean="0">
                <a:solidFill>
                  <a:srgbClr val="002060"/>
                </a:solidFill>
              </a:rPr>
              <a:t>Players</a:t>
            </a:r>
          </a:p>
          <a:p>
            <a:pPr marL="0" indent="0">
              <a:buNone/>
            </a:pPr>
            <a:r>
              <a:rPr lang="en-US" sz="4000" dirty="0" smtClean="0">
                <a:solidFill>
                  <a:srgbClr val="002060"/>
                </a:solidFill>
              </a:rPr>
              <a:t>Kansas Specifics</a:t>
            </a:r>
            <a:endParaRPr lang="en-US" sz="4000" dirty="0">
              <a:solidFill>
                <a:srgbClr val="002060"/>
              </a:solidFill>
            </a:endParaRPr>
          </a:p>
          <a:p>
            <a:pPr marL="0" indent="0">
              <a:buNone/>
            </a:pPr>
            <a:r>
              <a:rPr lang="en-US" sz="4000" dirty="0" smtClean="0">
                <a:solidFill>
                  <a:srgbClr val="002060"/>
                </a:solidFill>
              </a:rPr>
              <a:t>Policy Pet Peeves</a:t>
            </a:r>
          </a:p>
          <a:p>
            <a:pPr marL="0" indent="0">
              <a:buNone/>
            </a:pPr>
            <a:r>
              <a:rPr lang="en-US" sz="4000" dirty="0" smtClean="0">
                <a:solidFill>
                  <a:srgbClr val="002060"/>
                </a:solidFill>
              </a:rPr>
              <a:t>Sample Blitz</a:t>
            </a:r>
          </a:p>
          <a:p>
            <a:pPr marL="0" indent="0">
              <a:buNone/>
            </a:pPr>
            <a:r>
              <a:rPr lang="en-US" dirty="0" smtClean="0">
                <a:solidFill>
                  <a:srgbClr val="002060"/>
                </a:solidFill>
              </a:rPr>
              <a:t>         </a:t>
            </a:r>
            <a:r>
              <a:rPr lang="en-US" sz="2400" dirty="0" smtClean="0">
                <a:solidFill>
                  <a:schemeClr val="tx1"/>
                </a:solidFill>
                <a:latin typeface="Comic Sans MS" pitchFamily="66" charset="0"/>
              </a:rPr>
              <a:t> </a:t>
            </a:r>
          </a:p>
          <a:p>
            <a:endParaRPr lang="en-US" dirty="0">
              <a:latin typeface="Comic Sans MS" pitchFamily="66" charset="0"/>
            </a:endParaRPr>
          </a:p>
          <a:p>
            <a:endParaRPr lang="en-US" sz="2400" dirty="0" smtClean="0">
              <a:solidFill>
                <a:schemeClr val="tx1"/>
              </a:solidFill>
              <a:latin typeface="Comic Sans MS" pitchFamily="66" charset="0"/>
            </a:endParaRPr>
          </a:p>
        </p:txBody>
      </p:sp>
      <p:pic>
        <p:nvPicPr>
          <p:cNvPr id="8" name="Picture 2" descr="C:\Users\bmckewon\AppData\Local\Microsoft\Windows\Temporary Internet Files\Content.IE5\04ZEOTQ5\agenda_small[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20965921">
            <a:off x="498028" y="1303636"/>
            <a:ext cx="4426094" cy="1962235"/>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a:extLst/>
        </p:spPr>
      </p:pic>
      <p:pic>
        <p:nvPicPr>
          <p:cNvPr id="1028" name="Picture 4" descr="C:\Users\bmckewon\AppData\Local\Microsoft\Windows\Temporary Internet Files\Content.IE5\FJCL7FAC\1337425060[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134035" y="4724400"/>
            <a:ext cx="2031890" cy="2031890"/>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4" descr="C:\Users\bmckewon\AppData\Local\Microsoft\Windows\Temporary Internet Files\Content.IE5\FJCL7FAC\1337425060[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629400" y="1371600"/>
            <a:ext cx="2031890" cy="20318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008028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9" fill="hold" grpId="0"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 calcmode="lin" valueType="num">
                                      <p:cBhvr additive="base">
                                        <p:cTn id="7" dur="500" fill="hold"/>
                                        <p:tgtEl>
                                          <p:spTgt spid="3">
                                            <p:txEl>
                                              <p:pRg st="3" end="3"/>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
                                            <p:txEl>
                                              <p:pRg st="3" end="3"/>
                                            </p:txEl>
                                          </p:spTgt>
                                        </p:tgtEl>
                                        <p:attrNameLst>
                                          <p:attrName>ppt_y</p:attrName>
                                        </p:attrNameLst>
                                      </p:cBhvr>
                                      <p:tavLst>
                                        <p:tav tm="0">
                                          <p:val>
                                            <p:strVal val="0-#ppt_h/2"/>
                                          </p:val>
                                        </p:tav>
                                        <p:tav tm="100000">
                                          <p:val>
                                            <p:strVal val="#ppt_y"/>
                                          </p:val>
                                        </p:tav>
                                      </p:tavLst>
                                    </p:anim>
                                  </p:childTnLst>
                                </p:cTn>
                              </p:par>
                              <p:par>
                                <p:cTn id="9" presetID="2" presetClass="entr" presetSubtype="9" fill="hold" grpId="0" nodeType="with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anim calcmode="lin" valueType="num">
                                      <p:cBhvr additive="base">
                                        <p:cTn id="11" dur="500" fill="hold"/>
                                        <p:tgtEl>
                                          <p:spTgt spid="3">
                                            <p:txEl>
                                              <p:pRg st="4" end="4"/>
                                            </p:txEl>
                                          </p:spTgt>
                                        </p:tgtEl>
                                        <p:attrNameLst>
                                          <p:attrName>ppt_x</p:attrName>
                                        </p:attrNameLst>
                                      </p:cBhvr>
                                      <p:tavLst>
                                        <p:tav tm="0">
                                          <p:val>
                                            <p:strVal val="0-#ppt_w/2"/>
                                          </p:val>
                                        </p:tav>
                                        <p:tav tm="100000">
                                          <p:val>
                                            <p:strVal val="#ppt_x"/>
                                          </p:val>
                                        </p:tav>
                                      </p:tavLst>
                                    </p:anim>
                                    <p:anim calcmode="lin" valueType="num">
                                      <p:cBhvr additive="base">
                                        <p:cTn id="12" dur="500" fill="hold"/>
                                        <p:tgtEl>
                                          <p:spTgt spid="3">
                                            <p:txEl>
                                              <p:pRg st="4" end="4"/>
                                            </p:txEl>
                                          </p:spTgt>
                                        </p:tgtEl>
                                        <p:attrNameLst>
                                          <p:attrName>ppt_y</p:attrName>
                                        </p:attrNameLst>
                                      </p:cBhvr>
                                      <p:tavLst>
                                        <p:tav tm="0">
                                          <p:val>
                                            <p:strVal val="0-#ppt_h/2"/>
                                          </p:val>
                                        </p:tav>
                                        <p:tav tm="100000">
                                          <p:val>
                                            <p:strVal val="#ppt_y"/>
                                          </p:val>
                                        </p:tav>
                                      </p:tavLst>
                                    </p:anim>
                                  </p:childTnLst>
                                </p:cTn>
                              </p:par>
                              <p:par>
                                <p:cTn id="13" presetID="2" presetClass="entr" presetSubtype="9" fill="hold" grpId="0" nodeType="with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anim calcmode="lin" valueType="num">
                                      <p:cBhvr additive="base">
                                        <p:cTn id="15" dur="500" fill="hold"/>
                                        <p:tgtEl>
                                          <p:spTgt spid="3">
                                            <p:txEl>
                                              <p:pRg st="5" end="5"/>
                                            </p:txEl>
                                          </p:spTgt>
                                        </p:tgtEl>
                                        <p:attrNameLst>
                                          <p:attrName>ppt_x</p:attrName>
                                        </p:attrNameLst>
                                      </p:cBhvr>
                                      <p:tavLst>
                                        <p:tav tm="0">
                                          <p:val>
                                            <p:strVal val="0-#ppt_w/2"/>
                                          </p:val>
                                        </p:tav>
                                        <p:tav tm="100000">
                                          <p:val>
                                            <p:strVal val="#ppt_x"/>
                                          </p:val>
                                        </p:tav>
                                      </p:tavLst>
                                    </p:anim>
                                    <p:anim calcmode="lin" valueType="num">
                                      <p:cBhvr additive="base">
                                        <p:cTn id="16" dur="500" fill="hold"/>
                                        <p:tgtEl>
                                          <p:spTgt spid="3">
                                            <p:txEl>
                                              <p:pRg st="5" end="5"/>
                                            </p:txEl>
                                          </p:spTgt>
                                        </p:tgtEl>
                                        <p:attrNameLst>
                                          <p:attrName>ppt_y</p:attrName>
                                        </p:attrNameLst>
                                      </p:cBhvr>
                                      <p:tavLst>
                                        <p:tav tm="0">
                                          <p:val>
                                            <p:strVal val="0-#ppt_h/2"/>
                                          </p:val>
                                        </p:tav>
                                        <p:tav tm="100000">
                                          <p:val>
                                            <p:strVal val="#ppt_y"/>
                                          </p:val>
                                        </p:tav>
                                      </p:tavLst>
                                    </p:anim>
                                  </p:childTnLst>
                                </p:cTn>
                              </p:par>
                              <p:par>
                                <p:cTn id="17" presetID="2" presetClass="entr" presetSubtype="9" fill="hold" grpId="0"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anim calcmode="lin" valueType="num">
                                      <p:cBhvr additive="base">
                                        <p:cTn id="19" dur="500" fill="hold"/>
                                        <p:tgtEl>
                                          <p:spTgt spid="3">
                                            <p:txEl>
                                              <p:pRg st="6" end="6"/>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3">
                                            <p:txEl>
                                              <p:pRg st="6" end="6"/>
                                            </p:txEl>
                                          </p:spTgt>
                                        </p:tgtEl>
                                        <p:attrNameLst>
                                          <p:attrName>ppt_y</p:attrName>
                                        </p:attrNameLst>
                                      </p:cBhvr>
                                      <p:tavLst>
                                        <p:tav tm="0">
                                          <p:val>
                                            <p:strVal val="0-#ppt_h/2"/>
                                          </p:val>
                                        </p:tav>
                                        <p:tav tm="100000">
                                          <p:val>
                                            <p:strVal val="#ppt_y"/>
                                          </p:val>
                                        </p:tav>
                                      </p:tavLst>
                                    </p:anim>
                                  </p:childTnLst>
                                </p:cTn>
                              </p:par>
                              <p:par>
                                <p:cTn id="21" presetID="2" presetClass="entr" presetSubtype="9" fill="hold" grpId="0" nodeType="with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anim calcmode="lin" valueType="num">
                                      <p:cBhvr additive="base">
                                        <p:cTn id="23" dur="500" fill="hold"/>
                                        <p:tgtEl>
                                          <p:spTgt spid="3">
                                            <p:txEl>
                                              <p:pRg st="7" end="7"/>
                                            </p:txEl>
                                          </p:spTgt>
                                        </p:tgtEl>
                                        <p:attrNameLst>
                                          <p:attrName>ppt_x</p:attrName>
                                        </p:attrNameLst>
                                      </p:cBhvr>
                                      <p:tavLst>
                                        <p:tav tm="0">
                                          <p:val>
                                            <p:strVal val="0-#ppt_w/2"/>
                                          </p:val>
                                        </p:tav>
                                        <p:tav tm="100000">
                                          <p:val>
                                            <p:strVal val="#ppt_x"/>
                                          </p:val>
                                        </p:tav>
                                      </p:tavLst>
                                    </p:anim>
                                    <p:anim calcmode="lin" valueType="num">
                                      <p:cBhvr additive="base">
                                        <p:cTn id="24" dur="500" fill="hold"/>
                                        <p:tgtEl>
                                          <p:spTgt spid="3">
                                            <p:txEl>
                                              <p:pRg st="7" end="7"/>
                                            </p:txEl>
                                          </p:spTgt>
                                        </p:tgtEl>
                                        <p:attrNameLst>
                                          <p:attrName>ppt_y</p:attrName>
                                        </p:attrNameLst>
                                      </p:cBhvr>
                                      <p:tavLst>
                                        <p:tav tm="0">
                                          <p:val>
                                            <p:strVal val="0-#ppt_h/2"/>
                                          </p:val>
                                        </p:tav>
                                        <p:tav tm="100000">
                                          <p:val>
                                            <p:strVal val="#ppt_y"/>
                                          </p:val>
                                        </p:tav>
                                      </p:tavLst>
                                    </p:anim>
                                  </p:childTnLst>
                                </p:cTn>
                              </p:par>
                              <p:par>
                                <p:cTn id="25" presetID="2" presetClass="entr" presetSubtype="9" fill="hold" grpId="0" nodeType="with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anim calcmode="lin" valueType="num">
                                      <p:cBhvr additive="base">
                                        <p:cTn id="27" dur="500" fill="hold"/>
                                        <p:tgtEl>
                                          <p:spTgt spid="3">
                                            <p:txEl>
                                              <p:pRg st="8" end="8"/>
                                            </p:txEl>
                                          </p:spTgt>
                                        </p:tgtEl>
                                        <p:attrNameLst>
                                          <p:attrName>ppt_x</p:attrName>
                                        </p:attrNameLst>
                                      </p:cBhvr>
                                      <p:tavLst>
                                        <p:tav tm="0">
                                          <p:val>
                                            <p:strVal val="0-#ppt_w/2"/>
                                          </p:val>
                                        </p:tav>
                                        <p:tav tm="100000">
                                          <p:val>
                                            <p:strVal val="#ppt_x"/>
                                          </p:val>
                                        </p:tav>
                                      </p:tavLst>
                                    </p:anim>
                                    <p:anim calcmode="lin" valueType="num">
                                      <p:cBhvr additive="base">
                                        <p:cTn id="28" dur="500" fill="hold"/>
                                        <p:tgtEl>
                                          <p:spTgt spid="3">
                                            <p:txEl>
                                              <p:pRg st="8" end="8"/>
                                            </p:txEl>
                                          </p:spTgt>
                                        </p:tgtEl>
                                        <p:attrNameLst>
                                          <p:attrName>ppt_y</p:attrName>
                                        </p:attrNameLst>
                                      </p:cBhvr>
                                      <p:tavLst>
                                        <p:tav tm="0">
                                          <p:val>
                                            <p:strVal val="0-#ppt_h/2"/>
                                          </p:val>
                                        </p:tav>
                                        <p:tav tm="100000">
                                          <p:val>
                                            <p:strVal val="#ppt_y"/>
                                          </p:val>
                                        </p:tav>
                                      </p:tavLst>
                                    </p:anim>
                                  </p:childTnLst>
                                </p:cTn>
                              </p:par>
                              <p:par>
                                <p:cTn id="29" presetID="2" presetClass="entr" presetSubtype="9" fill="hold" grpId="0" nodeType="withEffect">
                                  <p:stCondLst>
                                    <p:cond delay="0"/>
                                  </p:stCondLst>
                                  <p:childTnLst>
                                    <p:set>
                                      <p:cBhvr>
                                        <p:cTn id="30" dur="1" fill="hold">
                                          <p:stCondLst>
                                            <p:cond delay="0"/>
                                          </p:stCondLst>
                                        </p:cTn>
                                        <p:tgtEl>
                                          <p:spTgt spid="3">
                                            <p:txEl>
                                              <p:pRg st="9" end="9"/>
                                            </p:txEl>
                                          </p:spTgt>
                                        </p:tgtEl>
                                        <p:attrNameLst>
                                          <p:attrName>style.visibility</p:attrName>
                                        </p:attrNameLst>
                                      </p:cBhvr>
                                      <p:to>
                                        <p:strVal val="visible"/>
                                      </p:to>
                                    </p:set>
                                    <p:anim calcmode="lin" valueType="num">
                                      <p:cBhvr additive="base">
                                        <p:cTn id="31" dur="500" fill="hold"/>
                                        <p:tgtEl>
                                          <p:spTgt spid="3">
                                            <p:txEl>
                                              <p:pRg st="9" end="9"/>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3">
                                            <p:txEl>
                                              <p:pRg st="9" end="9"/>
                                            </p:txEl>
                                          </p:spTgt>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allAtOnce"/>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838200" y="457200"/>
            <a:ext cx="7696200" cy="1051560"/>
          </a:xfrm>
          <a:noFill/>
        </p:spPr>
        <p:txBody>
          <a:bodyPr>
            <a:noAutofit/>
          </a:bodyPr>
          <a:lstStyle/>
          <a:p>
            <a:r>
              <a:rPr lang="en-US" sz="3600" b="1" cap="none" dirty="0" smtClean="0">
                <a:solidFill>
                  <a:schemeClr val="accent3">
                    <a:lumMod val="75000"/>
                  </a:schemeClr>
                </a:solidFill>
                <a:latin typeface="Comic Sans MS" pitchFamily="66" charset="0"/>
              </a:rPr>
              <a:t/>
            </a:r>
            <a:br>
              <a:rPr lang="en-US" sz="3600" b="1" cap="none" dirty="0" smtClean="0">
                <a:solidFill>
                  <a:schemeClr val="accent3">
                    <a:lumMod val="75000"/>
                  </a:schemeClr>
                </a:solidFill>
                <a:latin typeface="Comic Sans MS" pitchFamily="66" charset="0"/>
              </a:rPr>
            </a:br>
            <a:r>
              <a:rPr lang="en-US" sz="3600" b="1" cap="none" dirty="0" smtClean="0">
                <a:solidFill>
                  <a:srgbClr val="002060"/>
                </a:solidFill>
              </a:rPr>
              <a:t>The Staff’s Role</a:t>
            </a:r>
            <a:endParaRPr lang="en-US" sz="3600" b="1" cap="none" dirty="0">
              <a:solidFill>
                <a:srgbClr val="002060"/>
              </a:solidFill>
            </a:endParaRPr>
          </a:p>
        </p:txBody>
      </p:sp>
      <p:sp>
        <p:nvSpPr>
          <p:cNvPr id="4" name="Content Placeholder 3"/>
          <p:cNvSpPr>
            <a:spLocks noGrp="1"/>
          </p:cNvSpPr>
          <p:nvPr>
            <p:ph sz="half" idx="1"/>
          </p:nvPr>
        </p:nvSpPr>
        <p:spPr>
          <a:xfrm>
            <a:off x="5334000" y="1371600"/>
            <a:ext cx="3352800" cy="5157215"/>
          </a:xfrm>
          <a:prstGeom prst="rect">
            <a:avLst/>
          </a:prstGeom>
        </p:spPr>
        <p:txBody>
          <a:bodyPr>
            <a:normAutofit fontScale="92500" lnSpcReduction="20000"/>
          </a:bodyPr>
          <a:lstStyle/>
          <a:p>
            <a:pPr>
              <a:buNone/>
            </a:pPr>
            <a:r>
              <a:rPr lang="en-US" sz="1400" dirty="0" smtClean="0"/>
              <a:t> </a:t>
            </a:r>
          </a:p>
          <a:p>
            <a:pPr>
              <a:buFont typeface="Wingdings" pitchFamily="2" charset="2"/>
              <a:buChar char="§"/>
            </a:pPr>
            <a:endParaRPr lang="en-US" sz="2400" dirty="0" smtClean="0">
              <a:solidFill>
                <a:schemeClr val="tx1"/>
              </a:solidFill>
              <a:latin typeface="Comic Sans MS" pitchFamily="66" charset="0"/>
            </a:endParaRPr>
          </a:p>
          <a:p>
            <a:pPr>
              <a:buFont typeface="Wingdings" pitchFamily="2" charset="2"/>
              <a:buChar char="§"/>
            </a:pPr>
            <a:r>
              <a:rPr lang="en-US" b="1" dirty="0" smtClean="0">
                <a:solidFill>
                  <a:srgbClr val="7030A0"/>
                </a:solidFill>
                <a:latin typeface="Comic Sans MS" pitchFamily="66" charset="0"/>
              </a:rPr>
              <a:t> </a:t>
            </a:r>
            <a:r>
              <a:rPr lang="en-US" dirty="0" smtClean="0">
                <a:solidFill>
                  <a:srgbClr val="002060"/>
                </a:solidFill>
              </a:rPr>
              <a:t>Understand the policy development process</a:t>
            </a:r>
          </a:p>
          <a:p>
            <a:pPr>
              <a:buFont typeface="Wingdings" pitchFamily="2" charset="2"/>
              <a:buChar char="§"/>
            </a:pPr>
            <a:endParaRPr lang="en-US" sz="2400" dirty="0">
              <a:solidFill>
                <a:srgbClr val="002060"/>
              </a:solidFill>
            </a:endParaRPr>
          </a:p>
          <a:p>
            <a:pPr>
              <a:buFont typeface="Wingdings" pitchFamily="2" charset="2"/>
              <a:buChar char="§"/>
            </a:pPr>
            <a:r>
              <a:rPr lang="en-US" dirty="0" smtClean="0">
                <a:solidFill>
                  <a:srgbClr val="002060"/>
                </a:solidFill>
              </a:rPr>
              <a:t> Make suggestions for improvements, changes, ask  questions </a:t>
            </a:r>
          </a:p>
          <a:p>
            <a:pPr>
              <a:buFont typeface="Wingdings" pitchFamily="2" charset="2"/>
              <a:buChar char="§"/>
            </a:pPr>
            <a:endParaRPr lang="en-US" sz="2400" dirty="0">
              <a:solidFill>
                <a:srgbClr val="002060"/>
              </a:solidFill>
            </a:endParaRPr>
          </a:p>
          <a:p>
            <a:pPr>
              <a:buFont typeface="Wingdings" pitchFamily="2" charset="2"/>
              <a:buChar char="§"/>
            </a:pPr>
            <a:r>
              <a:rPr lang="en-US" dirty="0" smtClean="0">
                <a:solidFill>
                  <a:srgbClr val="002060"/>
                </a:solidFill>
              </a:rPr>
              <a:t> Explain and implement the po</a:t>
            </a:r>
            <a:r>
              <a:rPr lang="en-US" sz="2400" dirty="0" smtClean="0">
                <a:solidFill>
                  <a:srgbClr val="002060"/>
                </a:solidFill>
              </a:rPr>
              <a:t>licies</a:t>
            </a:r>
            <a:endParaRPr lang="en-US" sz="2400" dirty="0">
              <a:solidFill>
                <a:srgbClr val="002060"/>
              </a:solidFill>
            </a:endParaRPr>
          </a:p>
          <a:p>
            <a:pPr>
              <a:buFont typeface="Wingdings" pitchFamily="2" charset="2"/>
              <a:buChar char="§"/>
            </a:pPr>
            <a:endParaRPr lang="en-US" sz="1400" dirty="0" smtClean="0">
              <a:solidFill>
                <a:srgbClr val="002060"/>
              </a:solidFill>
            </a:endParaRPr>
          </a:p>
          <a:p>
            <a:pPr>
              <a:buFont typeface="Wingdings" pitchFamily="2" charset="2"/>
              <a:buChar char="§"/>
            </a:pPr>
            <a:endParaRPr lang="en-US" sz="1400" dirty="0">
              <a:solidFill>
                <a:srgbClr val="002060"/>
              </a:solidFill>
            </a:endParaRPr>
          </a:p>
          <a:p>
            <a:pPr>
              <a:buFont typeface="Wingdings" pitchFamily="2" charset="2"/>
              <a:buChar char="§"/>
            </a:pPr>
            <a:endParaRPr lang="en-US" sz="1400" dirty="0" smtClean="0"/>
          </a:p>
          <a:p>
            <a:pPr>
              <a:buNone/>
            </a:pPr>
            <a:endParaRPr lang="en-US" sz="1400" dirty="0"/>
          </a:p>
          <a:p>
            <a:pPr>
              <a:buNone/>
            </a:pPr>
            <a:endParaRPr lang="en-US" sz="1400" dirty="0" smtClean="0"/>
          </a:p>
          <a:p>
            <a:endParaRPr lang="en-US" sz="2400" dirty="0">
              <a:latin typeface="Comic Sans MS" pitchFamily="66" charset="0"/>
            </a:endParaRPr>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09600" y="1905000"/>
            <a:ext cx="4419600" cy="426720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33207537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53" presetClass="entr" presetSubtype="16" fill="hold" grpId="0" nodeType="clickEffect">
                                  <p:stCondLst>
                                    <p:cond delay="0"/>
                                  </p:stCondLst>
                                  <p:childTnLst>
                                    <p:set>
                                      <p:cBhvr>
                                        <p:cTn id="12" dur="1" fill="hold">
                                          <p:stCondLst>
                                            <p:cond delay="0"/>
                                          </p:stCondLst>
                                        </p:cTn>
                                        <p:tgtEl>
                                          <p:spTgt spid="4">
                                            <p:txEl>
                                              <p:pRg st="2" end="2"/>
                                            </p:txEl>
                                          </p:spTgt>
                                        </p:tgtEl>
                                        <p:attrNameLst>
                                          <p:attrName>style.visibility</p:attrName>
                                        </p:attrNameLst>
                                      </p:cBhvr>
                                      <p:to>
                                        <p:strVal val="visible"/>
                                      </p:to>
                                    </p:set>
                                    <p:anim calcmode="lin" valueType="num">
                                      <p:cBhvr>
                                        <p:cTn id="13" dur="500" fill="hold"/>
                                        <p:tgtEl>
                                          <p:spTgt spid="4">
                                            <p:txEl>
                                              <p:pRg st="2" end="2"/>
                                            </p:txEl>
                                          </p:spTgt>
                                        </p:tgtEl>
                                        <p:attrNameLst>
                                          <p:attrName>ppt_w</p:attrName>
                                        </p:attrNameLst>
                                      </p:cBhvr>
                                      <p:tavLst>
                                        <p:tav tm="0">
                                          <p:val>
                                            <p:fltVal val="0"/>
                                          </p:val>
                                        </p:tav>
                                        <p:tav tm="100000">
                                          <p:val>
                                            <p:strVal val="#ppt_w"/>
                                          </p:val>
                                        </p:tav>
                                      </p:tavLst>
                                    </p:anim>
                                    <p:anim calcmode="lin" valueType="num">
                                      <p:cBhvr>
                                        <p:cTn id="14" dur="500" fill="hold"/>
                                        <p:tgtEl>
                                          <p:spTgt spid="4">
                                            <p:txEl>
                                              <p:pRg st="2" end="2"/>
                                            </p:txEl>
                                          </p:spTgt>
                                        </p:tgtEl>
                                        <p:attrNameLst>
                                          <p:attrName>ppt_h</p:attrName>
                                        </p:attrNameLst>
                                      </p:cBhvr>
                                      <p:tavLst>
                                        <p:tav tm="0">
                                          <p:val>
                                            <p:fltVal val="0"/>
                                          </p:val>
                                        </p:tav>
                                        <p:tav tm="100000">
                                          <p:val>
                                            <p:strVal val="#ppt_h"/>
                                          </p:val>
                                        </p:tav>
                                      </p:tavLst>
                                    </p:anim>
                                    <p:animEffect transition="in" filter="fade">
                                      <p:cBhvr>
                                        <p:cTn id="15" dur="500"/>
                                        <p:tgtEl>
                                          <p:spTgt spid="4">
                                            <p:txEl>
                                              <p:pRg st="2" end="2"/>
                                            </p:txEl>
                                          </p:spTgt>
                                        </p:tgtEl>
                                      </p:cBhvr>
                                    </p:animEffect>
                                  </p:childTnLst>
                                </p:cTn>
                              </p:par>
                              <p:par>
                                <p:cTn id="16" presetID="53" presetClass="entr" presetSubtype="16" fill="hold" grpId="0" nodeType="withEffect">
                                  <p:stCondLst>
                                    <p:cond delay="0"/>
                                  </p:stCondLst>
                                  <p:childTnLst>
                                    <p:set>
                                      <p:cBhvr>
                                        <p:cTn id="17" dur="1" fill="hold">
                                          <p:stCondLst>
                                            <p:cond delay="0"/>
                                          </p:stCondLst>
                                        </p:cTn>
                                        <p:tgtEl>
                                          <p:spTgt spid="4">
                                            <p:txEl>
                                              <p:pRg st="4" end="4"/>
                                            </p:txEl>
                                          </p:spTgt>
                                        </p:tgtEl>
                                        <p:attrNameLst>
                                          <p:attrName>style.visibility</p:attrName>
                                        </p:attrNameLst>
                                      </p:cBhvr>
                                      <p:to>
                                        <p:strVal val="visible"/>
                                      </p:to>
                                    </p:set>
                                    <p:anim calcmode="lin" valueType="num">
                                      <p:cBhvr>
                                        <p:cTn id="18" dur="500" fill="hold"/>
                                        <p:tgtEl>
                                          <p:spTgt spid="4">
                                            <p:txEl>
                                              <p:pRg st="4" end="4"/>
                                            </p:txEl>
                                          </p:spTgt>
                                        </p:tgtEl>
                                        <p:attrNameLst>
                                          <p:attrName>ppt_w</p:attrName>
                                        </p:attrNameLst>
                                      </p:cBhvr>
                                      <p:tavLst>
                                        <p:tav tm="0">
                                          <p:val>
                                            <p:fltVal val="0"/>
                                          </p:val>
                                        </p:tav>
                                        <p:tav tm="100000">
                                          <p:val>
                                            <p:strVal val="#ppt_w"/>
                                          </p:val>
                                        </p:tav>
                                      </p:tavLst>
                                    </p:anim>
                                    <p:anim calcmode="lin" valueType="num">
                                      <p:cBhvr>
                                        <p:cTn id="19" dur="500" fill="hold"/>
                                        <p:tgtEl>
                                          <p:spTgt spid="4">
                                            <p:txEl>
                                              <p:pRg st="4" end="4"/>
                                            </p:txEl>
                                          </p:spTgt>
                                        </p:tgtEl>
                                        <p:attrNameLst>
                                          <p:attrName>ppt_h</p:attrName>
                                        </p:attrNameLst>
                                      </p:cBhvr>
                                      <p:tavLst>
                                        <p:tav tm="0">
                                          <p:val>
                                            <p:fltVal val="0"/>
                                          </p:val>
                                        </p:tav>
                                        <p:tav tm="100000">
                                          <p:val>
                                            <p:strVal val="#ppt_h"/>
                                          </p:val>
                                        </p:tav>
                                      </p:tavLst>
                                    </p:anim>
                                    <p:animEffect transition="in" filter="fade">
                                      <p:cBhvr>
                                        <p:cTn id="20" dur="500"/>
                                        <p:tgtEl>
                                          <p:spTgt spid="4">
                                            <p:txEl>
                                              <p:pRg st="4" end="4"/>
                                            </p:txEl>
                                          </p:spTgt>
                                        </p:tgtEl>
                                      </p:cBhvr>
                                    </p:animEffect>
                                  </p:childTnLst>
                                </p:cTn>
                              </p:par>
                              <p:par>
                                <p:cTn id="21" presetID="53" presetClass="entr" presetSubtype="16" fill="hold" grpId="0" nodeType="withEffect">
                                  <p:stCondLst>
                                    <p:cond delay="0"/>
                                  </p:stCondLst>
                                  <p:childTnLst>
                                    <p:set>
                                      <p:cBhvr>
                                        <p:cTn id="22" dur="1" fill="hold">
                                          <p:stCondLst>
                                            <p:cond delay="0"/>
                                          </p:stCondLst>
                                        </p:cTn>
                                        <p:tgtEl>
                                          <p:spTgt spid="4">
                                            <p:txEl>
                                              <p:pRg st="6" end="6"/>
                                            </p:txEl>
                                          </p:spTgt>
                                        </p:tgtEl>
                                        <p:attrNameLst>
                                          <p:attrName>style.visibility</p:attrName>
                                        </p:attrNameLst>
                                      </p:cBhvr>
                                      <p:to>
                                        <p:strVal val="visible"/>
                                      </p:to>
                                    </p:set>
                                    <p:anim calcmode="lin" valueType="num">
                                      <p:cBhvr>
                                        <p:cTn id="23" dur="500" fill="hold"/>
                                        <p:tgtEl>
                                          <p:spTgt spid="4">
                                            <p:txEl>
                                              <p:pRg st="6" end="6"/>
                                            </p:txEl>
                                          </p:spTgt>
                                        </p:tgtEl>
                                        <p:attrNameLst>
                                          <p:attrName>ppt_w</p:attrName>
                                        </p:attrNameLst>
                                      </p:cBhvr>
                                      <p:tavLst>
                                        <p:tav tm="0">
                                          <p:val>
                                            <p:fltVal val="0"/>
                                          </p:val>
                                        </p:tav>
                                        <p:tav tm="100000">
                                          <p:val>
                                            <p:strVal val="#ppt_w"/>
                                          </p:val>
                                        </p:tav>
                                      </p:tavLst>
                                    </p:anim>
                                    <p:anim calcmode="lin" valueType="num">
                                      <p:cBhvr>
                                        <p:cTn id="24" dur="500" fill="hold"/>
                                        <p:tgtEl>
                                          <p:spTgt spid="4">
                                            <p:txEl>
                                              <p:pRg st="6" end="6"/>
                                            </p:txEl>
                                          </p:spTgt>
                                        </p:tgtEl>
                                        <p:attrNameLst>
                                          <p:attrName>ppt_h</p:attrName>
                                        </p:attrNameLst>
                                      </p:cBhvr>
                                      <p:tavLst>
                                        <p:tav tm="0">
                                          <p:val>
                                            <p:fltVal val="0"/>
                                          </p:val>
                                        </p:tav>
                                        <p:tav tm="100000">
                                          <p:val>
                                            <p:strVal val="#ppt_h"/>
                                          </p:val>
                                        </p:tav>
                                      </p:tavLst>
                                    </p:anim>
                                    <p:animEffect transition="in" filter="fade">
                                      <p:cBhvr>
                                        <p:cTn id="25" dur="500"/>
                                        <p:tgtEl>
                                          <p:spTgt spid="4">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685800"/>
            <a:ext cx="8229600" cy="990600"/>
          </a:xfrm>
        </p:spPr>
        <p:txBody>
          <a:bodyPr>
            <a:normAutofit fontScale="90000"/>
          </a:bodyPr>
          <a:lstStyle/>
          <a:p>
            <a:pPr algn="ctr"/>
            <a:r>
              <a:rPr lang="en-US" b="1" dirty="0" smtClean="0">
                <a:solidFill>
                  <a:srgbClr val="C00000"/>
                </a:solidFill>
              </a:rPr>
              <a:t>Public Policies Publically Accessible</a:t>
            </a:r>
            <a:endParaRPr lang="en-US" b="1" dirty="0">
              <a:solidFill>
                <a:srgbClr val="C00000"/>
              </a:solidFill>
            </a:endParaRPr>
          </a:p>
        </p:txBody>
      </p:sp>
      <p:sp>
        <p:nvSpPr>
          <p:cNvPr id="6" name="Content Placeholder 5"/>
          <p:cNvSpPr>
            <a:spLocks noGrp="1"/>
          </p:cNvSpPr>
          <p:nvPr>
            <p:ph idx="1"/>
          </p:nvPr>
        </p:nvSpPr>
        <p:spPr>
          <a:xfrm>
            <a:off x="685800" y="1676400"/>
            <a:ext cx="3124200" cy="4876800"/>
          </a:xfrm>
        </p:spPr>
        <p:txBody>
          <a:bodyPr>
            <a:normAutofit fontScale="85000" lnSpcReduction="20000"/>
          </a:bodyPr>
          <a:lstStyle/>
          <a:p>
            <a:endParaRPr lang="en-US" dirty="0" smtClean="0"/>
          </a:p>
          <a:p>
            <a:pPr marL="0" indent="0" algn="ctr">
              <a:buNone/>
            </a:pPr>
            <a:r>
              <a:rPr lang="en-US" dirty="0" smtClean="0"/>
              <a:t> </a:t>
            </a:r>
            <a:r>
              <a:rPr lang="en-US" b="1" dirty="0" smtClean="0">
                <a:solidFill>
                  <a:srgbClr val="C00000"/>
                </a:solidFill>
              </a:rPr>
              <a:t>Kansas advises:</a:t>
            </a:r>
            <a:br>
              <a:rPr lang="en-US" b="1" dirty="0" smtClean="0">
                <a:solidFill>
                  <a:srgbClr val="C00000"/>
                </a:solidFill>
              </a:rPr>
            </a:br>
            <a:endParaRPr lang="en-US" b="1" dirty="0" smtClean="0">
              <a:solidFill>
                <a:srgbClr val="C00000"/>
              </a:solidFill>
            </a:endParaRPr>
          </a:p>
          <a:p>
            <a:pPr marL="0" indent="0">
              <a:buNone/>
            </a:pPr>
            <a:r>
              <a:rPr lang="en-US" i="1" dirty="0" smtClean="0">
                <a:latin typeface="Comic Sans MS" panose="030F0702030302020204" pitchFamily="66" charset="0"/>
              </a:rPr>
              <a:t>     “We see the </a:t>
            </a:r>
            <a:r>
              <a:rPr lang="en-US" i="1" dirty="0">
                <a:latin typeface="Comic Sans MS" panose="030F0702030302020204" pitchFamily="66" charset="0"/>
              </a:rPr>
              <a:t>parts of </a:t>
            </a:r>
            <a:r>
              <a:rPr lang="en-US" i="1" dirty="0" smtClean="0">
                <a:latin typeface="Comic Sans MS" panose="030F0702030302020204" pitchFamily="66" charset="0"/>
              </a:rPr>
              <a:t>the policy—Philosophy and  Regulations—that the  </a:t>
            </a:r>
            <a:r>
              <a:rPr lang="en-US" i="1" dirty="0">
                <a:latin typeface="Comic Sans MS" panose="030F0702030302020204" pitchFamily="66" charset="0"/>
              </a:rPr>
              <a:t>Board approves as the parts </a:t>
            </a:r>
            <a:r>
              <a:rPr lang="en-US" i="1" dirty="0" smtClean="0">
                <a:latin typeface="Comic Sans MS" panose="030F0702030302020204" pitchFamily="66" charset="0"/>
              </a:rPr>
              <a:t>that </a:t>
            </a:r>
            <a:r>
              <a:rPr lang="en-US" i="1" dirty="0">
                <a:latin typeface="Comic Sans MS" panose="030F0702030302020204" pitchFamily="66" charset="0"/>
              </a:rPr>
              <a:t>the public has a right to </a:t>
            </a:r>
            <a:r>
              <a:rPr lang="en-US" i="1" dirty="0" smtClean="0">
                <a:latin typeface="Comic Sans MS" panose="030F0702030302020204" pitchFamily="66" charset="0"/>
              </a:rPr>
              <a:t>see. </a:t>
            </a:r>
          </a:p>
          <a:p>
            <a:pPr marL="0" indent="0">
              <a:buNone/>
            </a:pPr>
            <a:endParaRPr lang="en-US" i="1" dirty="0">
              <a:latin typeface="Comic Sans MS" panose="030F0702030302020204" pitchFamily="66" charset="0"/>
            </a:endParaRPr>
          </a:p>
          <a:p>
            <a:pPr marL="0" indent="0">
              <a:buNone/>
            </a:pPr>
            <a:r>
              <a:rPr lang="en-US" i="1" dirty="0" smtClean="0">
                <a:latin typeface="Comic Sans MS" panose="030F0702030302020204" pitchFamily="66" charset="0"/>
              </a:rPr>
              <a:t>     So  </a:t>
            </a:r>
            <a:r>
              <a:rPr lang="en-US" i="1" dirty="0">
                <a:latin typeface="Comic Sans MS" panose="030F0702030302020204" pitchFamily="66" charset="0"/>
              </a:rPr>
              <a:t>we encourage those to be posted to the </a:t>
            </a:r>
            <a:r>
              <a:rPr lang="en-US" i="1" dirty="0" smtClean="0">
                <a:latin typeface="Comic Sans MS" panose="030F0702030302020204" pitchFamily="66" charset="0"/>
              </a:rPr>
              <a:t>library’s website.  And if printed, kept </a:t>
            </a:r>
            <a:r>
              <a:rPr lang="en-US" i="1" dirty="0">
                <a:latin typeface="Comic Sans MS" panose="030F0702030302020204" pitchFamily="66" charset="0"/>
              </a:rPr>
              <a:t>in a separate notebook from the Procedures and Guidelines</a:t>
            </a:r>
            <a:r>
              <a:rPr lang="en-US" i="1" dirty="0" smtClean="0">
                <a:latin typeface="Comic Sans MS" panose="030F0702030302020204" pitchFamily="66" charset="0"/>
              </a:rPr>
              <a:t>.”</a:t>
            </a:r>
            <a:endParaRPr lang="en-US" i="1" dirty="0">
              <a:latin typeface="Comic Sans MS" panose="030F0702030302020204" pitchFamily="66" charset="0"/>
            </a:endParaRPr>
          </a:p>
        </p:txBody>
      </p:sp>
      <p:pic>
        <p:nvPicPr>
          <p:cNvPr id="1026" name="Picture 2" descr="C:\Users\bmckewon\AppData\Local\Microsoft\Windows\Temporary Internet Files\Content.IE5\HV8WFU3C\magnifying-33170_960_720[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43400" y="2133600"/>
            <a:ext cx="4622800" cy="3657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4322075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a:xfrm>
            <a:off x="533400" y="1219200"/>
            <a:ext cx="4648200" cy="1927225"/>
          </a:xfrm>
        </p:spPr>
        <p:txBody>
          <a:bodyPr/>
          <a:lstStyle/>
          <a:p>
            <a:r>
              <a:rPr lang="en-US" sz="4400" b="1" cap="none" dirty="0" smtClean="0">
                <a:solidFill>
                  <a:srgbClr val="008000"/>
                </a:solidFill>
              </a:rPr>
              <a:t>Kansas Specifics</a:t>
            </a:r>
            <a:endParaRPr lang="en-US" sz="4400" b="1" cap="none" dirty="0">
              <a:solidFill>
                <a:srgbClr val="008000"/>
              </a:solidFill>
            </a:endParaRPr>
          </a:p>
        </p:txBody>
      </p:sp>
      <p:pic>
        <p:nvPicPr>
          <p:cNvPr id="3075" name="Picture 3" descr="C:\Users\bmckewon\AppData\Local\Microsoft\Windows\Temporary Internet Files\Content.IE5\04ZEOTQ5\A_sunflower[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62600" y="1447800"/>
            <a:ext cx="3276600" cy="436880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pic>
        <p:nvPicPr>
          <p:cNvPr id="4" name="Picture 3" descr="C:\Users\bmckewon\AppData\Local\Microsoft\Windows\Temporary Internet Files\Content.IE5\04ZEOTQ5\A_sunflower[1].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09600" y="4267200"/>
            <a:ext cx="1219200" cy="162560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pic>
        <p:nvPicPr>
          <p:cNvPr id="6" name="Picture 5" descr="C:\Users\bmckewon\AppData\Local\Microsoft\Windows\Temporary Internet Files\Content.IE5\04ZEOTQ5\A_sunflower[1].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209800" y="4267200"/>
            <a:ext cx="1219200" cy="162560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pic>
        <p:nvPicPr>
          <p:cNvPr id="7" name="Picture 6" descr="C:\Users\bmckewon\AppData\Local\Microsoft\Windows\Temporary Internet Files\Content.IE5\04ZEOTQ5\A_sunflower[1].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810000" y="4267200"/>
            <a:ext cx="1219200" cy="162560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36210201"/>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4294967295"/>
          </p:nvPr>
        </p:nvSpPr>
        <p:spPr>
          <a:xfrm>
            <a:off x="2743200" y="2484967"/>
            <a:ext cx="3657600" cy="3043767"/>
          </a:xfrm>
        </p:spPr>
        <p:txBody>
          <a:bodyPr>
            <a:normAutofit fontScale="92500"/>
          </a:bodyPr>
          <a:lstStyle/>
          <a:p>
            <a:pPr marL="0" indent="0" algn="ctr">
              <a:buNone/>
            </a:pPr>
            <a:endParaRPr lang="en-US" sz="1600" b="1" dirty="0" smtClean="0">
              <a:solidFill>
                <a:srgbClr val="C00000"/>
              </a:solidFill>
            </a:endParaRPr>
          </a:p>
          <a:p>
            <a:pPr marL="0" indent="0" algn="r">
              <a:buNone/>
            </a:pPr>
            <a:r>
              <a:rPr lang="en-US" sz="3200" b="1" dirty="0" smtClean="0"/>
              <a:t>Do you have any policy pet peeves?</a:t>
            </a:r>
          </a:p>
          <a:p>
            <a:pPr marL="0" indent="0" algn="r">
              <a:buNone/>
            </a:pPr>
            <a:endParaRPr lang="en-US" sz="3200" b="1" dirty="0"/>
          </a:p>
          <a:p>
            <a:pPr marL="0" indent="0" algn="r">
              <a:buNone/>
            </a:pPr>
            <a:r>
              <a:rPr lang="en-US" sz="3200" b="1" dirty="0" smtClean="0"/>
              <a:t>Do you think your patrons have any?</a:t>
            </a:r>
            <a:endParaRPr lang="en-US" sz="3200" b="1" dirty="0"/>
          </a:p>
        </p:txBody>
      </p:sp>
      <p:pic>
        <p:nvPicPr>
          <p:cNvPr id="6" name="Picture 5" descr="Thinking.jpg"/>
          <p:cNvPicPr>
            <a:picLocks noChangeAspect="1"/>
          </p:cNvPicPr>
          <p:nvPr>
            <p:custDataLst>
              <p:tags r:id="rId1"/>
            </p:custDataLst>
          </p:nvPr>
        </p:nvPicPr>
        <p:blipFill>
          <a:blip r:embed="rId5" cstate="print"/>
          <a:stretch>
            <a:fillRect/>
          </a:stretch>
        </p:blipFill>
        <p:spPr>
          <a:xfrm>
            <a:off x="6747933" y="2971800"/>
            <a:ext cx="2079752" cy="3496734"/>
          </a:xfrm>
          <a:prstGeom prst="rect">
            <a:avLst/>
          </a:prstGeom>
          <a:ln w="88900" cap="sq" cmpd="thickThin">
            <a:solidFill>
              <a:srgbClr val="000000"/>
            </a:solidFill>
            <a:prstDash val="solid"/>
            <a:miter lim="800000"/>
          </a:ln>
          <a:effectLst>
            <a:innerShdw blurRad="76200">
              <a:srgbClr val="000000"/>
            </a:innerShdw>
          </a:effectLst>
        </p:spPr>
      </p:pic>
      <p:pic>
        <p:nvPicPr>
          <p:cNvPr id="7" name="Picture 6" descr="Thinking.jpg"/>
          <p:cNvPicPr>
            <a:picLocks noChangeAspect="1"/>
          </p:cNvPicPr>
          <p:nvPr>
            <p:custDataLst>
              <p:tags r:id="rId2"/>
            </p:custDataLst>
          </p:nvPr>
        </p:nvPicPr>
        <p:blipFill>
          <a:blip r:embed="rId5" cstate="print"/>
          <a:stretch>
            <a:fillRect/>
          </a:stretch>
        </p:blipFill>
        <p:spPr>
          <a:xfrm>
            <a:off x="381000" y="762000"/>
            <a:ext cx="2079752" cy="3496734"/>
          </a:xfrm>
          <a:prstGeom prst="rect">
            <a:avLst/>
          </a:prstGeom>
          <a:ln w="88900" cap="sq" cmpd="thickThin">
            <a:solidFill>
              <a:srgbClr val="000000"/>
            </a:solidFill>
            <a:prstDash val="solid"/>
            <a:miter lim="800000"/>
          </a:ln>
          <a:effectLst>
            <a:innerShdw blurRad="76200">
              <a:srgbClr val="000000"/>
            </a:innerShdw>
          </a:effectLst>
        </p:spPr>
      </p:pic>
      <p:sp>
        <p:nvSpPr>
          <p:cNvPr id="3" name="TextBox 2"/>
          <p:cNvSpPr txBox="1"/>
          <p:nvPr/>
        </p:nvSpPr>
        <p:spPr>
          <a:xfrm>
            <a:off x="3124200" y="1286933"/>
            <a:ext cx="4546437" cy="707886"/>
          </a:xfrm>
          <a:prstGeom prst="rect">
            <a:avLst/>
          </a:prstGeom>
          <a:noFill/>
        </p:spPr>
        <p:txBody>
          <a:bodyPr wrap="none" rtlCol="0">
            <a:spAutoFit/>
          </a:bodyPr>
          <a:lstStyle/>
          <a:p>
            <a:r>
              <a:rPr lang="en-US" sz="4000" b="1" dirty="0" smtClean="0">
                <a:solidFill>
                  <a:srgbClr val="C00000"/>
                </a:solidFill>
              </a:rPr>
              <a:t>Policy Pet Peeves</a:t>
            </a:r>
            <a:endParaRPr lang="en-US" sz="4000" b="1" dirty="0">
              <a:solidFill>
                <a:srgbClr val="C00000"/>
              </a:solidFill>
            </a:endParaRPr>
          </a:p>
        </p:txBody>
      </p:sp>
    </p:spTree>
    <p:extLst>
      <p:ext uri="{BB962C8B-B14F-4D97-AF65-F5344CB8AC3E}">
        <p14:creationId xmlns:p14="http://schemas.microsoft.com/office/powerpoint/2010/main" val="1720195838"/>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966" y="457200"/>
            <a:ext cx="9144000" cy="170120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29000" y="795898"/>
            <a:ext cx="5648325" cy="60674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252051317"/>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9357" y="228600"/>
            <a:ext cx="8723698" cy="640079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xtBox 1"/>
          <p:cNvSpPr txBox="1"/>
          <p:nvPr/>
        </p:nvSpPr>
        <p:spPr>
          <a:xfrm>
            <a:off x="3700532" y="1676400"/>
            <a:ext cx="5232523" cy="400110"/>
          </a:xfrm>
          <a:prstGeom prst="rect">
            <a:avLst/>
          </a:prstGeom>
          <a:solidFill>
            <a:schemeClr val="bg1">
              <a:lumMod val="95000"/>
            </a:schemeClr>
          </a:solidFill>
        </p:spPr>
        <p:txBody>
          <a:bodyPr wrap="none" rtlCol="0">
            <a:spAutoFit/>
          </a:bodyPr>
          <a:lstStyle/>
          <a:p>
            <a:r>
              <a:rPr lang="en-US" sz="2000" dirty="0">
                <a:latin typeface="Comic Sans MS" panose="030F0702030302020204" pitchFamily="66" charset="0"/>
                <a:hlinkClick r:id="rId4"/>
              </a:rPr>
              <a:t>http://</a:t>
            </a:r>
            <a:r>
              <a:rPr lang="en-US" sz="2000" dirty="0" smtClean="0">
                <a:latin typeface="Comic Sans MS" panose="030F0702030302020204" pitchFamily="66" charset="0"/>
                <a:hlinkClick r:id="rId4"/>
              </a:rPr>
              <a:t>ppld.org/inclement-weather-policy</a:t>
            </a:r>
            <a:r>
              <a:rPr lang="en-US" sz="2000" dirty="0" smtClean="0">
                <a:latin typeface="Comic Sans MS" panose="030F0702030302020204" pitchFamily="66" charset="0"/>
              </a:rPr>
              <a:t> </a:t>
            </a:r>
            <a:endParaRPr lang="en-US" sz="2000" dirty="0">
              <a:latin typeface="Comic Sans MS" panose="030F0702030302020204" pitchFamily="66" charset="0"/>
            </a:endParaRPr>
          </a:p>
        </p:txBody>
      </p:sp>
    </p:spTree>
    <p:extLst>
      <p:ext uri="{BB962C8B-B14F-4D97-AF65-F5344CB8AC3E}">
        <p14:creationId xmlns:p14="http://schemas.microsoft.com/office/powerpoint/2010/main" val="336528162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2" name="Picture 8" descr="C:\Users\bmckewon\AppData\Local\Microsoft\Windows\Temporary Internet Files\Content.IE5\HV8WFU3C\Japanese_Garden_-_Seattle_-_path_02[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2400" y="128647"/>
            <a:ext cx="8799786" cy="6576953"/>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3615392" y="2743200"/>
            <a:ext cx="5360442" cy="1569660"/>
          </a:xfrm>
          <a:prstGeom prst="rect">
            <a:avLst/>
          </a:prstGeom>
          <a:noFill/>
        </p:spPr>
        <p:txBody>
          <a:bodyPr wrap="none" rtlCol="0">
            <a:spAutoFit/>
          </a:bodyPr>
          <a:lstStyle/>
          <a:p>
            <a:pPr algn="ctr"/>
            <a:r>
              <a:rPr lang="en-US" sz="4800" b="1" dirty="0" smtClean="0">
                <a:solidFill>
                  <a:schemeClr val="bg1"/>
                </a:solidFill>
              </a:rPr>
              <a:t>Path Less </a:t>
            </a:r>
          </a:p>
          <a:p>
            <a:pPr algn="ctr"/>
            <a:r>
              <a:rPr lang="en-US" sz="4800" b="1" dirty="0" smtClean="0">
                <a:solidFill>
                  <a:schemeClr val="bg1"/>
                </a:solidFill>
              </a:rPr>
              <a:t>Traveled Policies </a:t>
            </a:r>
            <a:endParaRPr lang="en-US" sz="4800" b="1" dirty="0">
              <a:solidFill>
                <a:schemeClr val="bg1"/>
              </a:solidFill>
            </a:endParaRPr>
          </a:p>
        </p:txBody>
      </p:sp>
    </p:spTree>
    <p:extLst>
      <p:ext uri="{BB962C8B-B14F-4D97-AF65-F5344CB8AC3E}">
        <p14:creationId xmlns:p14="http://schemas.microsoft.com/office/powerpoint/2010/main" val="2592402731"/>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933" y="457200"/>
            <a:ext cx="9144000" cy="6248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xtBox 1"/>
          <p:cNvSpPr txBox="1"/>
          <p:nvPr/>
        </p:nvSpPr>
        <p:spPr>
          <a:xfrm>
            <a:off x="1524000" y="1143000"/>
            <a:ext cx="7407348" cy="338554"/>
          </a:xfrm>
          <a:prstGeom prst="rect">
            <a:avLst/>
          </a:prstGeom>
          <a:solidFill>
            <a:srgbClr val="FFFF66"/>
          </a:solidFill>
        </p:spPr>
        <p:txBody>
          <a:bodyPr wrap="none" rtlCol="0">
            <a:spAutoFit/>
          </a:bodyPr>
          <a:lstStyle/>
          <a:p>
            <a:pPr algn="ctr"/>
            <a:r>
              <a:rPr lang="en-US" sz="1600" b="1" dirty="0" smtClean="0">
                <a:hlinkClick r:id="rId4"/>
              </a:rPr>
              <a:t>http://www.sibley.lib.ia.us/library-information/policies/social-media-policy</a:t>
            </a:r>
            <a:r>
              <a:rPr lang="en-US" sz="1600" b="1" dirty="0" smtClean="0"/>
              <a:t> </a:t>
            </a:r>
            <a:endParaRPr lang="en-US" sz="1600" b="1" dirty="0"/>
          </a:p>
        </p:txBody>
      </p:sp>
    </p:spTree>
    <p:extLst>
      <p:ext uri="{BB962C8B-B14F-4D97-AF65-F5344CB8AC3E}">
        <p14:creationId xmlns:p14="http://schemas.microsoft.com/office/powerpoint/2010/main" val="4069143098"/>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027" y="76200"/>
            <a:ext cx="8984773" cy="657860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xtBox 1"/>
          <p:cNvSpPr txBox="1"/>
          <p:nvPr/>
        </p:nvSpPr>
        <p:spPr>
          <a:xfrm>
            <a:off x="254833" y="645640"/>
            <a:ext cx="8575809" cy="369332"/>
          </a:xfrm>
          <a:prstGeom prst="rect">
            <a:avLst/>
          </a:prstGeom>
          <a:solidFill>
            <a:schemeClr val="accent6">
              <a:lumMod val="20000"/>
              <a:lumOff val="80000"/>
            </a:schemeClr>
          </a:solidFill>
        </p:spPr>
        <p:txBody>
          <a:bodyPr wrap="none" rtlCol="0">
            <a:spAutoFit/>
          </a:bodyPr>
          <a:lstStyle/>
          <a:p>
            <a:r>
              <a:rPr lang="en-US" b="1" dirty="0">
                <a:hlinkClick r:id="rId4"/>
              </a:rPr>
              <a:t>http://www.duluth.lib.mn.us/about-your-library/policies/social-media-policy</a:t>
            </a:r>
            <a:r>
              <a:rPr lang="en-US" b="1" dirty="0" smtClean="0">
                <a:hlinkClick r:id="rId4"/>
              </a:rPr>
              <a:t>/</a:t>
            </a:r>
            <a:r>
              <a:rPr lang="en-US" b="1" dirty="0" smtClean="0"/>
              <a:t>  </a:t>
            </a:r>
            <a:endParaRPr lang="en-US" b="1" dirty="0"/>
          </a:p>
        </p:txBody>
      </p:sp>
    </p:spTree>
    <p:extLst>
      <p:ext uri="{BB962C8B-B14F-4D97-AF65-F5344CB8AC3E}">
        <p14:creationId xmlns:p14="http://schemas.microsoft.com/office/powerpoint/2010/main" val="1343561900"/>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0"/>
            <a:ext cx="8839200" cy="68564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6" name="Picture 4" descr="Logo for the Johnson County Library"/>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23950" y="4482"/>
            <a:ext cx="6896100" cy="787862"/>
          </a:xfrm>
          <a:prstGeom prst="rect">
            <a:avLst/>
          </a:prstGeom>
          <a:solidFill>
            <a:schemeClr val="accent1">
              <a:lumMod val="20000"/>
              <a:lumOff val="80000"/>
            </a:schemeClr>
          </a:solidFill>
        </p:spPr>
      </p:pic>
    </p:spTree>
    <p:extLst>
      <p:ext uri="{BB962C8B-B14F-4D97-AF65-F5344CB8AC3E}">
        <p14:creationId xmlns:p14="http://schemas.microsoft.com/office/powerpoint/2010/main" val="339119418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3003" y="152400"/>
            <a:ext cx="8737992" cy="6553200"/>
          </a:xfrm>
          <a:prstGeom prst="rect">
            <a:avLst/>
          </a:prstGeom>
        </p:spPr>
      </p:pic>
    </p:spTree>
    <p:extLst>
      <p:ext uri="{BB962C8B-B14F-4D97-AF65-F5344CB8AC3E}">
        <p14:creationId xmlns:p14="http://schemas.microsoft.com/office/powerpoint/2010/main" val="2317085216"/>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57150"/>
            <a:ext cx="8763000" cy="67421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xtBox 1"/>
          <p:cNvSpPr txBox="1"/>
          <p:nvPr/>
        </p:nvSpPr>
        <p:spPr>
          <a:xfrm>
            <a:off x="4507006" y="838200"/>
            <a:ext cx="3608680" cy="369332"/>
          </a:xfrm>
          <a:prstGeom prst="rect">
            <a:avLst/>
          </a:prstGeom>
          <a:solidFill>
            <a:schemeClr val="accent4">
              <a:lumMod val="20000"/>
              <a:lumOff val="80000"/>
            </a:schemeClr>
          </a:solidFill>
        </p:spPr>
        <p:txBody>
          <a:bodyPr wrap="none" rtlCol="0">
            <a:spAutoFit/>
          </a:bodyPr>
          <a:lstStyle/>
          <a:p>
            <a:pPr algn="ctr"/>
            <a:r>
              <a:rPr lang="en-US" b="1" dirty="0">
                <a:hlinkClick r:id="rId4"/>
              </a:rPr>
              <a:t>https://</a:t>
            </a:r>
            <a:r>
              <a:rPr lang="en-US" b="1" dirty="0" smtClean="0">
                <a:hlinkClick r:id="rId4"/>
              </a:rPr>
              <a:t>tscpl.org/about/policies</a:t>
            </a:r>
            <a:r>
              <a:rPr lang="en-US" b="1" dirty="0" smtClean="0"/>
              <a:t> </a:t>
            </a:r>
            <a:endParaRPr lang="en-US" b="1" dirty="0"/>
          </a:p>
        </p:txBody>
      </p:sp>
    </p:spTree>
    <p:extLst>
      <p:ext uri="{BB962C8B-B14F-4D97-AF65-F5344CB8AC3E}">
        <p14:creationId xmlns:p14="http://schemas.microsoft.com/office/powerpoint/2010/main" val="153985053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915667" y="771116"/>
            <a:ext cx="3273356" cy="2679632"/>
          </a:xfrm>
        </p:spPr>
        <p:txBody>
          <a:bodyPr>
            <a:noAutofit/>
          </a:bodyPr>
          <a:lstStyle/>
          <a:p>
            <a:r>
              <a:rPr lang="en-US" sz="3600" dirty="0" smtClean="0">
                <a:solidFill>
                  <a:schemeClr val="tx2"/>
                </a:solidFill>
                <a:latin typeface="Comic Sans MS" panose="030F0702030302020204" pitchFamily="66" charset="0"/>
              </a:rPr>
              <a:t/>
            </a:r>
            <a:br>
              <a:rPr lang="en-US" sz="3600" dirty="0" smtClean="0">
                <a:solidFill>
                  <a:schemeClr val="tx2"/>
                </a:solidFill>
                <a:latin typeface="Comic Sans MS" panose="030F0702030302020204" pitchFamily="66" charset="0"/>
              </a:rPr>
            </a:br>
            <a:r>
              <a:rPr lang="en-US" sz="3600" dirty="0">
                <a:solidFill>
                  <a:schemeClr val="tx2"/>
                </a:solidFill>
                <a:latin typeface="Comic Sans MS" panose="030F0702030302020204" pitchFamily="66" charset="0"/>
              </a:rPr>
              <a:t/>
            </a:r>
            <a:br>
              <a:rPr lang="en-US" sz="3600" dirty="0">
                <a:solidFill>
                  <a:schemeClr val="tx2"/>
                </a:solidFill>
                <a:latin typeface="Comic Sans MS" panose="030F0702030302020204" pitchFamily="66" charset="0"/>
              </a:rPr>
            </a:br>
            <a:r>
              <a:rPr lang="en-US" sz="4400" b="1" dirty="0" smtClean="0">
                <a:solidFill>
                  <a:srgbClr val="002060"/>
                </a:solidFill>
                <a:latin typeface="+mn-lt"/>
              </a:rPr>
              <a:t>Policy Blitz</a:t>
            </a:r>
            <a:r>
              <a:rPr lang="en-US" sz="4000" dirty="0" smtClean="0">
                <a:solidFill>
                  <a:schemeClr val="tx2"/>
                </a:solidFill>
                <a:latin typeface="Comic Sans MS" panose="030F0702030302020204" pitchFamily="66" charset="0"/>
              </a:rPr>
              <a:t/>
            </a:r>
            <a:br>
              <a:rPr lang="en-US" sz="4000" dirty="0" smtClean="0">
                <a:solidFill>
                  <a:schemeClr val="tx2"/>
                </a:solidFill>
                <a:latin typeface="Comic Sans MS" panose="030F0702030302020204" pitchFamily="66" charset="0"/>
              </a:rPr>
            </a:br>
            <a:r>
              <a:rPr lang="en-US" sz="3600" dirty="0">
                <a:solidFill>
                  <a:schemeClr val="tx2"/>
                </a:solidFill>
                <a:latin typeface="Comic Sans MS" panose="030F0702030302020204" pitchFamily="66" charset="0"/>
              </a:rPr>
              <a:t/>
            </a:r>
            <a:br>
              <a:rPr lang="en-US" sz="3600" dirty="0">
                <a:solidFill>
                  <a:schemeClr val="tx2"/>
                </a:solidFill>
                <a:latin typeface="Comic Sans MS" panose="030F0702030302020204" pitchFamily="66" charset="0"/>
              </a:rPr>
            </a:br>
            <a:r>
              <a:rPr lang="en-US" sz="3600" dirty="0" smtClean="0">
                <a:solidFill>
                  <a:schemeClr val="tx2"/>
                </a:solidFill>
                <a:latin typeface="Comic Sans MS" panose="030F0702030302020204" pitchFamily="66" charset="0"/>
              </a:rPr>
              <a:t> </a:t>
            </a:r>
            <a:endParaRPr lang="en-US" sz="3600" dirty="0" smtClean="0">
              <a:solidFill>
                <a:schemeClr val="tx2"/>
              </a:solidFill>
              <a:latin typeface="Comic Sans MS" panose="030F0702030302020204" pitchFamily="66" charset="0"/>
              <a:sym typeface="Wingdings" panose="05000000000000000000" pitchFamily="2" charset="2"/>
            </a:endParaRPr>
          </a:p>
        </p:txBody>
      </p:sp>
      <p:pic>
        <p:nvPicPr>
          <p:cNvPr id="4098" name="Picture 2" descr="C:\Users\bmckewon\AppData\Local\Microsoft\Windows\Temporary Internet Files\Content.IE5\EVP9J4E3\Chicago_Blitz[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29200" y="838200"/>
            <a:ext cx="3724275" cy="2428875"/>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2" descr="C:\Users\bmckewon\AppData\Local\Microsoft\Windows\Temporary Internet Files\Content.IE5\EVP9J4E3\Chicago_Blitz[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3962400"/>
            <a:ext cx="3724275" cy="2428875"/>
          </a:xfrm>
          <a:prstGeom prst="rect">
            <a:avLst/>
          </a:prstGeom>
          <a:noFill/>
          <a:extLst>
            <a:ext uri="{909E8E84-426E-40DD-AFC4-6F175D3DCCD1}">
              <a14:hiddenFill xmlns:a14="http://schemas.microsoft.com/office/drawing/2010/main">
                <a:solidFill>
                  <a:srgbClr val="FFFFFF"/>
                </a:solidFill>
              </a14:hiddenFill>
            </a:ext>
          </a:extLst>
        </p:spPr>
      </p:pic>
      <p:sp>
        <p:nvSpPr>
          <p:cNvPr id="5" name="Title 6"/>
          <p:cNvSpPr txBox="1">
            <a:spLocks/>
          </p:cNvSpPr>
          <p:nvPr/>
        </p:nvSpPr>
        <p:spPr>
          <a:xfrm>
            <a:off x="5254659" y="3711643"/>
            <a:ext cx="3273356" cy="2679632"/>
          </a:xfrm>
          <a:prstGeom prst="rect">
            <a:avLst/>
          </a:prstGeom>
        </p:spPr>
        <p:txBody>
          <a:bodyPr vert="horz" lIns="91440" tIns="45720" rIns="91440" bIns="45720" rtlCol="0" anchor="b">
            <a:noAutofit/>
          </a:bodyPr>
          <a:lstStyle>
            <a:lvl1pPr algn="l" defTabSz="914400" rtl="0" eaLnBrk="1" latinLnBrk="0" hangingPunct="1">
              <a:spcBef>
                <a:spcPct val="0"/>
              </a:spcBef>
              <a:buNone/>
              <a:defRPr sz="2400" b="0" kern="1200" spc="-100" baseline="0">
                <a:solidFill>
                  <a:schemeClr val="tx2"/>
                </a:solidFill>
                <a:latin typeface="+mj-lt"/>
                <a:ea typeface="+mj-ea"/>
                <a:cs typeface="+mj-cs"/>
              </a:defRPr>
            </a:lvl1pPr>
          </a:lstStyle>
          <a:p>
            <a:r>
              <a:rPr lang="en-US" sz="3600" smtClean="0">
                <a:latin typeface="Comic Sans MS" panose="030F0702030302020204" pitchFamily="66" charset="0"/>
              </a:rPr>
              <a:t/>
            </a:r>
            <a:br>
              <a:rPr lang="en-US" sz="3600" smtClean="0">
                <a:latin typeface="Comic Sans MS" panose="030F0702030302020204" pitchFamily="66" charset="0"/>
              </a:rPr>
            </a:br>
            <a:r>
              <a:rPr lang="en-US" sz="3600" smtClean="0">
                <a:latin typeface="Comic Sans MS" panose="030F0702030302020204" pitchFamily="66" charset="0"/>
              </a:rPr>
              <a:t/>
            </a:r>
            <a:br>
              <a:rPr lang="en-US" sz="3600" smtClean="0">
                <a:latin typeface="Comic Sans MS" panose="030F0702030302020204" pitchFamily="66" charset="0"/>
              </a:rPr>
            </a:br>
            <a:r>
              <a:rPr lang="en-US" sz="4400" b="1" smtClean="0">
                <a:solidFill>
                  <a:srgbClr val="002060"/>
                </a:solidFill>
                <a:latin typeface="+mn-lt"/>
              </a:rPr>
              <a:t>Policy Blitz</a:t>
            </a:r>
            <a:r>
              <a:rPr lang="en-US" sz="4000" smtClean="0">
                <a:latin typeface="Comic Sans MS" panose="030F0702030302020204" pitchFamily="66" charset="0"/>
              </a:rPr>
              <a:t/>
            </a:r>
            <a:br>
              <a:rPr lang="en-US" sz="4000" smtClean="0">
                <a:latin typeface="Comic Sans MS" panose="030F0702030302020204" pitchFamily="66" charset="0"/>
              </a:rPr>
            </a:br>
            <a:r>
              <a:rPr lang="en-US" sz="3600" smtClean="0">
                <a:latin typeface="Comic Sans MS" panose="030F0702030302020204" pitchFamily="66" charset="0"/>
              </a:rPr>
              <a:t/>
            </a:r>
            <a:br>
              <a:rPr lang="en-US" sz="3600" smtClean="0">
                <a:latin typeface="Comic Sans MS" panose="030F0702030302020204" pitchFamily="66" charset="0"/>
              </a:rPr>
            </a:br>
            <a:r>
              <a:rPr lang="en-US" sz="3600" smtClean="0">
                <a:latin typeface="Comic Sans MS" panose="030F0702030302020204" pitchFamily="66" charset="0"/>
              </a:rPr>
              <a:t> </a:t>
            </a:r>
            <a:endParaRPr lang="en-US" sz="3600" dirty="0" smtClean="0">
              <a:latin typeface="Comic Sans MS" panose="030F0702030302020204" pitchFamily="66" charset="0"/>
              <a:sym typeface="Wingdings" panose="05000000000000000000" pitchFamily="2" charset="2"/>
            </a:endParaRPr>
          </a:p>
        </p:txBody>
      </p:sp>
    </p:spTree>
    <p:extLst>
      <p:ext uri="{BB962C8B-B14F-4D97-AF65-F5344CB8AC3E}">
        <p14:creationId xmlns:p14="http://schemas.microsoft.com/office/powerpoint/2010/main" val="2077818361"/>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mentalfloss.com/sites/default/files/styles/insert_main_wide_image/public/no-balloons.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5527" y="300644"/>
            <a:ext cx="8601489" cy="6324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44576867"/>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mentalfloss.com/sites/default/files/styles/insert_main_wide_image/public/library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114300"/>
            <a:ext cx="8839200" cy="65912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38452944"/>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533400" y="990600"/>
            <a:ext cx="8229600" cy="990600"/>
          </a:xfrm>
        </p:spPr>
        <p:txBody>
          <a:bodyPr>
            <a:normAutofit fontScale="90000"/>
          </a:bodyPr>
          <a:lstStyle/>
          <a:p>
            <a:pPr algn="r"/>
            <a:r>
              <a:rPr lang="en-US" b="1" dirty="0" smtClean="0">
                <a:solidFill>
                  <a:srgbClr val="C00000"/>
                </a:solidFill>
                <a:latin typeface="+mn-lt"/>
              </a:rPr>
              <a:t>Actual Library Policy…</a:t>
            </a:r>
            <a:br>
              <a:rPr lang="en-US" b="1" dirty="0" smtClean="0">
                <a:solidFill>
                  <a:srgbClr val="C00000"/>
                </a:solidFill>
                <a:latin typeface="+mn-lt"/>
              </a:rPr>
            </a:br>
            <a:r>
              <a:rPr lang="en-US" b="1" dirty="0" smtClean="0">
                <a:solidFill>
                  <a:srgbClr val="C00000"/>
                </a:solidFill>
                <a:latin typeface="+mn-lt"/>
              </a:rPr>
              <a:t>True or False?</a:t>
            </a:r>
            <a:endParaRPr lang="en-US" b="1" dirty="0">
              <a:solidFill>
                <a:srgbClr val="C00000"/>
              </a:solidFill>
              <a:latin typeface="+mn-lt"/>
            </a:endParaRPr>
          </a:p>
        </p:txBody>
      </p:sp>
      <p:sp>
        <p:nvSpPr>
          <p:cNvPr id="6" name="Content Placeholder 5"/>
          <p:cNvSpPr>
            <a:spLocks noGrp="1"/>
          </p:cNvSpPr>
          <p:nvPr>
            <p:ph idx="1"/>
          </p:nvPr>
        </p:nvSpPr>
        <p:spPr>
          <a:xfrm>
            <a:off x="762000" y="2438400"/>
            <a:ext cx="8077200" cy="3603812"/>
          </a:xfrm>
        </p:spPr>
        <p:txBody>
          <a:bodyPr/>
          <a:lstStyle/>
          <a:p>
            <a:endParaRPr lang="en-US" dirty="0" smtClean="0"/>
          </a:p>
          <a:p>
            <a:pPr marL="0" indent="0">
              <a:buNone/>
            </a:pPr>
            <a:r>
              <a:rPr lang="en-US" dirty="0" smtClean="0"/>
              <a:t>	</a:t>
            </a:r>
            <a:r>
              <a:rPr lang="en-US" sz="3200" dirty="0" smtClean="0"/>
              <a:t>Wild </a:t>
            </a:r>
            <a:r>
              <a:rPr lang="en-US" sz="3200" dirty="0"/>
              <a:t>animals are not allowed in the building unless properly contained and accompanied by a veterinarian certificate that clears the animal of diseases including rabies. </a:t>
            </a:r>
            <a:r>
              <a:rPr lang="en-US" sz="3200" b="1" dirty="0"/>
              <a:t>Service animals are always allowed in the building.</a:t>
            </a:r>
            <a:endParaRPr lang="en-US" sz="3200" dirty="0"/>
          </a:p>
          <a:p>
            <a:endParaRPr lang="en-US" dirty="0"/>
          </a:p>
        </p:txBody>
      </p:sp>
    </p:spTree>
    <p:extLst>
      <p:ext uri="{BB962C8B-B14F-4D97-AF65-F5344CB8AC3E}">
        <p14:creationId xmlns:p14="http://schemas.microsoft.com/office/powerpoint/2010/main" val="2153180053"/>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990600"/>
            <a:ext cx="8229600" cy="990600"/>
          </a:xfrm>
        </p:spPr>
        <p:txBody>
          <a:bodyPr>
            <a:normAutofit fontScale="90000"/>
          </a:bodyPr>
          <a:lstStyle/>
          <a:p>
            <a:pPr algn="r"/>
            <a:r>
              <a:rPr lang="en-US" b="1" dirty="0" smtClean="0">
                <a:solidFill>
                  <a:srgbClr val="C00000"/>
                </a:solidFill>
                <a:latin typeface="+mn-lt"/>
              </a:rPr>
              <a:t>Actual Library Policy…</a:t>
            </a:r>
            <a:br>
              <a:rPr lang="en-US" b="1" dirty="0" smtClean="0">
                <a:solidFill>
                  <a:srgbClr val="C00000"/>
                </a:solidFill>
                <a:latin typeface="+mn-lt"/>
              </a:rPr>
            </a:br>
            <a:r>
              <a:rPr lang="en-US" b="1" dirty="0" smtClean="0">
                <a:solidFill>
                  <a:srgbClr val="C00000"/>
                </a:solidFill>
                <a:latin typeface="+mn-lt"/>
              </a:rPr>
              <a:t>True or False?</a:t>
            </a:r>
            <a:endParaRPr lang="en-US" b="1" dirty="0">
              <a:solidFill>
                <a:srgbClr val="C00000"/>
              </a:solidFill>
              <a:latin typeface="+mn-lt"/>
            </a:endParaRPr>
          </a:p>
        </p:txBody>
      </p:sp>
      <p:sp>
        <p:nvSpPr>
          <p:cNvPr id="6" name="Content Placeholder 5"/>
          <p:cNvSpPr>
            <a:spLocks noGrp="1"/>
          </p:cNvSpPr>
          <p:nvPr>
            <p:ph idx="1"/>
          </p:nvPr>
        </p:nvSpPr>
        <p:spPr>
          <a:xfrm>
            <a:off x="914400" y="2514600"/>
            <a:ext cx="7391400" cy="3603812"/>
          </a:xfrm>
        </p:spPr>
        <p:txBody>
          <a:bodyPr/>
          <a:lstStyle/>
          <a:p>
            <a:endParaRPr lang="en-US" dirty="0" smtClean="0"/>
          </a:p>
          <a:p>
            <a:pPr marL="0" indent="0">
              <a:buNone/>
            </a:pPr>
            <a:r>
              <a:rPr lang="en-US" sz="3600" dirty="0" smtClean="0"/>
              <a:t>	Powdered gelatin </a:t>
            </a:r>
            <a:r>
              <a:rPr lang="en-US" sz="3600" dirty="0"/>
              <a:t>packets must not be opened in the library or sprinkled on any of the library’s public computers</a:t>
            </a:r>
          </a:p>
          <a:p>
            <a:endParaRPr lang="en-US" dirty="0"/>
          </a:p>
        </p:txBody>
      </p:sp>
    </p:spTree>
    <p:extLst>
      <p:ext uri="{BB962C8B-B14F-4D97-AF65-F5344CB8AC3E}">
        <p14:creationId xmlns:p14="http://schemas.microsoft.com/office/powerpoint/2010/main" val="3626525257"/>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304801"/>
            <a:ext cx="8839200" cy="640079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rot="16200000">
            <a:off x="-1941824" y="3284678"/>
            <a:ext cx="4925259" cy="369332"/>
          </a:xfrm>
          <a:prstGeom prst="rect">
            <a:avLst/>
          </a:prstGeom>
          <a:solidFill>
            <a:schemeClr val="bg1"/>
          </a:solidFill>
        </p:spPr>
        <p:txBody>
          <a:bodyPr wrap="none" rtlCol="0">
            <a:spAutoFit/>
          </a:bodyPr>
          <a:lstStyle/>
          <a:p>
            <a:r>
              <a:rPr lang="en-US" b="1" dirty="0">
                <a:hlinkClick r:id="rId4"/>
              </a:rPr>
              <a:t>http://</a:t>
            </a:r>
            <a:r>
              <a:rPr lang="en-US" b="1" dirty="0" smtClean="0">
                <a:hlinkClick r:id="rId4"/>
              </a:rPr>
              <a:t>lansing.mykansaslibrary.org/policies</a:t>
            </a:r>
            <a:r>
              <a:rPr lang="en-US" b="1" dirty="0" smtClean="0"/>
              <a:t> </a:t>
            </a:r>
            <a:endParaRPr lang="en-US" b="1" dirty="0"/>
          </a:p>
        </p:txBody>
      </p:sp>
    </p:spTree>
    <p:extLst>
      <p:ext uri="{BB962C8B-B14F-4D97-AF65-F5344CB8AC3E}">
        <p14:creationId xmlns:p14="http://schemas.microsoft.com/office/powerpoint/2010/main" val="3801371116"/>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228601"/>
            <a:ext cx="8686800" cy="645237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6"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86075" y="381000"/>
            <a:ext cx="3371850" cy="7143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899250851"/>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4763"/>
            <a:ext cx="8229600" cy="1035731"/>
          </a:xfrm>
          <a:solidFill>
            <a:schemeClr val="bg1"/>
          </a:solidFill>
        </p:spPr>
        <p:txBody>
          <a:bodyPr>
            <a:normAutofit/>
          </a:bodyPr>
          <a:lstStyle/>
          <a:p>
            <a:pPr algn="ctr"/>
            <a:r>
              <a:rPr lang="en-US" sz="3200" b="1" cap="none" dirty="0" smtClean="0">
                <a:solidFill>
                  <a:srgbClr val="002060"/>
                </a:solidFill>
                <a:effectLst/>
                <a:latin typeface="Arial" panose="020B0604020202020204" pitchFamily="34" charset="0"/>
                <a:cs typeface="Arial" panose="020B0604020202020204" pitchFamily="34" charset="0"/>
              </a:rPr>
              <a:t>Defining Patrons, Defining Service</a:t>
            </a:r>
            <a:r>
              <a:rPr lang="en-US" sz="3200" b="1" cap="none" dirty="0" smtClean="0">
                <a:solidFill>
                  <a:srgbClr val="002060"/>
                </a:solidFill>
                <a:effectLst/>
                <a:latin typeface="Comic Sans MS" panose="030F0702030302020204" pitchFamily="66" charset="0"/>
              </a:rPr>
              <a:t/>
            </a:r>
            <a:br>
              <a:rPr lang="en-US" sz="3200" b="1" cap="none" dirty="0" smtClean="0">
                <a:solidFill>
                  <a:srgbClr val="002060"/>
                </a:solidFill>
                <a:effectLst/>
                <a:latin typeface="Comic Sans MS" panose="030F0702030302020204" pitchFamily="66" charset="0"/>
              </a:rPr>
            </a:br>
            <a:endParaRPr lang="en-US" sz="1400" b="1" cap="none" dirty="0">
              <a:solidFill>
                <a:srgbClr val="002060"/>
              </a:solidFill>
              <a:effectLst/>
              <a:latin typeface="Comic Sans MS" panose="030F0702030302020204" pitchFamily="66" charset="0"/>
            </a:endParaRPr>
          </a:p>
        </p:txBody>
      </p:sp>
      <p:pic>
        <p:nvPicPr>
          <p:cNvPr id="409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1066801"/>
            <a:ext cx="8839200" cy="5715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Down Arrow 1"/>
          <p:cNvSpPr/>
          <p:nvPr/>
        </p:nvSpPr>
        <p:spPr>
          <a:xfrm rot="2795786">
            <a:off x="3668310" y="4491664"/>
            <a:ext cx="484632" cy="2126055"/>
          </a:xfrm>
          <a:prstGeom prst="downArrow">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07879349"/>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250209" y="18197"/>
            <a:ext cx="7239000" cy="440485"/>
          </a:xfrm>
          <a:solidFill>
            <a:schemeClr val="bg1">
              <a:lumMod val="95000"/>
            </a:schemeClr>
          </a:solidFill>
        </p:spPr>
        <p:txBody>
          <a:bodyPr>
            <a:normAutofit fontScale="90000"/>
          </a:bodyPr>
          <a:lstStyle/>
          <a:p>
            <a:pPr algn="ctr"/>
            <a:r>
              <a:rPr lang="en-US" sz="3600" dirty="0">
                <a:solidFill>
                  <a:srgbClr val="002060"/>
                </a:solidFill>
                <a:latin typeface="Comic Sans MS" panose="030F0702030302020204" pitchFamily="66" charset="0"/>
              </a:rPr>
              <a:t/>
            </a:r>
            <a:br>
              <a:rPr lang="en-US" sz="3600" dirty="0">
                <a:solidFill>
                  <a:srgbClr val="002060"/>
                </a:solidFill>
                <a:latin typeface="Comic Sans MS" panose="030F0702030302020204" pitchFamily="66" charset="0"/>
              </a:rPr>
            </a:br>
            <a:r>
              <a:rPr lang="en-US" sz="2200" dirty="0">
                <a:latin typeface="Comic Sans MS" panose="030F0702030302020204" pitchFamily="66" charset="0"/>
                <a:hlinkClick r:id="rId3"/>
              </a:rPr>
              <a:t>http://</a:t>
            </a:r>
            <a:r>
              <a:rPr lang="en-US" sz="2200" dirty="0" smtClean="0">
                <a:latin typeface="Comic Sans MS" panose="030F0702030302020204" pitchFamily="66" charset="0"/>
                <a:hlinkClick r:id="rId3"/>
              </a:rPr>
              <a:t>www.waukesha.lib.wi.us/about/faqs.shtml</a:t>
            </a:r>
            <a:r>
              <a:rPr lang="en-US" sz="2200" dirty="0" smtClean="0">
                <a:latin typeface="Comic Sans MS" panose="030F0702030302020204" pitchFamily="66" charset="0"/>
              </a:rPr>
              <a:t> </a:t>
            </a:r>
            <a:endParaRPr lang="en-US" sz="2200" dirty="0">
              <a:latin typeface="Comic Sans MS" panose="030F0702030302020204" pitchFamily="66" charset="0"/>
            </a:endParaRPr>
          </a:p>
        </p:txBody>
      </p:sp>
      <p:sp>
        <p:nvSpPr>
          <p:cNvPr id="6" name="Content Placeholder 5"/>
          <p:cNvSpPr>
            <a:spLocks noGrp="1"/>
          </p:cNvSpPr>
          <p:nvPr>
            <p:ph idx="1"/>
          </p:nvPr>
        </p:nvSpPr>
        <p:spPr/>
        <p:txBody>
          <a:bodyPr/>
          <a:lstStyle/>
          <a:p>
            <a:endParaRPr lang="en-US" dirty="0"/>
          </a:p>
        </p:txBody>
      </p:sp>
      <p:pic>
        <p:nvPicPr>
          <p:cNvPr id="205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8600" y="0"/>
            <a:ext cx="8686799"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05975543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984D003C-906C-45AB-9703-FD4242CA1204}" type="slidenum">
              <a:rPr lang="en-US" smtClean="0">
                <a:solidFill>
                  <a:prstClr val="black">
                    <a:tint val="75000"/>
                  </a:prstClr>
                </a:solidFill>
              </a:rPr>
              <a:pPr/>
              <a:t>5</a:t>
            </a:fld>
            <a:endParaRPr lang="en-US">
              <a:solidFill>
                <a:prstClr val="black">
                  <a:tint val="75000"/>
                </a:prstClr>
              </a:solidFill>
            </a:endParaRPr>
          </a:p>
        </p:txBody>
      </p:sp>
      <p:pic>
        <p:nvPicPr>
          <p:cNvPr id="1028" name="Picture 4" descr="C:\Users\bmckewon\AppData\Local\Microsoft\Windows\Temporary Internet Files\Content.IE5\04ZEOTQ5\10582_bigstock-Questions-8[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8583" y="121920"/>
            <a:ext cx="9024937" cy="6834187"/>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
        <p:nvSpPr>
          <p:cNvPr id="2" name="Title 1"/>
          <p:cNvSpPr>
            <a:spLocks noGrp="1"/>
          </p:cNvSpPr>
          <p:nvPr>
            <p:ph type="title"/>
          </p:nvPr>
        </p:nvSpPr>
        <p:spPr>
          <a:xfrm>
            <a:off x="181451" y="304800"/>
            <a:ext cx="8839200" cy="1143000"/>
          </a:xfrm>
        </p:spPr>
        <p:txBody>
          <a:bodyPr>
            <a:noAutofit/>
          </a:bodyPr>
          <a:lstStyle/>
          <a:p>
            <a:pPr algn="ctr"/>
            <a:r>
              <a:rPr lang="en-US" sz="3600" b="1" cap="none" dirty="0" smtClean="0">
                <a:solidFill>
                  <a:schemeClr val="bg1"/>
                </a:solidFill>
              </a:rPr>
              <a:t>What are the risks associated </a:t>
            </a:r>
            <a:br>
              <a:rPr lang="en-US" sz="3600" b="1" cap="none" dirty="0" smtClean="0">
                <a:solidFill>
                  <a:schemeClr val="bg1"/>
                </a:solidFill>
              </a:rPr>
            </a:br>
            <a:r>
              <a:rPr lang="en-US" sz="3600" b="1" cap="none" dirty="0" smtClean="0">
                <a:solidFill>
                  <a:schemeClr val="bg1"/>
                </a:solidFill>
              </a:rPr>
              <a:t>with </a:t>
            </a:r>
            <a:r>
              <a:rPr lang="en-US" sz="3600" b="1" i="1" u="sng" cap="none" dirty="0" smtClean="0">
                <a:solidFill>
                  <a:schemeClr val="bg1"/>
                </a:solidFill>
              </a:rPr>
              <a:t>NOT</a:t>
            </a:r>
            <a:r>
              <a:rPr lang="en-US" sz="3600" cap="none" dirty="0" smtClean="0">
                <a:solidFill>
                  <a:schemeClr val="bg1"/>
                </a:solidFill>
              </a:rPr>
              <a:t> </a:t>
            </a:r>
            <a:r>
              <a:rPr lang="en-US" sz="3600" b="1" cap="none" dirty="0" smtClean="0">
                <a:solidFill>
                  <a:schemeClr val="bg1"/>
                </a:solidFill>
              </a:rPr>
              <a:t>having policies in place? </a:t>
            </a:r>
            <a:endParaRPr lang="en-US" sz="3600" b="1" cap="none" dirty="0">
              <a:solidFill>
                <a:schemeClr val="bg1"/>
              </a:solidFill>
            </a:endParaRPr>
          </a:p>
        </p:txBody>
      </p:sp>
    </p:spTree>
    <p:extLst>
      <p:ext uri="{BB962C8B-B14F-4D97-AF65-F5344CB8AC3E}">
        <p14:creationId xmlns:p14="http://schemas.microsoft.com/office/powerpoint/2010/main" val="867488023"/>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84872" y="-18197"/>
            <a:ext cx="6159128" cy="69707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ectangle 3"/>
          <p:cNvSpPr/>
          <p:nvPr/>
        </p:nvSpPr>
        <p:spPr>
          <a:xfrm>
            <a:off x="457200" y="5671066"/>
            <a:ext cx="7239000" cy="369332"/>
          </a:xfrm>
          <a:prstGeom prst="rect">
            <a:avLst/>
          </a:prstGeom>
          <a:solidFill>
            <a:schemeClr val="bg1">
              <a:lumMod val="95000"/>
            </a:schemeClr>
          </a:solidFill>
        </p:spPr>
        <p:txBody>
          <a:bodyPr wrap="square">
            <a:spAutoFit/>
          </a:bodyPr>
          <a:lstStyle/>
          <a:p>
            <a:pPr algn="ctr"/>
            <a:r>
              <a:rPr lang="en-US" dirty="0">
                <a:hlinkClick r:id="rId4"/>
              </a:rPr>
              <a:t>http://</a:t>
            </a:r>
            <a:r>
              <a:rPr lang="en-US" dirty="0" smtClean="0">
                <a:hlinkClick r:id="rId4"/>
              </a:rPr>
              <a:t>lansing.mykansaslibrary.org/about-us/library-staff</a:t>
            </a:r>
            <a:r>
              <a:rPr lang="en-US" dirty="0" smtClean="0"/>
              <a:t> </a:t>
            </a:r>
            <a:endParaRPr lang="en-US" dirty="0"/>
          </a:p>
        </p:txBody>
      </p:sp>
      <p:sp>
        <p:nvSpPr>
          <p:cNvPr id="5" name="Rounded Rectangle 4"/>
          <p:cNvSpPr/>
          <p:nvPr/>
        </p:nvSpPr>
        <p:spPr>
          <a:xfrm>
            <a:off x="6553200" y="2438400"/>
            <a:ext cx="1371600" cy="2895600"/>
          </a:xfrm>
          <a:prstGeom prst="roundRect">
            <a:avLst/>
          </a:prstGeom>
          <a:noFill/>
          <a:ln w="571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ight Arrow 5"/>
          <p:cNvSpPr/>
          <p:nvPr/>
        </p:nvSpPr>
        <p:spPr>
          <a:xfrm rot="2425549">
            <a:off x="4858344" y="1651312"/>
            <a:ext cx="1746177" cy="484632"/>
          </a:xfrm>
          <a:prstGeom prst="rightArrow">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51" name="Picture 3" descr="C:\Users\bmckewon\AppData\Local\Microsoft\Windows\Temporary Internet Files\Content.IE5\GDCA82NY\1389527622[1].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16200000">
            <a:off x="-660247" y="1967628"/>
            <a:ext cx="4907140" cy="19628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07024512"/>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38200"/>
            <a:ext cx="8229600" cy="990600"/>
          </a:xfrm>
        </p:spPr>
        <p:txBody>
          <a:bodyPr>
            <a:normAutofit/>
          </a:bodyPr>
          <a:lstStyle/>
          <a:p>
            <a:pPr algn="ctr"/>
            <a:r>
              <a:rPr lang="en-US" sz="3200" b="1" dirty="0" smtClean="0">
                <a:solidFill>
                  <a:srgbClr val="002060"/>
                </a:solidFill>
                <a:latin typeface="Comic Sans MS" panose="030F0702030302020204" pitchFamily="66" charset="0"/>
              </a:rPr>
              <a:t>From Halifax (Canada) Public Libraries</a:t>
            </a:r>
            <a:endParaRPr lang="en-US" sz="3200" b="1" dirty="0">
              <a:solidFill>
                <a:srgbClr val="002060"/>
              </a:solidFill>
              <a:latin typeface="Comic Sans MS" panose="030F0702030302020204" pitchFamily="66" charset="0"/>
            </a:endParaRPr>
          </a:p>
        </p:txBody>
      </p:sp>
      <p:sp>
        <p:nvSpPr>
          <p:cNvPr id="3" name="Content Placeholder 2"/>
          <p:cNvSpPr>
            <a:spLocks noGrp="1"/>
          </p:cNvSpPr>
          <p:nvPr>
            <p:ph idx="1"/>
          </p:nvPr>
        </p:nvSpPr>
        <p:spPr>
          <a:xfrm>
            <a:off x="5562600" y="2286000"/>
            <a:ext cx="3048000" cy="3102749"/>
          </a:xfrm>
        </p:spPr>
        <p:txBody>
          <a:bodyPr>
            <a:normAutofit fontScale="92500" lnSpcReduction="20000"/>
          </a:bodyPr>
          <a:lstStyle/>
          <a:p>
            <a:endParaRPr lang="en-US" dirty="0" smtClean="0"/>
          </a:p>
          <a:p>
            <a:endParaRPr lang="en-US" dirty="0"/>
          </a:p>
          <a:p>
            <a:pPr marL="0" indent="0" algn="ctr">
              <a:buNone/>
            </a:pPr>
            <a:r>
              <a:rPr lang="en-US" sz="2800" b="1" dirty="0" smtClean="0">
                <a:solidFill>
                  <a:srgbClr val="C00000"/>
                </a:solidFill>
                <a:latin typeface="Comic Sans MS" panose="030F0702030302020204" pitchFamily="66" charset="0"/>
              </a:rPr>
              <a:t>Today </a:t>
            </a:r>
            <a:br>
              <a:rPr lang="en-US" sz="2800" b="1" dirty="0" smtClean="0">
                <a:solidFill>
                  <a:srgbClr val="C00000"/>
                </a:solidFill>
                <a:latin typeface="Comic Sans MS" panose="030F0702030302020204" pitchFamily="66" charset="0"/>
              </a:rPr>
            </a:br>
            <a:r>
              <a:rPr lang="en-US" sz="2800" b="1" dirty="0" smtClean="0">
                <a:solidFill>
                  <a:srgbClr val="C00000"/>
                </a:solidFill>
                <a:latin typeface="Comic Sans MS" panose="030F0702030302020204" pitchFamily="66" charset="0"/>
              </a:rPr>
              <a:t>I Bent a Rule</a:t>
            </a:r>
            <a:r>
              <a:rPr lang="en-US" sz="2800" dirty="0" smtClean="0">
                <a:solidFill>
                  <a:srgbClr val="C00000"/>
                </a:solidFill>
                <a:latin typeface="Comic Sans MS" panose="030F0702030302020204" pitchFamily="66" charset="0"/>
              </a:rPr>
              <a:t/>
            </a:r>
            <a:br>
              <a:rPr lang="en-US" sz="2800" dirty="0" smtClean="0">
                <a:solidFill>
                  <a:srgbClr val="C00000"/>
                </a:solidFill>
                <a:latin typeface="Comic Sans MS" panose="030F0702030302020204" pitchFamily="66" charset="0"/>
              </a:rPr>
            </a:br>
            <a:r>
              <a:rPr lang="en-US" sz="2800" dirty="0" smtClean="0">
                <a:solidFill>
                  <a:srgbClr val="C00000"/>
                </a:solidFill>
                <a:latin typeface="Comic Sans MS" panose="030F0702030302020204" pitchFamily="66" charset="0"/>
              </a:rPr>
              <a:t>(or wanted to)</a:t>
            </a:r>
          </a:p>
          <a:p>
            <a:pPr marL="0" indent="0" algn="ctr">
              <a:buNone/>
            </a:pPr>
            <a:endParaRPr lang="en-US" sz="2800" dirty="0">
              <a:solidFill>
                <a:srgbClr val="C00000"/>
              </a:solidFill>
              <a:latin typeface="Comic Sans MS" panose="030F0702030302020204" pitchFamily="66" charset="0"/>
            </a:endParaRPr>
          </a:p>
          <a:p>
            <a:pPr marL="0" indent="0" algn="ctr">
              <a:buNone/>
            </a:pPr>
            <a:r>
              <a:rPr lang="en-US" sz="2800" dirty="0" smtClean="0">
                <a:solidFill>
                  <a:srgbClr val="C00000"/>
                </a:solidFill>
                <a:latin typeface="Comic Sans MS" panose="030F0702030302020204" pitchFamily="66" charset="0"/>
              </a:rPr>
              <a:t>Found on </a:t>
            </a:r>
            <a:r>
              <a:rPr lang="en-US" sz="2800" dirty="0" err="1" smtClean="0">
                <a:solidFill>
                  <a:srgbClr val="C00000"/>
                </a:solidFill>
                <a:latin typeface="Comic Sans MS" panose="030F0702030302020204" pitchFamily="66" charset="0"/>
              </a:rPr>
              <a:t>WebJunction</a:t>
            </a:r>
            <a:endParaRPr lang="en-US" sz="2800" dirty="0" smtClean="0">
              <a:solidFill>
                <a:srgbClr val="C00000"/>
              </a:solidFill>
              <a:latin typeface="Comic Sans MS" panose="030F0702030302020204" pitchFamily="66" charset="0"/>
            </a:endParaRPr>
          </a:p>
          <a:p>
            <a:pPr marL="0" indent="0" algn="ctr">
              <a:buNone/>
            </a:pPr>
            <a:endParaRPr lang="en-US" sz="2800" dirty="0">
              <a:solidFill>
                <a:srgbClr val="C00000"/>
              </a:solidFill>
              <a:latin typeface="Comic Sans MS" panose="030F0702030302020204" pitchFamily="66" charset="0"/>
            </a:endParaRPr>
          </a:p>
        </p:txBody>
      </p:sp>
      <p:pic>
        <p:nvPicPr>
          <p:cNvPr id="5122" name="Picture 2" descr="C:\Users\bmckewon\AppData\Local\Microsoft\Windows\Temporary Internet Files\Content.IE5\SH4U21M1\MP900382885[1].jpg"/>
          <p:cNvPicPr>
            <a:picLocks noChangeAspect="1" noChangeArrowheads="1"/>
          </p:cNvPicPr>
          <p:nvPr/>
        </p:nvPicPr>
        <p:blipFill>
          <a:blip r:embed="rId3">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762000" y="2286000"/>
            <a:ext cx="4495800" cy="3211286"/>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71511782"/>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533400"/>
            <a:ext cx="7024744" cy="1143000"/>
          </a:xfrm>
        </p:spPr>
        <p:txBody>
          <a:bodyPr>
            <a:normAutofit/>
          </a:bodyPr>
          <a:lstStyle/>
          <a:p>
            <a:pPr algn="ctr"/>
            <a:r>
              <a:rPr lang="en-US" sz="3600" b="1" cap="none" dirty="0" smtClean="0">
                <a:solidFill>
                  <a:schemeClr val="tx1"/>
                </a:solidFill>
              </a:rPr>
              <a:t>Find Sample Policies  </a:t>
            </a:r>
            <a:endParaRPr lang="en-US" sz="3600" b="1" cap="none" dirty="0">
              <a:solidFill>
                <a:schemeClr val="tx1"/>
              </a:solidFill>
            </a:endParaRPr>
          </a:p>
        </p:txBody>
      </p:sp>
      <p:sp>
        <p:nvSpPr>
          <p:cNvPr id="3" name="Content Placeholder 2"/>
          <p:cNvSpPr>
            <a:spLocks noGrp="1"/>
          </p:cNvSpPr>
          <p:nvPr>
            <p:ph sz="half" idx="1"/>
          </p:nvPr>
        </p:nvSpPr>
        <p:spPr>
          <a:xfrm>
            <a:off x="228600" y="1717550"/>
            <a:ext cx="8686800" cy="4911849"/>
          </a:xfrm>
          <a:prstGeom prst="rect">
            <a:avLst/>
          </a:prstGeom>
          <a:solidFill>
            <a:schemeClr val="bg1"/>
          </a:solidFill>
        </p:spPr>
        <p:txBody>
          <a:bodyPr>
            <a:normAutofit/>
          </a:bodyPr>
          <a:lstStyle/>
          <a:p>
            <a:endParaRPr lang="en-US" sz="1400" dirty="0" smtClean="0">
              <a:latin typeface="Comic Sans MS" pitchFamily="66" charset="0"/>
            </a:endParaRPr>
          </a:p>
          <a:p>
            <a:pPr marL="114300" indent="0">
              <a:buNone/>
            </a:pPr>
            <a:endParaRPr lang="en-US" sz="1000" dirty="0" smtClean="0">
              <a:latin typeface="Comic Sans MS" pitchFamily="66" charset="0"/>
            </a:endParaRPr>
          </a:p>
          <a:p>
            <a:pPr>
              <a:buFont typeface="Wingdings" panose="05000000000000000000" pitchFamily="2" charset="2"/>
              <a:buChar char="Ø"/>
            </a:pPr>
            <a:r>
              <a:rPr lang="en-US" sz="2000" b="1" dirty="0" smtClean="0">
                <a:latin typeface="Comic Sans MS" pitchFamily="66" charset="0"/>
              </a:rPr>
              <a:t> </a:t>
            </a:r>
            <a:r>
              <a:rPr lang="en-US" sz="2000" b="1" dirty="0" smtClean="0"/>
              <a:t>Northeast Kansas Library System</a:t>
            </a:r>
          </a:p>
          <a:p>
            <a:pPr marL="0" indent="0">
              <a:buNone/>
            </a:pPr>
            <a:r>
              <a:rPr lang="en-US" sz="2000" u="sng" dirty="0" smtClean="0">
                <a:hlinkClick r:id="rId3"/>
              </a:rPr>
              <a:t>http</a:t>
            </a:r>
            <a:r>
              <a:rPr lang="en-US" sz="2000" u="sng" dirty="0">
                <a:hlinkClick r:id="rId3"/>
              </a:rPr>
              <a:t>://policies.nekls.org</a:t>
            </a:r>
            <a:r>
              <a:rPr lang="en-US" sz="2000" dirty="0"/>
              <a:t> </a:t>
            </a:r>
            <a:endParaRPr lang="en-US" sz="2000" dirty="0" smtClean="0"/>
          </a:p>
          <a:p>
            <a:pPr marL="0" indent="0">
              <a:buNone/>
            </a:pPr>
            <a:endParaRPr lang="en-US" sz="2000" dirty="0" smtClean="0">
              <a:solidFill>
                <a:schemeClr val="tx1"/>
              </a:solidFill>
            </a:endParaRPr>
          </a:p>
          <a:p>
            <a:pPr>
              <a:buFont typeface="Wingdings" panose="05000000000000000000" pitchFamily="2" charset="2"/>
              <a:buChar char="Ø"/>
            </a:pPr>
            <a:r>
              <a:rPr lang="en-US" sz="2000" b="1" dirty="0" smtClean="0">
                <a:solidFill>
                  <a:schemeClr val="tx1"/>
                </a:solidFill>
              </a:rPr>
              <a:t> </a:t>
            </a:r>
            <a:r>
              <a:rPr lang="en-US" sz="2000" b="1" dirty="0" err="1" smtClean="0">
                <a:solidFill>
                  <a:schemeClr val="tx1"/>
                </a:solidFill>
              </a:rPr>
              <a:t>WebJunction</a:t>
            </a:r>
            <a:r>
              <a:rPr lang="en-US" sz="2000" b="1" dirty="0" smtClean="0">
                <a:solidFill>
                  <a:schemeClr val="tx1"/>
                </a:solidFill>
              </a:rPr>
              <a:t> </a:t>
            </a:r>
          </a:p>
          <a:p>
            <a:pPr marL="114300" indent="0">
              <a:buNone/>
            </a:pPr>
            <a:r>
              <a:rPr lang="en-US" sz="2000" dirty="0" smtClean="0">
                <a:solidFill>
                  <a:schemeClr val="tx1"/>
                </a:solidFill>
                <a:hlinkClick r:id="rId4"/>
              </a:rPr>
              <a:t>www.webjunction.org</a:t>
            </a:r>
            <a:r>
              <a:rPr lang="en-US" sz="2000" dirty="0" smtClean="0">
                <a:solidFill>
                  <a:schemeClr val="tx1"/>
                </a:solidFill>
              </a:rPr>
              <a:t> </a:t>
            </a:r>
          </a:p>
          <a:p>
            <a:pPr>
              <a:buFont typeface="Wingdings" panose="05000000000000000000" pitchFamily="2" charset="2"/>
              <a:buChar char="Ø"/>
            </a:pPr>
            <a:endParaRPr lang="en-US" sz="2000" dirty="0" smtClean="0">
              <a:solidFill>
                <a:schemeClr val="tx1"/>
              </a:solidFill>
            </a:endParaRPr>
          </a:p>
          <a:p>
            <a:pPr>
              <a:buFont typeface="Wingdings" panose="05000000000000000000" pitchFamily="2" charset="2"/>
              <a:buChar char="Ø"/>
            </a:pPr>
            <a:r>
              <a:rPr lang="en-US" sz="2000" b="1" dirty="0" smtClean="0">
                <a:solidFill>
                  <a:schemeClr val="tx1"/>
                </a:solidFill>
              </a:rPr>
              <a:t> American Library Association</a:t>
            </a:r>
          </a:p>
          <a:p>
            <a:pPr marL="0" indent="0">
              <a:buNone/>
            </a:pPr>
            <a:r>
              <a:rPr lang="en-US" sz="2000" dirty="0" smtClean="0">
                <a:solidFill>
                  <a:schemeClr val="tx1"/>
                </a:solidFill>
                <a:hlinkClick r:id="rId5"/>
              </a:rPr>
              <a:t>www.ala.org</a:t>
            </a:r>
            <a:r>
              <a:rPr lang="en-US" sz="2000" dirty="0" smtClean="0">
                <a:solidFill>
                  <a:schemeClr val="tx1"/>
                </a:solidFill>
              </a:rPr>
              <a:t> </a:t>
            </a:r>
          </a:p>
          <a:p>
            <a:pPr>
              <a:buFont typeface="Wingdings" panose="05000000000000000000" pitchFamily="2" charset="2"/>
              <a:buChar char="Ø"/>
            </a:pPr>
            <a:endParaRPr lang="en-US" sz="2000" b="1" dirty="0">
              <a:solidFill>
                <a:schemeClr val="tx1"/>
              </a:solidFill>
            </a:endParaRPr>
          </a:p>
          <a:p>
            <a:pPr>
              <a:buFont typeface="Wingdings" panose="05000000000000000000" pitchFamily="2" charset="2"/>
              <a:buChar char="Ø"/>
            </a:pPr>
            <a:r>
              <a:rPr lang="en-US" sz="2000" b="1" dirty="0" smtClean="0">
                <a:solidFill>
                  <a:schemeClr val="tx1"/>
                </a:solidFill>
              </a:rPr>
              <a:t> Public </a:t>
            </a:r>
            <a:r>
              <a:rPr lang="en-US" sz="2000" b="1" dirty="0">
                <a:solidFill>
                  <a:schemeClr val="tx1"/>
                </a:solidFill>
              </a:rPr>
              <a:t>Library Association</a:t>
            </a:r>
          </a:p>
          <a:p>
            <a:pPr marL="0" indent="0">
              <a:buNone/>
            </a:pPr>
            <a:r>
              <a:rPr lang="en-US" sz="2000" dirty="0">
                <a:solidFill>
                  <a:schemeClr val="tx1"/>
                </a:solidFill>
                <a:hlinkClick r:id="rId6"/>
              </a:rPr>
              <a:t>www.pla.org</a:t>
            </a:r>
            <a:r>
              <a:rPr lang="en-US" sz="2000" dirty="0">
                <a:solidFill>
                  <a:schemeClr val="tx1"/>
                </a:solidFill>
              </a:rPr>
              <a:t> </a:t>
            </a:r>
          </a:p>
          <a:p>
            <a:pPr>
              <a:buNone/>
            </a:pPr>
            <a:endParaRPr lang="en-US" sz="2000" dirty="0" smtClean="0">
              <a:latin typeface="Comic Sans MS" pitchFamily="66" charset="0"/>
            </a:endParaRPr>
          </a:p>
          <a:p>
            <a:pPr>
              <a:buNone/>
            </a:pPr>
            <a:endParaRPr lang="en-US" sz="2200" dirty="0" smtClean="0">
              <a:latin typeface="Comic Sans MS" pitchFamily="66" charset="0"/>
            </a:endParaRPr>
          </a:p>
          <a:p>
            <a:endParaRPr lang="en-US" sz="2200" dirty="0" smtClean="0">
              <a:latin typeface="Comic Sans MS" pitchFamily="66" charset="0"/>
            </a:endParaRPr>
          </a:p>
          <a:p>
            <a:pPr>
              <a:buNone/>
            </a:pPr>
            <a:endParaRPr lang="en-US" sz="2400" dirty="0" smtClean="0">
              <a:latin typeface="Comic Sans MS" pitchFamily="66" charset="0"/>
            </a:endParaRPr>
          </a:p>
          <a:p>
            <a:pPr>
              <a:buNone/>
            </a:pPr>
            <a:endParaRPr lang="en-US" sz="2400" dirty="0">
              <a:latin typeface="Comic Sans MS" pitchFamily="66" charset="0"/>
            </a:endParaRPr>
          </a:p>
        </p:txBody>
      </p:sp>
      <p:pic>
        <p:nvPicPr>
          <p:cNvPr id="5124" name="Picture 4" descr="C:\Users\bmckewon\AppData\Local\Microsoft\Windows\Temporary Internet Files\Content.IE5\HV8WFU3C\Finding-work-at-home-jobs[1].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rot="991911">
            <a:off x="4962112" y="2449429"/>
            <a:ext cx="3349753" cy="33401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611505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 calcmode="lin" valueType="num">
                                      <p:cBhvr>
                                        <p:cTn id="7" dur="500" fill="hold"/>
                                        <p:tgtEl>
                                          <p:spTgt spid="3">
                                            <p:bg/>
                                          </p:spTgt>
                                        </p:tgtEl>
                                        <p:attrNameLst>
                                          <p:attrName>ppt_w</p:attrName>
                                        </p:attrNameLst>
                                      </p:cBhvr>
                                      <p:tavLst>
                                        <p:tav tm="0">
                                          <p:val>
                                            <p:fltVal val="0"/>
                                          </p:val>
                                        </p:tav>
                                        <p:tav tm="100000">
                                          <p:val>
                                            <p:strVal val="#ppt_w"/>
                                          </p:val>
                                        </p:tav>
                                      </p:tavLst>
                                    </p:anim>
                                    <p:anim calcmode="lin" valueType="num">
                                      <p:cBhvr>
                                        <p:cTn id="8" dur="500" fill="hold"/>
                                        <p:tgtEl>
                                          <p:spTgt spid="3">
                                            <p:bg/>
                                          </p:spTgt>
                                        </p:tgtEl>
                                        <p:attrNameLst>
                                          <p:attrName>ppt_h</p:attrName>
                                        </p:attrNameLst>
                                      </p:cBhvr>
                                      <p:tavLst>
                                        <p:tav tm="0">
                                          <p:val>
                                            <p:fltVal val="0"/>
                                          </p:val>
                                        </p:tav>
                                        <p:tav tm="100000">
                                          <p:val>
                                            <p:strVal val="#ppt_h"/>
                                          </p:val>
                                        </p:tav>
                                      </p:tavLst>
                                    </p:anim>
                                    <p:animEffect transition="in" filter="fade">
                                      <p:cBhvr>
                                        <p:cTn id="9" dur="500"/>
                                        <p:tgtEl>
                                          <p:spTgt spid="3">
                                            <p:bg/>
                                          </p:spTgt>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 calcmode="lin" valueType="num">
                                      <p:cBhvr>
                                        <p:cTn id="12"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13" dur="5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14" dur="500"/>
                                        <p:tgtEl>
                                          <p:spTgt spid="3">
                                            <p:txEl>
                                              <p:pRg st="2" end="2"/>
                                            </p:txEl>
                                          </p:spTgt>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 calcmode="lin" valueType="num">
                                      <p:cBhvr>
                                        <p:cTn id="17" dur="500" fill="hold"/>
                                        <p:tgtEl>
                                          <p:spTgt spid="3">
                                            <p:txEl>
                                              <p:pRg st="3" end="3"/>
                                            </p:txEl>
                                          </p:spTgt>
                                        </p:tgtEl>
                                        <p:attrNameLst>
                                          <p:attrName>ppt_w</p:attrName>
                                        </p:attrNameLst>
                                      </p:cBhvr>
                                      <p:tavLst>
                                        <p:tav tm="0">
                                          <p:val>
                                            <p:fltVal val="0"/>
                                          </p:val>
                                        </p:tav>
                                        <p:tav tm="100000">
                                          <p:val>
                                            <p:strVal val="#ppt_w"/>
                                          </p:val>
                                        </p:tav>
                                      </p:tavLst>
                                    </p:anim>
                                    <p:anim calcmode="lin" valueType="num">
                                      <p:cBhvr>
                                        <p:cTn id="18" dur="500" fill="hold"/>
                                        <p:tgtEl>
                                          <p:spTgt spid="3">
                                            <p:txEl>
                                              <p:pRg st="3" end="3"/>
                                            </p:txEl>
                                          </p:spTgt>
                                        </p:tgtEl>
                                        <p:attrNameLst>
                                          <p:attrName>ppt_h</p:attrName>
                                        </p:attrNameLst>
                                      </p:cBhvr>
                                      <p:tavLst>
                                        <p:tav tm="0">
                                          <p:val>
                                            <p:fltVal val="0"/>
                                          </p:val>
                                        </p:tav>
                                        <p:tav tm="100000">
                                          <p:val>
                                            <p:strVal val="#ppt_h"/>
                                          </p:val>
                                        </p:tav>
                                      </p:tavLst>
                                    </p:anim>
                                    <p:animEffect transition="in" filter="fade">
                                      <p:cBhvr>
                                        <p:cTn id="19" dur="500"/>
                                        <p:tgtEl>
                                          <p:spTgt spid="3">
                                            <p:txEl>
                                              <p:pRg st="3" end="3"/>
                                            </p:txEl>
                                          </p:spTgt>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 calcmode="lin" valueType="num">
                                      <p:cBhvr>
                                        <p:cTn id="22" dur="500" fill="hold"/>
                                        <p:tgtEl>
                                          <p:spTgt spid="3">
                                            <p:txEl>
                                              <p:pRg st="5" end="5"/>
                                            </p:txEl>
                                          </p:spTgt>
                                        </p:tgtEl>
                                        <p:attrNameLst>
                                          <p:attrName>ppt_w</p:attrName>
                                        </p:attrNameLst>
                                      </p:cBhvr>
                                      <p:tavLst>
                                        <p:tav tm="0">
                                          <p:val>
                                            <p:fltVal val="0"/>
                                          </p:val>
                                        </p:tav>
                                        <p:tav tm="100000">
                                          <p:val>
                                            <p:strVal val="#ppt_w"/>
                                          </p:val>
                                        </p:tav>
                                      </p:tavLst>
                                    </p:anim>
                                    <p:anim calcmode="lin" valueType="num">
                                      <p:cBhvr>
                                        <p:cTn id="23" dur="500" fill="hold"/>
                                        <p:tgtEl>
                                          <p:spTgt spid="3">
                                            <p:txEl>
                                              <p:pRg st="5" end="5"/>
                                            </p:txEl>
                                          </p:spTgt>
                                        </p:tgtEl>
                                        <p:attrNameLst>
                                          <p:attrName>ppt_h</p:attrName>
                                        </p:attrNameLst>
                                      </p:cBhvr>
                                      <p:tavLst>
                                        <p:tav tm="0">
                                          <p:val>
                                            <p:fltVal val="0"/>
                                          </p:val>
                                        </p:tav>
                                        <p:tav tm="100000">
                                          <p:val>
                                            <p:strVal val="#ppt_h"/>
                                          </p:val>
                                        </p:tav>
                                      </p:tavLst>
                                    </p:anim>
                                    <p:animEffect transition="in" filter="fade">
                                      <p:cBhvr>
                                        <p:cTn id="24" dur="500"/>
                                        <p:tgtEl>
                                          <p:spTgt spid="3">
                                            <p:txEl>
                                              <p:pRg st="5" end="5"/>
                                            </p:txEl>
                                          </p:spTgt>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anim calcmode="lin" valueType="num">
                                      <p:cBhvr>
                                        <p:cTn id="27" dur="500" fill="hold"/>
                                        <p:tgtEl>
                                          <p:spTgt spid="3">
                                            <p:txEl>
                                              <p:pRg st="6" end="6"/>
                                            </p:txEl>
                                          </p:spTgt>
                                        </p:tgtEl>
                                        <p:attrNameLst>
                                          <p:attrName>ppt_w</p:attrName>
                                        </p:attrNameLst>
                                      </p:cBhvr>
                                      <p:tavLst>
                                        <p:tav tm="0">
                                          <p:val>
                                            <p:fltVal val="0"/>
                                          </p:val>
                                        </p:tav>
                                        <p:tav tm="100000">
                                          <p:val>
                                            <p:strVal val="#ppt_w"/>
                                          </p:val>
                                        </p:tav>
                                      </p:tavLst>
                                    </p:anim>
                                    <p:anim calcmode="lin" valueType="num">
                                      <p:cBhvr>
                                        <p:cTn id="28" dur="500" fill="hold"/>
                                        <p:tgtEl>
                                          <p:spTgt spid="3">
                                            <p:txEl>
                                              <p:pRg st="6" end="6"/>
                                            </p:txEl>
                                          </p:spTgt>
                                        </p:tgtEl>
                                        <p:attrNameLst>
                                          <p:attrName>ppt_h</p:attrName>
                                        </p:attrNameLst>
                                      </p:cBhvr>
                                      <p:tavLst>
                                        <p:tav tm="0">
                                          <p:val>
                                            <p:fltVal val="0"/>
                                          </p:val>
                                        </p:tav>
                                        <p:tav tm="100000">
                                          <p:val>
                                            <p:strVal val="#ppt_h"/>
                                          </p:val>
                                        </p:tav>
                                      </p:tavLst>
                                    </p:anim>
                                    <p:animEffect transition="in" filter="fade">
                                      <p:cBhvr>
                                        <p:cTn id="29" dur="500"/>
                                        <p:tgtEl>
                                          <p:spTgt spid="3">
                                            <p:txEl>
                                              <p:pRg st="6" end="6"/>
                                            </p:txEl>
                                          </p:spTgt>
                                        </p:tgtEl>
                                      </p:cBhvr>
                                    </p:animEffect>
                                  </p:childTnLst>
                                </p:cTn>
                              </p:par>
                              <p:par>
                                <p:cTn id="30" presetID="53" presetClass="entr" presetSubtype="16" fill="hold" grpId="0" nodeType="withEffect">
                                  <p:stCondLst>
                                    <p:cond delay="0"/>
                                  </p:stCondLst>
                                  <p:childTnLst>
                                    <p:set>
                                      <p:cBhvr>
                                        <p:cTn id="31" dur="1" fill="hold">
                                          <p:stCondLst>
                                            <p:cond delay="0"/>
                                          </p:stCondLst>
                                        </p:cTn>
                                        <p:tgtEl>
                                          <p:spTgt spid="3">
                                            <p:txEl>
                                              <p:pRg st="8" end="8"/>
                                            </p:txEl>
                                          </p:spTgt>
                                        </p:tgtEl>
                                        <p:attrNameLst>
                                          <p:attrName>style.visibility</p:attrName>
                                        </p:attrNameLst>
                                      </p:cBhvr>
                                      <p:to>
                                        <p:strVal val="visible"/>
                                      </p:to>
                                    </p:set>
                                    <p:anim calcmode="lin" valueType="num">
                                      <p:cBhvr>
                                        <p:cTn id="32" dur="500" fill="hold"/>
                                        <p:tgtEl>
                                          <p:spTgt spid="3">
                                            <p:txEl>
                                              <p:pRg st="8" end="8"/>
                                            </p:txEl>
                                          </p:spTgt>
                                        </p:tgtEl>
                                        <p:attrNameLst>
                                          <p:attrName>ppt_w</p:attrName>
                                        </p:attrNameLst>
                                      </p:cBhvr>
                                      <p:tavLst>
                                        <p:tav tm="0">
                                          <p:val>
                                            <p:fltVal val="0"/>
                                          </p:val>
                                        </p:tav>
                                        <p:tav tm="100000">
                                          <p:val>
                                            <p:strVal val="#ppt_w"/>
                                          </p:val>
                                        </p:tav>
                                      </p:tavLst>
                                    </p:anim>
                                    <p:anim calcmode="lin" valueType="num">
                                      <p:cBhvr>
                                        <p:cTn id="33" dur="500" fill="hold"/>
                                        <p:tgtEl>
                                          <p:spTgt spid="3">
                                            <p:txEl>
                                              <p:pRg st="8" end="8"/>
                                            </p:txEl>
                                          </p:spTgt>
                                        </p:tgtEl>
                                        <p:attrNameLst>
                                          <p:attrName>ppt_h</p:attrName>
                                        </p:attrNameLst>
                                      </p:cBhvr>
                                      <p:tavLst>
                                        <p:tav tm="0">
                                          <p:val>
                                            <p:fltVal val="0"/>
                                          </p:val>
                                        </p:tav>
                                        <p:tav tm="100000">
                                          <p:val>
                                            <p:strVal val="#ppt_h"/>
                                          </p:val>
                                        </p:tav>
                                      </p:tavLst>
                                    </p:anim>
                                    <p:animEffect transition="in" filter="fade">
                                      <p:cBhvr>
                                        <p:cTn id="34" dur="500"/>
                                        <p:tgtEl>
                                          <p:spTgt spid="3">
                                            <p:txEl>
                                              <p:pRg st="8" end="8"/>
                                            </p:txEl>
                                          </p:spTgt>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3">
                                            <p:txEl>
                                              <p:pRg st="9" end="9"/>
                                            </p:txEl>
                                          </p:spTgt>
                                        </p:tgtEl>
                                        <p:attrNameLst>
                                          <p:attrName>style.visibility</p:attrName>
                                        </p:attrNameLst>
                                      </p:cBhvr>
                                      <p:to>
                                        <p:strVal val="visible"/>
                                      </p:to>
                                    </p:set>
                                    <p:anim calcmode="lin" valueType="num">
                                      <p:cBhvr>
                                        <p:cTn id="37" dur="500" fill="hold"/>
                                        <p:tgtEl>
                                          <p:spTgt spid="3">
                                            <p:txEl>
                                              <p:pRg st="9" end="9"/>
                                            </p:txEl>
                                          </p:spTgt>
                                        </p:tgtEl>
                                        <p:attrNameLst>
                                          <p:attrName>ppt_w</p:attrName>
                                        </p:attrNameLst>
                                      </p:cBhvr>
                                      <p:tavLst>
                                        <p:tav tm="0">
                                          <p:val>
                                            <p:fltVal val="0"/>
                                          </p:val>
                                        </p:tav>
                                        <p:tav tm="100000">
                                          <p:val>
                                            <p:strVal val="#ppt_w"/>
                                          </p:val>
                                        </p:tav>
                                      </p:tavLst>
                                    </p:anim>
                                    <p:anim calcmode="lin" valueType="num">
                                      <p:cBhvr>
                                        <p:cTn id="38" dur="500" fill="hold"/>
                                        <p:tgtEl>
                                          <p:spTgt spid="3">
                                            <p:txEl>
                                              <p:pRg st="9" end="9"/>
                                            </p:txEl>
                                          </p:spTgt>
                                        </p:tgtEl>
                                        <p:attrNameLst>
                                          <p:attrName>ppt_h</p:attrName>
                                        </p:attrNameLst>
                                      </p:cBhvr>
                                      <p:tavLst>
                                        <p:tav tm="0">
                                          <p:val>
                                            <p:fltVal val="0"/>
                                          </p:val>
                                        </p:tav>
                                        <p:tav tm="100000">
                                          <p:val>
                                            <p:strVal val="#ppt_h"/>
                                          </p:val>
                                        </p:tav>
                                      </p:tavLst>
                                    </p:anim>
                                    <p:animEffect transition="in" filter="fade">
                                      <p:cBhvr>
                                        <p:cTn id="39" dur="500"/>
                                        <p:tgtEl>
                                          <p:spTgt spid="3">
                                            <p:txEl>
                                              <p:pRg st="9" end="9"/>
                                            </p:txEl>
                                          </p:spTgt>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3">
                                            <p:txEl>
                                              <p:pRg st="11" end="11"/>
                                            </p:txEl>
                                          </p:spTgt>
                                        </p:tgtEl>
                                        <p:attrNameLst>
                                          <p:attrName>style.visibility</p:attrName>
                                        </p:attrNameLst>
                                      </p:cBhvr>
                                      <p:to>
                                        <p:strVal val="visible"/>
                                      </p:to>
                                    </p:set>
                                    <p:anim calcmode="lin" valueType="num">
                                      <p:cBhvr>
                                        <p:cTn id="42" dur="500" fill="hold"/>
                                        <p:tgtEl>
                                          <p:spTgt spid="3">
                                            <p:txEl>
                                              <p:pRg st="11" end="11"/>
                                            </p:txEl>
                                          </p:spTgt>
                                        </p:tgtEl>
                                        <p:attrNameLst>
                                          <p:attrName>ppt_w</p:attrName>
                                        </p:attrNameLst>
                                      </p:cBhvr>
                                      <p:tavLst>
                                        <p:tav tm="0">
                                          <p:val>
                                            <p:fltVal val="0"/>
                                          </p:val>
                                        </p:tav>
                                        <p:tav tm="100000">
                                          <p:val>
                                            <p:strVal val="#ppt_w"/>
                                          </p:val>
                                        </p:tav>
                                      </p:tavLst>
                                    </p:anim>
                                    <p:anim calcmode="lin" valueType="num">
                                      <p:cBhvr>
                                        <p:cTn id="43" dur="500" fill="hold"/>
                                        <p:tgtEl>
                                          <p:spTgt spid="3">
                                            <p:txEl>
                                              <p:pRg st="11" end="11"/>
                                            </p:txEl>
                                          </p:spTgt>
                                        </p:tgtEl>
                                        <p:attrNameLst>
                                          <p:attrName>ppt_h</p:attrName>
                                        </p:attrNameLst>
                                      </p:cBhvr>
                                      <p:tavLst>
                                        <p:tav tm="0">
                                          <p:val>
                                            <p:fltVal val="0"/>
                                          </p:val>
                                        </p:tav>
                                        <p:tav tm="100000">
                                          <p:val>
                                            <p:strVal val="#ppt_h"/>
                                          </p:val>
                                        </p:tav>
                                      </p:tavLst>
                                    </p:anim>
                                    <p:animEffect transition="in" filter="fade">
                                      <p:cBhvr>
                                        <p:cTn id="44" dur="500"/>
                                        <p:tgtEl>
                                          <p:spTgt spid="3">
                                            <p:txEl>
                                              <p:pRg st="11" end="11"/>
                                            </p:txEl>
                                          </p:spTgt>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3">
                                            <p:txEl>
                                              <p:pRg st="12" end="12"/>
                                            </p:txEl>
                                          </p:spTgt>
                                        </p:tgtEl>
                                        <p:attrNameLst>
                                          <p:attrName>style.visibility</p:attrName>
                                        </p:attrNameLst>
                                      </p:cBhvr>
                                      <p:to>
                                        <p:strVal val="visible"/>
                                      </p:to>
                                    </p:set>
                                    <p:anim calcmode="lin" valueType="num">
                                      <p:cBhvr>
                                        <p:cTn id="47" dur="500" fill="hold"/>
                                        <p:tgtEl>
                                          <p:spTgt spid="3">
                                            <p:txEl>
                                              <p:pRg st="12" end="12"/>
                                            </p:txEl>
                                          </p:spTgt>
                                        </p:tgtEl>
                                        <p:attrNameLst>
                                          <p:attrName>ppt_w</p:attrName>
                                        </p:attrNameLst>
                                      </p:cBhvr>
                                      <p:tavLst>
                                        <p:tav tm="0">
                                          <p:val>
                                            <p:fltVal val="0"/>
                                          </p:val>
                                        </p:tav>
                                        <p:tav tm="100000">
                                          <p:val>
                                            <p:strVal val="#ppt_w"/>
                                          </p:val>
                                        </p:tav>
                                      </p:tavLst>
                                    </p:anim>
                                    <p:anim calcmode="lin" valueType="num">
                                      <p:cBhvr>
                                        <p:cTn id="48" dur="500" fill="hold"/>
                                        <p:tgtEl>
                                          <p:spTgt spid="3">
                                            <p:txEl>
                                              <p:pRg st="12" end="12"/>
                                            </p:txEl>
                                          </p:spTgt>
                                        </p:tgtEl>
                                        <p:attrNameLst>
                                          <p:attrName>ppt_h</p:attrName>
                                        </p:attrNameLst>
                                      </p:cBhvr>
                                      <p:tavLst>
                                        <p:tav tm="0">
                                          <p:val>
                                            <p:fltVal val="0"/>
                                          </p:val>
                                        </p:tav>
                                        <p:tav tm="100000">
                                          <p:val>
                                            <p:strVal val="#ppt_h"/>
                                          </p:val>
                                        </p:tav>
                                      </p:tavLst>
                                    </p:anim>
                                    <p:animEffect transition="in" filter="fade">
                                      <p:cBhvr>
                                        <p:cTn id="49" dur="500"/>
                                        <p:tgtEl>
                                          <p:spTgt spid="3">
                                            <p:txEl>
                                              <p:pRg st="12" end="1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allAtOnce" animBg="1"/>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228600"/>
            <a:ext cx="8839200" cy="6477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491668523"/>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Placeholder 2"/>
          <p:cNvPicPr>
            <a:picLocks noGrp="1" noChangeAspect="1"/>
          </p:cNvPicPr>
          <p:nvPr>
            <p:ph type="pic" idx="1"/>
          </p:nvPr>
        </p:nvPicPr>
        <p:blipFill>
          <a:blip r:embed="rId3">
            <a:extLst>
              <a:ext uri="{28A0092B-C50C-407E-A947-70E740481C1C}">
                <a14:useLocalDpi xmlns:a14="http://schemas.microsoft.com/office/drawing/2010/main" val="0"/>
              </a:ext>
            </a:extLst>
          </a:blip>
          <a:srcRect t="3881" b="3881"/>
          <a:stretch>
            <a:fillRect/>
          </a:stretch>
        </p:blipFill>
        <p:spPr>
          <a:xfrm>
            <a:off x="2895600" y="838200"/>
            <a:ext cx="5904390" cy="5500456"/>
          </a:xfrm>
        </p:spPr>
      </p:pic>
      <p:sp>
        <p:nvSpPr>
          <p:cNvPr id="5" name="Subtitle 4"/>
          <p:cNvSpPr>
            <a:spLocks noGrp="1"/>
          </p:cNvSpPr>
          <p:nvPr>
            <p:ph type="body" sz="half" idx="2"/>
          </p:nvPr>
        </p:nvSpPr>
        <p:spPr>
          <a:xfrm>
            <a:off x="381000" y="2286000"/>
            <a:ext cx="4038600" cy="2819400"/>
          </a:xfrm>
          <a:solidFill>
            <a:schemeClr val="accent6">
              <a:lumMod val="20000"/>
              <a:lumOff val="80000"/>
            </a:schemeClr>
          </a:solidFill>
        </p:spPr>
        <p:txBody>
          <a:bodyPr>
            <a:normAutofit lnSpcReduction="10000"/>
          </a:bodyPr>
          <a:lstStyle/>
          <a:p>
            <a:endParaRPr lang="en-US" sz="2400" b="1" cap="none" dirty="0" smtClean="0">
              <a:solidFill>
                <a:srgbClr val="002060"/>
              </a:solidFill>
              <a:latin typeface="Comic Sans MS" pitchFamily="66" charset="0"/>
            </a:endParaRPr>
          </a:p>
          <a:p>
            <a:pPr algn="ctr"/>
            <a:r>
              <a:rPr lang="en-US" sz="3200" b="1" cap="none" dirty="0" smtClean="0">
                <a:solidFill>
                  <a:srgbClr val="002060"/>
                </a:solidFill>
              </a:rPr>
              <a:t>What Will You</a:t>
            </a:r>
            <a:br>
              <a:rPr lang="en-US" sz="3200" b="1" cap="none" dirty="0" smtClean="0">
                <a:solidFill>
                  <a:srgbClr val="002060"/>
                </a:solidFill>
              </a:rPr>
            </a:br>
            <a:r>
              <a:rPr lang="en-US" sz="3200" b="1" cap="none" dirty="0" smtClean="0">
                <a:solidFill>
                  <a:srgbClr val="002060"/>
                </a:solidFill>
              </a:rPr>
              <a:t>Do With</a:t>
            </a:r>
            <a:br>
              <a:rPr lang="en-US" sz="3200" b="1" cap="none" dirty="0" smtClean="0">
                <a:solidFill>
                  <a:srgbClr val="002060"/>
                </a:solidFill>
              </a:rPr>
            </a:br>
            <a:r>
              <a:rPr lang="en-US" sz="3200" b="1" i="1" cap="none" dirty="0" smtClean="0">
                <a:solidFill>
                  <a:srgbClr val="002060"/>
                </a:solidFill>
              </a:rPr>
              <a:t>Policies For Results</a:t>
            </a:r>
            <a:r>
              <a:rPr lang="en-US" sz="3200" b="1" cap="none" dirty="0" smtClean="0">
                <a:solidFill>
                  <a:srgbClr val="002060"/>
                </a:solidFill>
              </a:rPr>
              <a:t/>
            </a:r>
            <a:br>
              <a:rPr lang="en-US" sz="3200" b="1" cap="none" dirty="0" smtClean="0">
                <a:solidFill>
                  <a:srgbClr val="002060"/>
                </a:solidFill>
              </a:rPr>
            </a:br>
            <a:r>
              <a:rPr lang="en-US" sz="3200" b="1" cap="none" dirty="0" smtClean="0">
                <a:solidFill>
                  <a:srgbClr val="002060"/>
                </a:solidFill>
              </a:rPr>
              <a:t>@ Your Library?</a:t>
            </a:r>
            <a:endParaRPr lang="en-US" sz="3200" b="1" i="1" cap="none" dirty="0" smtClean="0">
              <a:solidFill>
                <a:srgbClr val="002060"/>
              </a:solidFill>
            </a:endParaRPr>
          </a:p>
          <a:p>
            <a:pPr algn="ctr"/>
            <a:endParaRPr lang="en-US" sz="3200" b="1" i="1" cap="none" dirty="0" smtClean="0">
              <a:solidFill>
                <a:srgbClr val="002060"/>
              </a:solidFill>
            </a:endParaRPr>
          </a:p>
          <a:p>
            <a:pPr algn="ctr"/>
            <a:endParaRPr lang="en-US" sz="3200" b="1" i="1" dirty="0">
              <a:solidFill>
                <a:srgbClr val="002060"/>
              </a:solidFill>
              <a:latin typeface="Comic Sans MS" pitchFamily="66" charset="0"/>
            </a:endParaRPr>
          </a:p>
          <a:p>
            <a:pPr algn="ctr"/>
            <a:endParaRPr lang="en-US" sz="2000" b="1" i="1" cap="none" dirty="0">
              <a:solidFill>
                <a:srgbClr val="002060"/>
              </a:solidFill>
              <a:latin typeface="Comic Sans MS" pitchFamily="66" charset="0"/>
            </a:endParaRPr>
          </a:p>
        </p:txBody>
      </p:sp>
      <p:sp>
        <p:nvSpPr>
          <p:cNvPr id="4" name="Title 3"/>
          <p:cNvSpPr>
            <a:spLocks noGrp="1"/>
          </p:cNvSpPr>
          <p:nvPr>
            <p:ph type="title"/>
          </p:nvPr>
        </p:nvSpPr>
        <p:spPr>
          <a:xfrm>
            <a:off x="838200" y="1295400"/>
            <a:ext cx="3200400" cy="1056443"/>
          </a:xfrm>
          <a:solidFill>
            <a:schemeClr val="bg2">
              <a:lumMod val="90000"/>
            </a:schemeClr>
          </a:solidFill>
        </p:spPr>
        <p:txBody>
          <a:bodyPr>
            <a:normAutofit/>
          </a:bodyPr>
          <a:lstStyle/>
          <a:p>
            <a:pPr algn="ctr"/>
            <a:r>
              <a:rPr lang="en-US" sz="4000" b="1" cap="none" dirty="0" smtClean="0">
                <a:solidFill>
                  <a:srgbClr val="002060"/>
                </a:solidFill>
                <a:latin typeface="+mn-lt"/>
              </a:rPr>
              <a:t>Reactions</a:t>
            </a:r>
            <a:r>
              <a:rPr lang="en-US" sz="3200" b="1" cap="none" dirty="0" smtClean="0">
                <a:solidFill>
                  <a:srgbClr val="002060"/>
                </a:solidFill>
                <a:latin typeface="+mn-lt"/>
              </a:rPr>
              <a:t>?</a:t>
            </a:r>
            <a:br>
              <a:rPr lang="en-US" sz="3200" b="1" cap="none" dirty="0" smtClean="0">
                <a:solidFill>
                  <a:srgbClr val="002060"/>
                </a:solidFill>
                <a:latin typeface="+mn-lt"/>
              </a:rPr>
            </a:br>
            <a:r>
              <a:rPr lang="en-US" sz="1000" b="1" dirty="0">
                <a:solidFill>
                  <a:srgbClr val="002060"/>
                </a:solidFill>
                <a:latin typeface="Comic Sans MS" pitchFamily="66" charset="0"/>
              </a:rPr>
              <a:t/>
            </a:r>
            <a:br>
              <a:rPr lang="en-US" sz="1000" b="1" dirty="0">
                <a:solidFill>
                  <a:srgbClr val="002060"/>
                </a:solidFill>
                <a:latin typeface="Comic Sans MS" pitchFamily="66" charset="0"/>
              </a:rPr>
            </a:br>
            <a:endParaRPr lang="en-US" sz="500" b="1" cap="none" dirty="0">
              <a:solidFill>
                <a:srgbClr val="002060"/>
              </a:solidFill>
              <a:latin typeface="Comic Sans MS" pitchFamily="66" charset="0"/>
            </a:endParaRPr>
          </a:p>
        </p:txBody>
      </p:sp>
    </p:spTree>
    <p:extLst>
      <p:ext uri="{BB962C8B-B14F-4D97-AF65-F5344CB8AC3E}">
        <p14:creationId xmlns:p14="http://schemas.microsoft.com/office/powerpoint/2010/main" val="1975335835"/>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a:xfrm>
            <a:off x="466560" y="1905000"/>
            <a:ext cx="3644403" cy="1927225"/>
          </a:xfrm>
          <a:noFill/>
        </p:spPr>
        <p:txBody>
          <a:bodyPr>
            <a:noAutofit/>
          </a:bodyPr>
          <a:lstStyle/>
          <a:p>
            <a:pPr algn="ctr"/>
            <a:r>
              <a:rPr lang="en-US" sz="4000" b="1" cap="none" dirty="0" smtClean="0">
                <a:solidFill>
                  <a:srgbClr val="002060"/>
                </a:solidFill>
              </a:rPr>
              <a:t>Policies For Results</a:t>
            </a:r>
            <a:r>
              <a:rPr lang="en-US" sz="4400" b="1" cap="none" dirty="0" smtClean="0">
                <a:solidFill>
                  <a:srgbClr val="002060"/>
                </a:solidFill>
              </a:rPr>
              <a:t/>
            </a:r>
            <a:br>
              <a:rPr lang="en-US" sz="4400" b="1" cap="none" dirty="0" smtClean="0">
                <a:solidFill>
                  <a:srgbClr val="002060"/>
                </a:solidFill>
              </a:rPr>
            </a:br>
            <a:r>
              <a:rPr lang="en-US" sz="2000" dirty="0"/>
              <a:t/>
            </a:r>
            <a:br>
              <a:rPr lang="en-US" sz="2000" dirty="0"/>
            </a:br>
            <a:endParaRPr lang="en-US" sz="2000" b="1" dirty="0">
              <a:solidFill>
                <a:srgbClr val="002060"/>
              </a:solidFill>
            </a:endParaRPr>
          </a:p>
        </p:txBody>
      </p:sp>
      <p:sp>
        <p:nvSpPr>
          <p:cNvPr id="4" name="Subtitle 3"/>
          <p:cNvSpPr>
            <a:spLocks noGrp="1"/>
          </p:cNvSpPr>
          <p:nvPr>
            <p:ph type="subTitle" idx="1"/>
          </p:nvPr>
        </p:nvSpPr>
        <p:spPr>
          <a:xfrm>
            <a:off x="1447800" y="5181600"/>
            <a:ext cx="6400800" cy="1447799"/>
          </a:xfrm>
        </p:spPr>
        <p:txBody>
          <a:bodyPr>
            <a:normAutofit/>
          </a:bodyPr>
          <a:lstStyle/>
          <a:p>
            <a:pPr algn="ctr"/>
            <a:r>
              <a:rPr lang="en-US" sz="3600" b="1" dirty="0" smtClean="0">
                <a:solidFill>
                  <a:srgbClr val="002060"/>
                </a:solidFill>
              </a:rPr>
              <a:t>That’s Our Time</a:t>
            </a:r>
            <a:br>
              <a:rPr lang="en-US" sz="3600" b="1" dirty="0" smtClean="0">
                <a:solidFill>
                  <a:srgbClr val="002060"/>
                </a:solidFill>
              </a:rPr>
            </a:br>
            <a:r>
              <a:rPr lang="en-US" sz="3600" b="1" dirty="0" smtClean="0">
                <a:solidFill>
                  <a:srgbClr val="002060"/>
                </a:solidFill>
              </a:rPr>
              <a:t>Thanks For Attending!</a:t>
            </a:r>
            <a:endParaRPr lang="en-US" sz="3600" dirty="0" smtClean="0">
              <a:solidFill>
                <a:schemeClr val="tx1"/>
              </a:solidFill>
            </a:endParaRPr>
          </a:p>
          <a:p>
            <a:pPr algn="ctr"/>
            <a:endParaRPr lang="en-US" dirty="0"/>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20469745">
            <a:off x="4505797" y="1133321"/>
            <a:ext cx="4240912" cy="3164378"/>
          </a:xfrm>
          <a:prstGeom prst="rect">
            <a:avLst/>
          </a:prstGeom>
        </p:spPr>
      </p:pic>
    </p:spTree>
    <p:extLst>
      <p:ext uri="{BB962C8B-B14F-4D97-AF65-F5344CB8AC3E}">
        <p14:creationId xmlns:p14="http://schemas.microsoft.com/office/powerpoint/2010/main" val="3352695268"/>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153400" cy="1295400"/>
          </a:xfrm>
          <a:solidFill>
            <a:schemeClr val="bg1"/>
          </a:solidFill>
        </p:spPr>
        <p:txBody>
          <a:bodyPr>
            <a:normAutofit/>
          </a:bodyPr>
          <a:lstStyle/>
          <a:p>
            <a:pPr algn="ctr"/>
            <a:r>
              <a:rPr lang="en-US" b="1" dirty="0" smtClean="0">
                <a:solidFill>
                  <a:srgbClr val="002060"/>
                </a:solidFill>
                <a:latin typeface="Comic Sans MS" pitchFamily="66" charset="0"/>
              </a:rPr>
              <a:t>? </a:t>
            </a:r>
            <a:r>
              <a:rPr lang="en-US" b="1" dirty="0" smtClean="0">
                <a:solidFill>
                  <a:srgbClr val="002060"/>
                </a:solidFill>
              </a:rPr>
              <a:t>Has </a:t>
            </a:r>
            <a:r>
              <a:rPr lang="en-US" b="1" cap="none" dirty="0" smtClean="0">
                <a:solidFill>
                  <a:srgbClr val="002060"/>
                </a:solidFill>
              </a:rPr>
              <a:t>Your Library Addressed </a:t>
            </a:r>
            <a:r>
              <a:rPr lang="en-US" b="1" cap="none" dirty="0" smtClean="0">
                <a:solidFill>
                  <a:srgbClr val="002060"/>
                </a:solidFill>
                <a:latin typeface="Comic Sans MS" pitchFamily="66" charset="0"/>
              </a:rPr>
              <a:t>?</a:t>
            </a:r>
            <a:endParaRPr lang="en-US" sz="2000" b="1" cap="none" dirty="0">
              <a:solidFill>
                <a:srgbClr val="002060"/>
              </a:solidFill>
              <a:latin typeface="Comic Sans MS" pitchFamily="66" charset="0"/>
            </a:endParaRPr>
          </a:p>
        </p:txBody>
      </p:sp>
      <p:sp>
        <p:nvSpPr>
          <p:cNvPr id="3" name="Content Placeholder 2"/>
          <p:cNvSpPr>
            <a:spLocks noGrp="1"/>
          </p:cNvSpPr>
          <p:nvPr>
            <p:ph sz="half" idx="1"/>
          </p:nvPr>
        </p:nvSpPr>
        <p:spPr>
          <a:xfrm>
            <a:off x="457200" y="1828800"/>
            <a:ext cx="4038600" cy="4724400"/>
          </a:xfrm>
          <a:prstGeom prst="rect">
            <a:avLst/>
          </a:prstGeom>
          <a:solidFill>
            <a:srgbClr val="FFFF66"/>
          </a:solidFill>
        </p:spPr>
        <p:txBody>
          <a:bodyPr>
            <a:normAutofit fontScale="92500" lnSpcReduction="10000"/>
          </a:bodyPr>
          <a:lstStyle/>
          <a:p>
            <a:endParaRPr lang="en-US" dirty="0" smtClean="0"/>
          </a:p>
          <a:p>
            <a:r>
              <a:rPr lang="en-US" sz="2600" dirty="0" smtClean="0">
                <a:solidFill>
                  <a:schemeClr val="tx1"/>
                </a:solidFill>
              </a:rPr>
              <a:t>Education Expenses</a:t>
            </a:r>
          </a:p>
          <a:p>
            <a:pPr marL="114300" indent="0">
              <a:buNone/>
            </a:pPr>
            <a:endParaRPr lang="en-US" sz="1500" dirty="0" smtClean="0">
              <a:solidFill>
                <a:schemeClr val="tx1"/>
              </a:solidFill>
            </a:endParaRPr>
          </a:p>
          <a:p>
            <a:r>
              <a:rPr lang="en-US" sz="2600" dirty="0" smtClean="0">
                <a:solidFill>
                  <a:schemeClr val="tx1"/>
                </a:solidFill>
              </a:rPr>
              <a:t>Theft</a:t>
            </a:r>
            <a:endParaRPr lang="en-US" sz="2400" dirty="0">
              <a:solidFill>
                <a:schemeClr val="tx1"/>
              </a:solidFill>
            </a:endParaRPr>
          </a:p>
          <a:p>
            <a:endParaRPr lang="en-US" sz="1500" dirty="0">
              <a:solidFill>
                <a:schemeClr val="tx1"/>
              </a:solidFill>
            </a:endParaRPr>
          </a:p>
          <a:p>
            <a:r>
              <a:rPr lang="en-US" sz="2600" dirty="0" smtClean="0">
                <a:solidFill>
                  <a:schemeClr val="tx1"/>
                </a:solidFill>
              </a:rPr>
              <a:t>Reference Service</a:t>
            </a:r>
          </a:p>
          <a:p>
            <a:endParaRPr lang="en-US" sz="1500" dirty="0" smtClean="0">
              <a:solidFill>
                <a:schemeClr val="tx1"/>
              </a:solidFill>
            </a:endParaRPr>
          </a:p>
          <a:p>
            <a:r>
              <a:rPr lang="en-US" sz="2600" dirty="0" smtClean="0">
                <a:solidFill>
                  <a:schemeClr val="tx1"/>
                </a:solidFill>
              </a:rPr>
              <a:t>Inclement Weather &amp; Holiday Closings</a:t>
            </a:r>
          </a:p>
          <a:p>
            <a:pPr marL="114300" indent="0">
              <a:buNone/>
            </a:pPr>
            <a:endParaRPr lang="en-US" sz="1500" dirty="0" smtClean="0">
              <a:solidFill>
                <a:schemeClr val="tx1"/>
              </a:solidFill>
            </a:endParaRPr>
          </a:p>
          <a:p>
            <a:r>
              <a:rPr lang="en-US" sz="2600" dirty="0" smtClean="0">
                <a:solidFill>
                  <a:schemeClr val="tx1"/>
                </a:solidFill>
              </a:rPr>
              <a:t>Public Safety including safe child </a:t>
            </a:r>
            <a:br>
              <a:rPr lang="en-US" sz="2600" dirty="0" smtClean="0">
                <a:solidFill>
                  <a:schemeClr val="tx1"/>
                </a:solidFill>
              </a:rPr>
            </a:br>
            <a:endParaRPr lang="en-US" sz="1500" dirty="0" smtClean="0">
              <a:solidFill>
                <a:schemeClr val="tx1"/>
              </a:solidFill>
            </a:endParaRPr>
          </a:p>
          <a:p>
            <a:r>
              <a:rPr lang="en-US" sz="2600" dirty="0" smtClean="0"/>
              <a:t>Social Networking</a:t>
            </a:r>
            <a:endParaRPr lang="en-US" sz="2600" dirty="0"/>
          </a:p>
          <a:p>
            <a:pPr marL="0" indent="0">
              <a:buNone/>
            </a:pPr>
            <a:endParaRPr lang="en-US" sz="2600" dirty="0" smtClean="0">
              <a:solidFill>
                <a:schemeClr val="tx1"/>
              </a:solidFill>
            </a:endParaRPr>
          </a:p>
          <a:p>
            <a:pPr lvl="1"/>
            <a:endParaRPr lang="en-US" dirty="0"/>
          </a:p>
        </p:txBody>
      </p:sp>
      <p:sp>
        <p:nvSpPr>
          <p:cNvPr id="4" name="Content Placeholder 3"/>
          <p:cNvSpPr>
            <a:spLocks noGrp="1"/>
          </p:cNvSpPr>
          <p:nvPr>
            <p:ph sz="half" idx="2"/>
          </p:nvPr>
        </p:nvSpPr>
        <p:spPr>
          <a:xfrm>
            <a:off x="4648200" y="1828800"/>
            <a:ext cx="3962400" cy="4724400"/>
          </a:xfrm>
          <a:prstGeom prst="rect">
            <a:avLst/>
          </a:prstGeom>
          <a:solidFill>
            <a:srgbClr val="66FF66"/>
          </a:solidFill>
        </p:spPr>
        <p:txBody>
          <a:bodyPr>
            <a:normAutofit fontScale="92500" lnSpcReduction="10000"/>
          </a:bodyPr>
          <a:lstStyle/>
          <a:p>
            <a:pPr marL="114300" indent="0">
              <a:buNone/>
            </a:pPr>
            <a:endParaRPr lang="en-US" dirty="0" smtClean="0">
              <a:latin typeface="Comic Sans MS" pitchFamily="66" charset="0"/>
            </a:endParaRPr>
          </a:p>
          <a:p>
            <a:r>
              <a:rPr lang="en-US" sz="2600" dirty="0" smtClean="0">
                <a:solidFill>
                  <a:schemeClr val="tx1"/>
                </a:solidFill>
              </a:rPr>
              <a:t>Programming</a:t>
            </a:r>
            <a:r>
              <a:rPr lang="en-US" sz="2400" dirty="0" smtClean="0">
                <a:solidFill>
                  <a:schemeClr val="tx1"/>
                </a:solidFill>
              </a:rPr>
              <a:t> </a:t>
            </a:r>
            <a:endParaRPr lang="en-US" sz="2400" dirty="0">
              <a:solidFill>
                <a:schemeClr val="tx1"/>
              </a:solidFill>
            </a:endParaRPr>
          </a:p>
          <a:p>
            <a:pPr>
              <a:buNone/>
            </a:pPr>
            <a:endParaRPr lang="en-US" sz="1500" dirty="0">
              <a:solidFill>
                <a:schemeClr val="tx1"/>
              </a:solidFill>
            </a:endParaRPr>
          </a:p>
          <a:p>
            <a:r>
              <a:rPr lang="en-US" sz="2600" dirty="0">
                <a:solidFill>
                  <a:schemeClr val="tx1"/>
                </a:solidFill>
              </a:rPr>
              <a:t>New Collection Formats</a:t>
            </a:r>
          </a:p>
          <a:p>
            <a:pPr>
              <a:buNone/>
            </a:pPr>
            <a:r>
              <a:rPr lang="en-US" sz="1900" dirty="0" smtClean="0">
                <a:solidFill>
                  <a:schemeClr val="tx1"/>
                </a:solidFill>
              </a:rPr>
              <a:t>	like eBooks, Hoopla</a:t>
            </a:r>
          </a:p>
          <a:p>
            <a:endParaRPr lang="en-US" sz="1500" dirty="0" smtClean="0">
              <a:solidFill>
                <a:schemeClr val="tx1"/>
              </a:solidFill>
            </a:endParaRPr>
          </a:p>
          <a:p>
            <a:r>
              <a:rPr lang="en-US" sz="2600" dirty="0" smtClean="0">
                <a:solidFill>
                  <a:schemeClr val="tx1"/>
                </a:solidFill>
              </a:rPr>
              <a:t>Wireless Internet</a:t>
            </a:r>
          </a:p>
          <a:p>
            <a:pPr marL="0" indent="0">
              <a:buNone/>
            </a:pPr>
            <a:endParaRPr lang="en-US" sz="1500" dirty="0"/>
          </a:p>
          <a:p>
            <a:r>
              <a:rPr lang="en-US" sz="2600" dirty="0" smtClean="0">
                <a:solidFill>
                  <a:schemeClr val="tx1"/>
                </a:solidFill>
              </a:rPr>
              <a:t>Volunteers</a:t>
            </a:r>
          </a:p>
          <a:p>
            <a:pPr marL="0" indent="0">
              <a:buNone/>
            </a:pPr>
            <a:endParaRPr lang="en-US" sz="1500" dirty="0">
              <a:solidFill>
                <a:schemeClr val="tx1"/>
              </a:solidFill>
            </a:endParaRPr>
          </a:p>
          <a:p>
            <a:r>
              <a:rPr lang="en-US" sz="2600" dirty="0" smtClean="0">
                <a:solidFill>
                  <a:schemeClr val="tx1"/>
                </a:solidFill>
              </a:rPr>
              <a:t>Amenities—coffee</a:t>
            </a:r>
            <a:r>
              <a:rPr lang="en-US" sz="2600" dirty="0">
                <a:solidFill>
                  <a:schemeClr val="tx1"/>
                </a:solidFill>
              </a:rPr>
              <a:t>, for instance</a:t>
            </a:r>
            <a:r>
              <a:rPr lang="en-US" sz="2400" dirty="0">
                <a:solidFill>
                  <a:schemeClr val="tx1"/>
                </a:solidFill>
              </a:rPr>
              <a:t> </a:t>
            </a:r>
            <a:r>
              <a:rPr lang="en-US" sz="2400" dirty="0">
                <a:solidFill>
                  <a:schemeClr val="tx1"/>
                </a:solidFill>
                <a:sym typeface="Wingdings" pitchFamily="2" charset="2"/>
              </a:rPr>
              <a:t></a:t>
            </a:r>
            <a:endParaRPr lang="en-US" sz="2400" dirty="0">
              <a:solidFill>
                <a:schemeClr val="tx1"/>
              </a:solidFill>
            </a:endParaRPr>
          </a:p>
          <a:p>
            <a:endParaRPr lang="en-US" dirty="0"/>
          </a:p>
        </p:txBody>
      </p:sp>
    </p:spTree>
    <p:extLst>
      <p:ext uri="{BB962C8B-B14F-4D97-AF65-F5344CB8AC3E}">
        <p14:creationId xmlns:p14="http://schemas.microsoft.com/office/powerpoint/2010/main" val="2066561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p:cTn id="7"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3">
                                            <p:txEl>
                                              <p:pRg st="1" end="1"/>
                                            </p:txEl>
                                          </p:spTgt>
                                        </p:tgtEl>
                                      </p:cBhvr>
                                    </p:animEffect>
                                  </p:childTnLst>
                                </p:cTn>
                              </p:par>
                              <p:par>
                                <p:cTn id="10" presetID="53" presetClass="entr" presetSubtype="16" fill="hold" nodeType="with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 calcmode="lin" valueType="num">
                                      <p:cBhvr>
                                        <p:cTn id="12" dur="500" fill="hold"/>
                                        <p:tgtEl>
                                          <p:spTgt spid="3">
                                            <p:txEl>
                                              <p:pRg st="3" end="3"/>
                                            </p:txEl>
                                          </p:spTgt>
                                        </p:tgtEl>
                                        <p:attrNameLst>
                                          <p:attrName>ppt_w</p:attrName>
                                        </p:attrNameLst>
                                      </p:cBhvr>
                                      <p:tavLst>
                                        <p:tav tm="0">
                                          <p:val>
                                            <p:fltVal val="0"/>
                                          </p:val>
                                        </p:tav>
                                        <p:tav tm="100000">
                                          <p:val>
                                            <p:strVal val="#ppt_w"/>
                                          </p:val>
                                        </p:tav>
                                      </p:tavLst>
                                    </p:anim>
                                    <p:anim calcmode="lin" valueType="num">
                                      <p:cBhvr>
                                        <p:cTn id="13" dur="500" fill="hold"/>
                                        <p:tgtEl>
                                          <p:spTgt spid="3">
                                            <p:txEl>
                                              <p:pRg st="3" end="3"/>
                                            </p:txEl>
                                          </p:spTgt>
                                        </p:tgtEl>
                                        <p:attrNameLst>
                                          <p:attrName>ppt_h</p:attrName>
                                        </p:attrNameLst>
                                      </p:cBhvr>
                                      <p:tavLst>
                                        <p:tav tm="0">
                                          <p:val>
                                            <p:fltVal val="0"/>
                                          </p:val>
                                        </p:tav>
                                        <p:tav tm="100000">
                                          <p:val>
                                            <p:strVal val="#ppt_h"/>
                                          </p:val>
                                        </p:tav>
                                      </p:tavLst>
                                    </p:anim>
                                    <p:animEffect transition="in" filter="fade">
                                      <p:cBhvr>
                                        <p:cTn id="14" dur="500"/>
                                        <p:tgtEl>
                                          <p:spTgt spid="3">
                                            <p:txEl>
                                              <p:pRg st="3" end="3"/>
                                            </p:txEl>
                                          </p:spTgt>
                                        </p:tgtEl>
                                      </p:cBhvr>
                                    </p:animEffect>
                                  </p:childTnLst>
                                </p:cTn>
                              </p:par>
                              <p:par>
                                <p:cTn id="15" presetID="53" presetClass="entr" presetSubtype="16" fill="hold"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anim calcmode="lin" valueType="num">
                                      <p:cBhvr>
                                        <p:cTn id="17" dur="500" fill="hold"/>
                                        <p:tgtEl>
                                          <p:spTgt spid="3">
                                            <p:txEl>
                                              <p:pRg st="5" end="5"/>
                                            </p:txEl>
                                          </p:spTgt>
                                        </p:tgtEl>
                                        <p:attrNameLst>
                                          <p:attrName>ppt_w</p:attrName>
                                        </p:attrNameLst>
                                      </p:cBhvr>
                                      <p:tavLst>
                                        <p:tav tm="0">
                                          <p:val>
                                            <p:fltVal val="0"/>
                                          </p:val>
                                        </p:tav>
                                        <p:tav tm="100000">
                                          <p:val>
                                            <p:strVal val="#ppt_w"/>
                                          </p:val>
                                        </p:tav>
                                      </p:tavLst>
                                    </p:anim>
                                    <p:anim calcmode="lin" valueType="num">
                                      <p:cBhvr>
                                        <p:cTn id="18" dur="500" fill="hold"/>
                                        <p:tgtEl>
                                          <p:spTgt spid="3">
                                            <p:txEl>
                                              <p:pRg st="5" end="5"/>
                                            </p:txEl>
                                          </p:spTgt>
                                        </p:tgtEl>
                                        <p:attrNameLst>
                                          <p:attrName>ppt_h</p:attrName>
                                        </p:attrNameLst>
                                      </p:cBhvr>
                                      <p:tavLst>
                                        <p:tav tm="0">
                                          <p:val>
                                            <p:fltVal val="0"/>
                                          </p:val>
                                        </p:tav>
                                        <p:tav tm="100000">
                                          <p:val>
                                            <p:strVal val="#ppt_h"/>
                                          </p:val>
                                        </p:tav>
                                      </p:tavLst>
                                    </p:anim>
                                    <p:animEffect transition="in" filter="fade">
                                      <p:cBhvr>
                                        <p:cTn id="19" dur="500"/>
                                        <p:tgtEl>
                                          <p:spTgt spid="3">
                                            <p:txEl>
                                              <p:pRg st="5" end="5"/>
                                            </p:txEl>
                                          </p:spTgt>
                                        </p:tgtEl>
                                      </p:cBhvr>
                                    </p:animEffect>
                                  </p:childTnLst>
                                </p:cTn>
                              </p:par>
                              <p:par>
                                <p:cTn id="20" presetID="53" presetClass="entr" presetSubtype="16" fill="hold" nodeType="withEffect">
                                  <p:stCondLst>
                                    <p:cond delay="0"/>
                                  </p:stCondLst>
                                  <p:childTnLst>
                                    <p:set>
                                      <p:cBhvr>
                                        <p:cTn id="21" dur="1" fill="hold">
                                          <p:stCondLst>
                                            <p:cond delay="0"/>
                                          </p:stCondLst>
                                        </p:cTn>
                                        <p:tgtEl>
                                          <p:spTgt spid="3">
                                            <p:txEl>
                                              <p:pRg st="7" end="7"/>
                                            </p:txEl>
                                          </p:spTgt>
                                        </p:tgtEl>
                                        <p:attrNameLst>
                                          <p:attrName>style.visibility</p:attrName>
                                        </p:attrNameLst>
                                      </p:cBhvr>
                                      <p:to>
                                        <p:strVal val="visible"/>
                                      </p:to>
                                    </p:set>
                                    <p:anim calcmode="lin" valueType="num">
                                      <p:cBhvr>
                                        <p:cTn id="22" dur="500" fill="hold"/>
                                        <p:tgtEl>
                                          <p:spTgt spid="3">
                                            <p:txEl>
                                              <p:pRg st="7" end="7"/>
                                            </p:txEl>
                                          </p:spTgt>
                                        </p:tgtEl>
                                        <p:attrNameLst>
                                          <p:attrName>ppt_w</p:attrName>
                                        </p:attrNameLst>
                                      </p:cBhvr>
                                      <p:tavLst>
                                        <p:tav tm="0">
                                          <p:val>
                                            <p:fltVal val="0"/>
                                          </p:val>
                                        </p:tav>
                                        <p:tav tm="100000">
                                          <p:val>
                                            <p:strVal val="#ppt_w"/>
                                          </p:val>
                                        </p:tav>
                                      </p:tavLst>
                                    </p:anim>
                                    <p:anim calcmode="lin" valueType="num">
                                      <p:cBhvr>
                                        <p:cTn id="23" dur="500" fill="hold"/>
                                        <p:tgtEl>
                                          <p:spTgt spid="3">
                                            <p:txEl>
                                              <p:pRg st="7" end="7"/>
                                            </p:txEl>
                                          </p:spTgt>
                                        </p:tgtEl>
                                        <p:attrNameLst>
                                          <p:attrName>ppt_h</p:attrName>
                                        </p:attrNameLst>
                                      </p:cBhvr>
                                      <p:tavLst>
                                        <p:tav tm="0">
                                          <p:val>
                                            <p:fltVal val="0"/>
                                          </p:val>
                                        </p:tav>
                                        <p:tav tm="100000">
                                          <p:val>
                                            <p:strVal val="#ppt_h"/>
                                          </p:val>
                                        </p:tav>
                                      </p:tavLst>
                                    </p:anim>
                                    <p:animEffect transition="in" filter="fade">
                                      <p:cBhvr>
                                        <p:cTn id="24" dur="500"/>
                                        <p:tgtEl>
                                          <p:spTgt spid="3">
                                            <p:txEl>
                                              <p:pRg st="7" end="7"/>
                                            </p:txEl>
                                          </p:spTgt>
                                        </p:tgtEl>
                                      </p:cBhvr>
                                    </p:animEffect>
                                  </p:childTnLst>
                                </p:cTn>
                              </p:par>
                              <p:par>
                                <p:cTn id="25" presetID="53" presetClass="entr" presetSubtype="16" fill="hold" nodeType="withEffect">
                                  <p:stCondLst>
                                    <p:cond delay="0"/>
                                  </p:stCondLst>
                                  <p:childTnLst>
                                    <p:set>
                                      <p:cBhvr>
                                        <p:cTn id="26" dur="1" fill="hold">
                                          <p:stCondLst>
                                            <p:cond delay="0"/>
                                          </p:stCondLst>
                                        </p:cTn>
                                        <p:tgtEl>
                                          <p:spTgt spid="3">
                                            <p:txEl>
                                              <p:pRg st="9" end="9"/>
                                            </p:txEl>
                                          </p:spTgt>
                                        </p:tgtEl>
                                        <p:attrNameLst>
                                          <p:attrName>style.visibility</p:attrName>
                                        </p:attrNameLst>
                                      </p:cBhvr>
                                      <p:to>
                                        <p:strVal val="visible"/>
                                      </p:to>
                                    </p:set>
                                    <p:anim calcmode="lin" valueType="num">
                                      <p:cBhvr>
                                        <p:cTn id="27" dur="500" fill="hold"/>
                                        <p:tgtEl>
                                          <p:spTgt spid="3">
                                            <p:txEl>
                                              <p:pRg st="9" end="9"/>
                                            </p:txEl>
                                          </p:spTgt>
                                        </p:tgtEl>
                                        <p:attrNameLst>
                                          <p:attrName>ppt_w</p:attrName>
                                        </p:attrNameLst>
                                      </p:cBhvr>
                                      <p:tavLst>
                                        <p:tav tm="0">
                                          <p:val>
                                            <p:fltVal val="0"/>
                                          </p:val>
                                        </p:tav>
                                        <p:tav tm="100000">
                                          <p:val>
                                            <p:strVal val="#ppt_w"/>
                                          </p:val>
                                        </p:tav>
                                      </p:tavLst>
                                    </p:anim>
                                    <p:anim calcmode="lin" valueType="num">
                                      <p:cBhvr>
                                        <p:cTn id="28" dur="500" fill="hold"/>
                                        <p:tgtEl>
                                          <p:spTgt spid="3">
                                            <p:txEl>
                                              <p:pRg st="9" end="9"/>
                                            </p:txEl>
                                          </p:spTgt>
                                        </p:tgtEl>
                                        <p:attrNameLst>
                                          <p:attrName>ppt_h</p:attrName>
                                        </p:attrNameLst>
                                      </p:cBhvr>
                                      <p:tavLst>
                                        <p:tav tm="0">
                                          <p:val>
                                            <p:fltVal val="0"/>
                                          </p:val>
                                        </p:tav>
                                        <p:tav tm="100000">
                                          <p:val>
                                            <p:strVal val="#ppt_h"/>
                                          </p:val>
                                        </p:tav>
                                      </p:tavLst>
                                    </p:anim>
                                    <p:animEffect transition="in" filter="fade">
                                      <p:cBhvr>
                                        <p:cTn id="29" dur="500"/>
                                        <p:tgtEl>
                                          <p:spTgt spid="3">
                                            <p:txEl>
                                              <p:pRg st="9" end="9"/>
                                            </p:txEl>
                                          </p:spTgt>
                                        </p:tgtEl>
                                      </p:cBhvr>
                                    </p:animEffect>
                                  </p:childTnLst>
                                </p:cTn>
                              </p:par>
                              <p:par>
                                <p:cTn id="30" presetID="53" presetClass="entr" presetSubtype="16" fill="hold" nodeType="withEffect">
                                  <p:stCondLst>
                                    <p:cond delay="0"/>
                                  </p:stCondLst>
                                  <p:childTnLst>
                                    <p:set>
                                      <p:cBhvr>
                                        <p:cTn id="31" dur="1" fill="hold">
                                          <p:stCondLst>
                                            <p:cond delay="0"/>
                                          </p:stCondLst>
                                        </p:cTn>
                                        <p:tgtEl>
                                          <p:spTgt spid="3">
                                            <p:txEl>
                                              <p:pRg st="10" end="10"/>
                                            </p:txEl>
                                          </p:spTgt>
                                        </p:tgtEl>
                                        <p:attrNameLst>
                                          <p:attrName>style.visibility</p:attrName>
                                        </p:attrNameLst>
                                      </p:cBhvr>
                                      <p:to>
                                        <p:strVal val="visible"/>
                                      </p:to>
                                    </p:set>
                                    <p:anim calcmode="lin" valueType="num">
                                      <p:cBhvr>
                                        <p:cTn id="32" dur="500" fill="hold"/>
                                        <p:tgtEl>
                                          <p:spTgt spid="3">
                                            <p:txEl>
                                              <p:pRg st="10" end="10"/>
                                            </p:txEl>
                                          </p:spTgt>
                                        </p:tgtEl>
                                        <p:attrNameLst>
                                          <p:attrName>ppt_w</p:attrName>
                                        </p:attrNameLst>
                                      </p:cBhvr>
                                      <p:tavLst>
                                        <p:tav tm="0">
                                          <p:val>
                                            <p:fltVal val="0"/>
                                          </p:val>
                                        </p:tav>
                                        <p:tav tm="100000">
                                          <p:val>
                                            <p:strVal val="#ppt_w"/>
                                          </p:val>
                                        </p:tav>
                                      </p:tavLst>
                                    </p:anim>
                                    <p:anim calcmode="lin" valueType="num">
                                      <p:cBhvr>
                                        <p:cTn id="33" dur="500" fill="hold"/>
                                        <p:tgtEl>
                                          <p:spTgt spid="3">
                                            <p:txEl>
                                              <p:pRg st="10" end="10"/>
                                            </p:txEl>
                                          </p:spTgt>
                                        </p:tgtEl>
                                        <p:attrNameLst>
                                          <p:attrName>ppt_h</p:attrName>
                                        </p:attrNameLst>
                                      </p:cBhvr>
                                      <p:tavLst>
                                        <p:tav tm="0">
                                          <p:val>
                                            <p:fltVal val="0"/>
                                          </p:val>
                                        </p:tav>
                                        <p:tav tm="100000">
                                          <p:val>
                                            <p:strVal val="#ppt_h"/>
                                          </p:val>
                                        </p:tav>
                                      </p:tavLst>
                                    </p:anim>
                                    <p:animEffect transition="in" filter="fade">
                                      <p:cBhvr>
                                        <p:cTn id="34" dur="500"/>
                                        <p:tgtEl>
                                          <p:spTgt spid="3">
                                            <p:txEl>
                                              <p:pRg st="10" end="10"/>
                                            </p:txEl>
                                          </p:spTgt>
                                        </p:tgtEl>
                                      </p:cBhvr>
                                    </p:animEffect>
                                  </p:childTnLst>
                                </p:cTn>
                              </p:par>
                              <p:par>
                                <p:cTn id="35" presetID="53" presetClass="entr" presetSubtype="16" fill="hold" nodeType="withEffect">
                                  <p:stCondLst>
                                    <p:cond delay="0"/>
                                  </p:stCondLst>
                                  <p:childTnLst>
                                    <p:set>
                                      <p:cBhvr>
                                        <p:cTn id="36" dur="1" fill="hold">
                                          <p:stCondLst>
                                            <p:cond delay="0"/>
                                          </p:stCondLst>
                                        </p:cTn>
                                        <p:tgtEl>
                                          <p:spTgt spid="4">
                                            <p:txEl>
                                              <p:pRg st="1" end="1"/>
                                            </p:txEl>
                                          </p:spTgt>
                                        </p:tgtEl>
                                        <p:attrNameLst>
                                          <p:attrName>style.visibility</p:attrName>
                                        </p:attrNameLst>
                                      </p:cBhvr>
                                      <p:to>
                                        <p:strVal val="visible"/>
                                      </p:to>
                                    </p:set>
                                    <p:anim calcmode="lin" valueType="num">
                                      <p:cBhvr>
                                        <p:cTn id="37" dur="500" fill="hold"/>
                                        <p:tgtEl>
                                          <p:spTgt spid="4">
                                            <p:txEl>
                                              <p:pRg st="1" end="1"/>
                                            </p:txEl>
                                          </p:spTgt>
                                        </p:tgtEl>
                                        <p:attrNameLst>
                                          <p:attrName>ppt_w</p:attrName>
                                        </p:attrNameLst>
                                      </p:cBhvr>
                                      <p:tavLst>
                                        <p:tav tm="0">
                                          <p:val>
                                            <p:fltVal val="0"/>
                                          </p:val>
                                        </p:tav>
                                        <p:tav tm="100000">
                                          <p:val>
                                            <p:strVal val="#ppt_w"/>
                                          </p:val>
                                        </p:tav>
                                      </p:tavLst>
                                    </p:anim>
                                    <p:anim calcmode="lin" valueType="num">
                                      <p:cBhvr>
                                        <p:cTn id="38" dur="500" fill="hold"/>
                                        <p:tgtEl>
                                          <p:spTgt spid="4">
                                            <p:txEl>
                                              <p:pRg st="1" end="1"/>
                                            </p:txEl>
                                          </p:spTgt>
                                        </p:tgtEl>
                                        <p:attrNameLst>
                                          <p:attrName>ppt_h</p:attrName>
                                        </p:attrNameLst>
                                      </p:cBhvr>
                                      <p:tavLst>
                                        <p:tav tm="0">
                                          <p:val>
                                            <p:fltVal val="0"/>
                                          </p:val>
                                        </p:tav>
                                        <p:tav tm="100000">
                                          <p:val>
                                            <p:strVal val="#ppt_h"/>
                                          </p:val>
                                        </p:tav>
                                      </p:tavLst>
                                    </p:anim>
                                    <p:animEffect transition="in" filter="fade">
                                      <p:cBhvr>
                                        <p:cTn id="39" dur="500"/>
                                        <p:tgtEl>
                                          <p:spTgt spid="4">
                                            <p:txEl>
                                              <p:pRg st="1" end="1"/>
                                            </p:txEl>
                                          </p:spTgt>
                                        </p:tgtEl>
                                      </p:cBhvr>
                                    </p:animEffect>
                                  </p:childTnLst>
                                </p:cTn>
                              </p:par>
                              <p:par>
                                <p:cTn id="40" presetID="53" presetClass="entr" presetSubtype="16" fill="hold" nodeType="withEffect">
                                  <p:stCondLst>
                                    <p:cond delay="0"/>
                                  </p:stCondLst>
                                  <p:childTnLst>
                                    <p:set>
                                      <p:cBhvr>
                                        <p:cTn id="41" dur="1" fill="hold">
                                          <p:stCondLst>
                                            <p:cond delay="0"/>
                                          </p:stCondLst>
                                        </p:cTn>
                                        <p:tgtEl>
                                          <p:spTgt spid="4">
                                            <p:txEl>
                                              <p:pRg st="3" end="3"/>
                                            </p:txEl>
                                          </p:spTgt>
                                        </p:tgtEl>
                                        <p:attrNameLst>
                                          <p:attrName>style.visibility</p:attrName>
                                        </p:attrNameLst>
                                      </p:cBhvr>
                                      <p:to>
                                        <p:strVal val="visible"/>
                                      </p:to>
                                    </p:set>
                                    <p:anim calcmode="lin" valueType="num">
                                      <p:cBhvr>
                                        <p:cTn id="42" dur="500" fill="hold"/>
                                        <p:tgtEl>
                                          <p:spTgt spid="4">
                                            <p:txEl>
                                              <p:pRg st="3" end="3"/>
                                            </p:txEl>
                                          </p:spTgt>
                                        </p:tgtEl>
                                        <p:attrNameLst>
                                          <p:attrName>ppt_w</p:attrName>
                                        </p:attrNameLst>
                                      </p:cBhvr>
                                      <p:tavLst>
                                        <p:tav tm="0">
                                          <p:val>
                                            <p:fltVal val="0"/>
                                          </p:val>
                                        </p:tav>
                                        <p:tav tm="100000">
                                          <p:val>
                                            <p:strVal val="#ppt_w"/>
                                          </p:val>
                                        </p:tav>
                                      </p:tavLst>
                                    </p:anim>
                                    <p:anim calcmode="lin" valueType="num">
                                      <p:cBhvr>
                                        <p:cTn id="43" dur="500" fill="hold"/>
                                        <p:tgtEl>
                                          <p:spTgt spid="4">
                                            <p:txEl>
                                              <p:pRg st="3" end="3"/>
                                            </p:txEl>
                                          </p:spTgt>
                                        </p:tgtEl>
                                        <p:attrNameLst>
                                          <p:attrName>ppt_h</p:attrName>
                                        </p:attrNameLst>
                                      </p:cBhvr>
                                      <p:tavLst>
                                        <p:tav tm="0">
                                          <p:val>
                                            <p:fltVal val="0"/>
                                          </p:val>
                                        </p:tav>
                                        <p:tav tm="100000">
                                          <p:val>
                                            <p:strVal val="#ppt_h"/>
                                          </p:val>
                                        </p:tav>
                                      </p:tavLst>
                                    </p:anim>
                                    <p:animEffect transition="in" filter="fade">
                                      <p:cBhvr>
                                        <p:cTn id="44" dur="500"/>
                                        <p:tgtEl>
                                          <p:spTgt spid="4">
                                            <p:txEl>
                                              <p:pRg st="3" end="3"/>
                                            </p:txEl>
                                          </p:spTgt>
                                        </p:tgtEl>
                                      </p:cBhvr>
                                    </p:animEffect>
                                  </p:childTnLst>
                                </p:cTn>
                              </p:par>
                              <p:par>
                                <p:cTn id="45" presetID="53" presetClass="entr" presetSubtype="16" fill="hold" nodeType="withEffect">
                                  <p:stCondLst>
                                    <p:cond delay="0"/>
                                  </p:stCondLst>
                                  <p:childTnLst>
                                    <p:set>
                                      <p:cBhvr>
                                        <p:cTn id="46" dur="1" fill="hold">
                                          <p:stCondLst>
                                            <p:cond delay="0"/>
                                          </p:stCondLst>
                                        </p:cTn>
                                        <p:tgtEl>
                                          <p:spTgt spid="4">
                                            <p:txEl>
                                              <p:pRg st="4" end="4"/>
                                            </p:txEl>
                                          </p:spTgt>
                                        </p:tgtEl>
                                        <p:attrNameLst>
                                          <p:attrName>style.visibility</p:attrName>
                                        </p:attrNameLst>
                                      </p:cBhvr>
                                      <p:to>
                                        <p:strVal val="visible"/>
                                      </p:to>
                                    </p:set>
                                    <p:anim calcmode="lin" valueType="num">
                                      <p:cBhvr>
                                        <p:cTn id="47" dur="500" fill="hold"/>
                                        <p:tgtEl>
                                          <p:spTgt spid="4">
                                            <p:txEl>
                                              <p:pRg st="4" end="4"/>
                                            </p:txEl>
                                          </p:spTgt>
                                        </p:tgtEl>
                                        <p:attrNameLst>
                                          <p:attrName>ppt_w</p:attrName>
                                        </p:attrNameLst>
                                      </p:cBhvr>
                                      <p:tavLst>
                                        <p:tav tm="0">
                                          <p:val>
                                            <p:fltVal val="0"/>
                                          </p:val>
                                        </p:tav>
                                        <p:tav tm="100000">
                                          <p:val>
                                            <p:strVal val="#ppt_w"/>
                                          </p:val>
                                        </p:tav>
                                      </p:tavLst>
                                    </p:anim>
                                    <p:anim calcmode="lin" valueType="num">
                                      <p:cBhvr>
                                        <p:cTn id="48" dur="500" fill="hold"/>
                                        <p:tgtEl>
                                          <p:spTgt spid="4">
                                            <p:txEl>
                                              <p:pRg st="4" end="4"/>
                                            </p:txEl>
                                          </p:spTgt>
                                        </p:tgtEl>
                                        <p:attrNameLst>
                                          <p:attrName>ppt_h</p:attrName>
                                        </p:attrNameLst>
                                      </p:cBhvr>
                                      <p:tavLst>
                                        <p:tav tm="0">
                                          <p:val>
                                            <p:fltVal val="0"/>
                                          </p:val>
                                        </p:tav>
                                        <p:tav tm="100000">
                                          <p:val>
                                            <p:strVal val="#ppt_h"/>
                                          </p:val>
                                        </p:tav>
                                      </p:tavLst>
                                    </p:anim>
                                    <p:animEffect transition="in" filter="fade">
                                      <p:cBhvr>
                                        <p:cTn id="49" dur="500"/>
                                        <p:tgtEl>
                                          <p:spTgt spid="4">
                                            <p:txEl>
                                              <p:pRg st="4" end="4"/>
                                            </p:txEl>
                                          </p:spTgt>
                                        </p:tgtEl>
                                      </p:cBhvr>
                                    </p:animEffect>
                                  </p:childTnLst>
                                </p:cTn>
                              </p:par>
                              <p:par>
                                <p:cTn id="50" presetID="53" presetClass="entr" presetSubtype="16" fill="hold" nodeType="withEffect">
                                  <p:stCondLst>
                                    <p:cond delay="0"/>
                                  </p:stCondLst>
                                  <p:childTnLst>
                                    <p:set>
                                      <p:cBhvr>
                                        <p:cTn id="51" dur="1" fill="hold">
                                          <p:stCondLst>
                                            <p:cond delay="0"/>
                                          </p:stCondLst>
                                        </p:cTn>
                                        <p:tgtEl>
                                          <p:spTgt spid="4">
                                            <p:txEl>
                                              <p:pRg st="6" end="6"/>
                                            </p:txEl>
                                          </p:spTgt>
                                        </p:tgtEl>
                                        <p:attrNameLst>
                                          <p:attrName>style.visibility</p:attrName>
                                        </p:attrNameLst>
                                      </p:cBhvr>
                                      <p:to>
                                        <p:strVal val="visible"/>
                                      </p:to>
                                    </p:set>
                                    <p:anim calcmode="lin" valueType="num">
                                      <p:cBhvr>
                                        <p:cTn id="52" dur="500" fill="hold"/>
                                        <p:tgtEl>
                                          <p:spTgt spid="4">
                                            <p:txEl>
                                              <p:pRg st="6" end="6"/>
                                            </p:txEl>
                                          </p:spTgt>
                                        </p:tgtEl>
                                        <p:attrNameLst>
                                          <p:attrName>ppt_w</p:attrName>
                                        </p:attrNameLst>
                                      </p:cBhvr>
                                      <p:tavLst>
                                        <p:tav tm="0">
                                          <p:val>
                                            <p:fltVal val="0"/>
                                          </p:val>
                                        </p:tav>
                                        <p:tav tm="100000">
                                          <p:val>
                                            <p:strVal val="#ppt_w"/>
                                          </p:val>
                                        </p:tav>
                                      </p:tavLst>
                                    </p:anim>
                                    <p:anim calcmode="lin" valueType="num">
                                      <p:cBhvr>
                                        <p:cTn id="53" dur="500" fill="hold"/>
                                        <p:tgtEl>
                                          <p:spTgt spid="4">
                                            <p:txEl>
                                              <p:pRg st="6" end="6"/>
                                            </p:txEl>
                                          </p:spTgt>
                                        </p:tgtEl>
                                        <p:attrNameLst>
                                          <p:attrName>ppt_h</p:attrName>
                                        </p:attrNameLst>
                                      </p:cBhvr>
                                      <p:tavLst>
                                        <p:tav tm="0">
                                          <p:val>
                                            <p:fltVal val="0"/>
                                          </p:val>
                                        </p:tav>
                                        <p:tav tm="100000">
                                          <p:val>
                                            <p:strVal val="#ppt_h"/>
                                          </p:val>
                                        </p:tav>
                                      </p:tavLst>
                                    </p:anim>
                                    <p:animEffect transition="in" filter="fade">
                                      <p:cBhvr>
                                        <p:cTn id="54" dur="500"/>
                                        <p:tgtEl>
                                          <p:spTgt spid="4">
                                            <p:txEl>
                                              <p:pRg st="6" end="6"/>
                                            </p:txEl>
                                          </p:spTgt>
                                        </p:tgtEl>
                                      </p:cBhvr>
                                    </p:animEffect>
                                  </p:childTnLst>
                                </p:cTn>
                              </p:par>
                              <p:par>
                                <p:cTn id="55" presetID="53" presetClass="entr" presetSubtype="16" fill="hold" nodeType="withEffect">
                                  <p:stCondLst>
                                    <p:cond delay="0"/>
                                  </p:stCondLst>
                                  <p:childTnLst>
                                    <p:set>
                                      <p:cBhvr>
                                        <p:cTn id="56" dur="1" fill="hold">
                                          <p:stCondLst>
                                            <p:cond delay="0"/>
                                          </p:stCondLst>
                                        </p:cTn>
                                        <p:tgtEl>
                                          <p:spTgt spid="4">
                                            <p:txEl>
                                              <p:pRg st="8" end="8"/>
                                            </p:txEl>
                                          </p:spTgt>
                                        </p:tgtEl>
                                        <p:attrNameLst>
                                          <p:attrName>style.visibility</p:attrName>
                                        </p:attrNameLst>
                                      </p:cBhvr>
                                      <p:to>
                                        <p:strVal val="visible"/>
                                      </p:to>
                                    </p:set>
                                    <p:anim calcmode="lin" valueType="num">
                                      <p:cBhvr>
                                        <p:cTn id="57" dur="500" fill="hold"/>
                                        <p:tgtEl>
                                          <p:spTgt spid="4">
                                            <p:txEl>
                                              <p:pRg st="8" end="8"/>
                                            </p:txEl>
                                          </p:spTgt>
                                        </p:tgtEl>
                                        <p:attrNameLst>
                                          <p:attrName>ppt_w</p:attrName>
                                        </p:attrNameLst>
                                      </p:cBhvr>
                                      <p:tavLst>
                                        <p:tav tm="0">
                                          <p:val>
                                            <p:fltVal val="0"/>
                                          </p:val>
                                        </p:tav>
                                        <p:tav tm="100000">
                                          <p:val>
                                            <p:strVal val="#ppt_w"/>
                                          </p:val>
                                        </p:tav>
                                      </p:tavLst>
                                    </p:anim>
                                    <p:anim calcmode="lin" valueType="num">
                                      <p:cBhvr>
                                        <p:cTn id="58" dur="500" fill="hold"/>
                                        <p:tgtEl>
                                          <p:spTgt spid="4">
                                            <p:txEl>
                                              <p:pRg st="8" end="8"/>
                                            </p:txEl>
                                          </p:spTgt>
                                        </p:tgtEl>
                                        <p:attrNameLst>
                                          <p:attrName>ppt_h</p:attrName>
                                        </p:attrNameLst>
                                      </p:cBhvr>
                                      <p:tavLst>
                                        <p:tav tm="0">
                                          <p:val>
                                            <p:fltVal val="0"/>
                                          </p:val>
                                        </p:tav>
                                        <p:tav tm="100000">
                                          <p:val>
                                            <p:strVal val="#ppt_h"/>
                                          </p:val>
                                        </p:tav>
                                      </p:tavLst>
                                    </p:anim>
                                    <p:animEffect transition="in" filter="fade">
                                      <p:cBhvr>
                                        <p:cTn id="59" dur="500"/>
                                        <p:tgtEl>
                                          <p:spTgt spid="4">
                                            <p:txEl>
                                              <p:pRg st="8" end="8"/>
                                            </p:txEl>
                                          </p:spTgt>
                                        </p:tgtEl>
                                      </p:cBhvr>
                                    </p:animEffect>
                                  </p:childTnLst>
                                </p:cTn>
                              </p:par>
                              <p:par>
                                <p:cTn id="60" presetID="53" presetClass="entr" presetSubtype="16" fill="hold" nodeType="withEffect">
                                  <p:stCondLst>
                                    <p:cond delay="0"/>
                                  </p:stCondLst>
                                  <p:childTnLst>
                                    <p:set>
                                      <p:cBhvr>
                                        <p:cTn id="61" dur="1" fill="hold">
                                          <p:stCondLst>
                                            <p:cond delay="0"/>
                                          </p:stCondLst>
                                        </p:cTn>
                                        <p:tgtEl>
                                          <p:spTgt spid="4">
                                            <p:txEl>
                                              <p:pRg st="10" end="10"/>
                                            </p:txEl>
                                          </p:spTgt>
                                        </p:tgtEl>
                                        <p:attrNameLst>
                                          <p:attrName>style.visibility</p:attrName>
                                        </p:attrNameLst>
                                      </p:cBhvr>
                                      <p:to>
                                        <p:strVal val="visible"/>
                                      </p:to>
                                    </p:set>
                                    <p:anim calcmode="lin" valueType="num">
                                      <p:cBhvr>
                                        <p:cTn id="62" dur="500" fill="hold"/>
                                        <p:tgtEl>
                                          <p:spTgt spid="4">
                                            <p:txEl>
                                              <p:pRg st="10" end="10"/>
                                            </p:txEl>
                                          </p:spTgt>
                                        </p:tgtEl>
                                        <p:attrNameLst>
                                          <p:attrName>ppt_w</p:attrName>
                                        </p:attrNameLst>
                                      </p:cBhvr>
                                      <p:tavLst>
                                        <p:tav tm="0">
                                          <p:val>
                                            <p:fltVal val="0"/>
                                          </p:val>
                                        </p:tav>
                                        <p:tav tm="100000">
                                          <p:val>
                                            <p:strVal val="#ppt_w"/>
                                          </p:val>
                                        </p:tav>
                                      </p:tavLst>
                                    </p:anim>
                                    <p:anim calcmode="lin" valueType="num">
                                      <p:cBhvr>
                                        <p:cTn id="63" dur="500" fill="hold"/>
                                        <p:tgtEl>
                                          <p:spTgt spid="4">
                                            <p:txEl>
                                              <p:pRg st="10" end="10"/>
                                            </p:txEl>
                                          </p:spTgt>
                                        </p:tgtEl>
                                        <p:attrNameLst>
                                          <p:attrName>ppt_h</p:attrName>
                                        </p:attrNameLst>
                                      </p:cBhvr>
                                      <p:tavLst>
                                        <p:tav tm="0">
                                          <p:val>
                                            <p:fltVal val="0"/>
                                          </p:val>
                                        </p:tav>
                                        <p:tav tm="100000">
                                          <p:val>
                                            <p:strVal val="#ppt_h"/>
                                          </p:val>
                                        </p:tav>
                                      </p:tavLst>
                                    </p:anim>
                                    <p:animEffect transition="in" filter="fade">
                                      <p:cBhvr>
                                        <p:cTn id="64" dur="500"/>
                                        <p:tgtEl>
                                          <p:spTgt spid="4">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3000" y="533400"/>
            <a:ext cx="6965245" cy="1295400"/>
          </a:xfrm>
          <a:solidFill>
            <a:schemeClr val="accent1">
              <a:lumMod val="20000"/>
              <a:lumOff val="80000"/>
            </a:schemeClr>
          </a:solidFill>
        </p:spPr>
        <p:txBody>
          <a:bodyPr>
            <a:normAutofit/>
          </a:bodyPr>
          <a:lstStyle/>
          <a:p>
            <a:pPr algn="ctr"/>
            <a:r>
              <a:rPr lang="en-US" sz="3100" b="1" cap="none" dirty="0" smtClean="0">
                <a:solidFill>
                  <a:srgbClr val="002060"/>
                </a:solidFill>
                <a:effectLst/>
                <a:latin typeface="+mn-lt"/>
              </a:rPr>
              <a:t>Clintonville </a:t>
            </a:r>
            <a:r>
              <a:rPr lang="en-US" sz="3100" cap="none" dirty="0" smtClean="0">
                <a:solidFill>
                  <a:srgbClr val="002060"/>
                </a:solidFill>
                <a:effectLst/>
                <a:latin typeface="+mn-lt"/>
              </a:rPr>
              <a:t>(WI) </a:t>
            </a:r>
            <a:r>
              <a:rPr lang="en-US" sz="3100" b="1" cap="none" dirty="0" smtClean="0">
                <a:solidFill>
                  <a:srgbClr val="002060"/>
                </a:solidFill>
                <a:effectLst/>
                <a:latin typeface="+mn-lt"/>
              </a:rPr>
              <a:t>Public Library</a:t>
            </a:r>
            <a:r>
              <a:rPr lang="en-US" sz="3100" b="1" cap="none" dirty="0" smtClean="0">
                <a:solidFill>
                  <a:srgbClr val="C00000"/>
                </a:solidFill>
                <a:effectLst/>
                <a:latin typeface="+mn-lt"/>
              </a:rPr>
              <a:t/>
            </a:r>
            <a:br>
              <a:rPr lang="en-US" sz="3100" b="1" cap="none" dirty="0" smtClean="0">
                <a:solidFill>
                  <a:srgbClr val="C00000"/>
                </a:solidFill>
                <a:effectLst/>
                <a:latin typeface="+mn-lt"/>
              </a:rPr>
            </a:br>
            <a:r>
              <a:rPr lang="en-US" sz="3100" b="1" cap="none" dirty="0" smtClean="0">
                <a:latin typeface="+mn-lt"/>
                <a:hlinkClick r:id="rId3"/>
              </a:rPr>
              <a:t>http</a:t>
            </a:r>
            <a:r>
              <a:rPr lang="en-US" sz="3100" b="1" cap="none" dirty="0">
                <a:latin typeface="+mn-lt"/>
                <a:hlinkClick r:id="rId3"/>
              </a:rPr>
              <a:t>://www.clintonvillelibrary.org/</a:t>
            </a:r>
            <a:r>
              <a:rPr lang="en-US" sz="3100" b="1" cap="none" dirty="0">
                <a:latin typeface="+mn-lt"/>
              </a:rPr>
              <a:t> </a:t>
            </a:r>
            <a:r>
              <a:rPr lang="en-US" sz="3100" b="1" dirty="0" smtClean="0">
                <a:solidFill>
                  <a:srgbClr val="002060"/>
                </a:solidFill>
                <a:effectLst/>
                <a:latin typeface="+mn-lt"/>
              </a:rPr>
              <a:t> </a:t>
            </a:r>
            <a:endParaRPr lang="en-US" sz="3600" b="1" dirty="0">
              <a:solidFill>
                <a:srgbClr val="002060"/>
              </a:solidFill>
              <a:effectLst/>
              <a:latin typeface="+mn-lt"/>
            </a:endParaRPr>
          </a:p>
        </p:txBody>
      </p:sp>
      <p:sp>
        <p:nvSpPr>
          <p:cNvPr id="3" name="Content Placeholder 2"/>
          <p:cNvSpPr>
            <a:spLocks noGrp="1"/>
          </p:cNvSpPr>
          <p:nvPr>
            <p:ph idx="1"/>
          </p:nvPr>
        </p:nvSpPr>
        <p:spPr>
          <a:xfrm>
            <a:off x="304800" y="1828800"/>
            <a:ext cx="8503920" cy="4876800"/>
          </a:xfrm>
          <a:solidFill>
            <a:schemeClr val="bg1"/>
          </a:solidFill>
        </p:spPr>
        <p:txBody>
          <a:bodyPr>
            <a:noAutofit/>
          </a:bodyPr>
          <a:lstStyle/>
          <a:p>
            <a:pPr>
              <a:buNone/>
            </a:pPr>
            <a:endParaRPr lang="en-US" sz="1200" b="1" dirty="0" smtClean="0">
              <a:latin typeface="Comic Sans MS" pitchFamily="66" charset="0"/>
            </a:endParaRPr>
          </a:p>
          <a:p>
            <a:pPr>
              <a:buNone/>
            </a:pPr>
            <a:r>
              <a:rPr lang="en-US" sz="1400" b="1" dirty="0" smtClean="0">
                <a:solidFill>
                  <a:schemeClr val="tx1"/>
                </a:solidFill>
                <a:latin typeface="Comic Sans MS" pitchFamily="66" charset="0"/>
              </a:rPr>
              <a:t>Business Travel Expense</a:t>
            </a:r>
          </a:p>
          <a:p>
            <a:pPr>
              <a:buNone/>
            </a:pPr>
            <a:r>
              <a:rPr lang="en-US" sz="1400" dirty="0" smtClean="0">
                <a:solidFill>
                  <a:schemeClr val="tx1"/>
                </a:solidFill>
                <a:latin typeface="Comic Sans MS" pitchFamily="66" charset="0"/>
              </a:rPr>
              <a:t>	The Library will reimburse employees for reasonable business travel expenses incurred while on assignments away from the normal work location. The Library Director must approve all business travel in advance.  When approved, the Library will reimburse the actual costs of travel, car rentals, meals, lodging, and other expenses directly related to accomplishing business travel objectives.  Employees renting a vehicle while traveling on business shall purchase any optional insurance the rental companies may offer.  </a:t>
            </a:r>
          </a:p>
          <a:p>
            <a:pPr>
              <a:buNone/>
            </a:pPr>
            <a:endParaRPr lang="en-US" sz="1000" dirty="0" smtClean="0">
              <a:solidFill>
                <a:schemeClr val="tx1"/>
              </a:solidFill>
              <a:latin typeface="Comic Sans MS" pitchFamily="66" charset="0"/>
            </a:endParaRPr>
          </a:p>
          <a:p>
            <a:pPr>
              <a:buNone/>
            </a:pPr>
            <a:r>
              <a:rPr lang="en-US" sz="1400" dirty="0" smtClean="0">
                <a:solidFill>
                  <a:schemeClr val="tx1"/>
                </a:solidFill>
                <a:latin typeface="Comic Sans MS" pitchFamily="66" charset="0"/>
              </a:rPr>
              <a:t>	Employees who are involved in an accident while traveling on business must promptly report the incident to their immediate supervisor.  Vehicles owned, leased, or rented by City of Clintonville may not be used for personal use without prior approval.</a:t>
            </a:r>
          </a:p>
          <a:p>
            <a:pPr>
              <a:buNone/>
            </a:pPr>
            <a:endParaRPr lang="en-US" sz="1000" dirty="0" smtClean="0">
              <a:solidFill>
                <a:schemeClr val="tx1"/>
              </a:solidFill>
              <a:latin typeface="Comic Sans MS" pitchFamily="66" charset="0"/>
            </a:endParaRPr>
          </a:p>
          <a:p>
            <a:pPr>
              <a:buNone/>
            </a:pPr>
            <a:r>
              <a:rPr lang="en-US" sz="1400" dirty="0" smtClean="0">
                <a:solidFill>
                  <a:schemeClr val="tx1"/>
                </a:solidFill>
                <a:latin typeface="Comic Sans MS" pitchFamily="66" charset="0"/>
              </a:rPr>
              <a:t>	Cash advances to cover reasonable anticipated expenses may be made to employees, after travel has been approved. Employees should submit a written request to the Library Director when travel advances are needed.</a:t>
            </a:r>
          </a:p>
          <a:p>
            <a:pPr>
              <a:buNone/>
            </a:pPr>
            <a:endParaRPr lang="en-US" sz="1000" b="1" dirty="0" smtClean="0">
              <a:solidFill>
                <a:schemeClr val="tx1"/>
              </a:solidFill>
              <a:latin typeface="Comic Sans MS" pitchFamily="66" charset="0"/>
            </a:endParaRPr>
          </a:p>
          <a:p>
            <a:pPr>
              <a:buNone/>
            </a:pPr>
            <a:r>
              <a:rPr lang="en-US" sz="1400" b="1" dirty="0" smtClean="0">
                <a:solidFill>
                  <a:schemeClr val="tx1"/>
                </a:solidFill>
                <a:latin typeface="Comic Sans MS" pitchFamily="66" charset="0"/>
              </a:rPr>
              <a:t>Mileage Reimbursement</a:t>
            </a:r>
          </a:p>
          <a:p>
            <a:pPr>
              <a:buNone/>
            </a:pPr>
            <a:r>
              <a:rPr lang="en-US" sz="1400" dirty="0" smtClean="0">
                <a:solidFill>
                  <a:schemeClr val="tx1"/>
                </a:solidFill>
                <a:latin typeface="Comic Sans MS" pitchFamily="66" charset="0"/>
              </a:rPr>
              <a:t>	Use of a personal vehicle for Library business will be reimbursed at the current federal mileage reimbursement rate per mile. The voucher shall be given to the Library Director for payment.</a:t>
            </a:r>
            <a:br>
              <a:rPr lang="en-US" sz="1400" dirty="0" smtClean="0">
                <a:solidFill>
                  <a:schemeClr val="tx1"/>
                </a:solidFill>
                <a:latin typeface="Comic Sans MS" pitchFamily="66" charset="0"/>
              </a:rPr>
            </a:br>
            <a:r>
              <a:rPr lang="en-US" sz="1400" dirty="0" smtClean="0">
                <a:solidFill>
                  <a:schemeClr val="tx1"/>
                </a:solidFill>
                <a:latin typeface="Comic Sans MS" pitchFamily="66" charset="0"/>
              </a:rPr>
              <a:t>A City vehicle shall be used if available.</a:t>
            </a:r>
            <a:endParaRPr lang="en-US" sz="1400" dirty="0">
              <a:solidFill>
                <a:schemeClr val="tx1"/>
              </a:solidFill>
              <a:latin typeface="Comic Sans MS" pitchFamily="66" charset="0"/>
            </a:endParaRPr>
          </a:p>
        </p:txBody>
      </p:sp>
    </p:spTree>
    <p:extLst>
      <p:ext uri="{BB962C8B-B14F-4D97-AF65-F5344CB8AC3E}">
        <p14:creationId xmlns:p14="http://schemas.microsoft.com/office/powerpoint/2010/main" val="1582422013"/>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b="1" dirty="0" smtClean="0">
                <a:solidFill>
                  <a:srgbClr val="C00000"/>
                </a:solidFill>
                <a:latin typeface="+mn-lt"/>
              </a:rPr>
              <a:t>4 Tests of Legally Enforceable Policies</a:t>
            </a:r>
            <a:endParaRPr lang="en-US" b="1" dirty="0">
              <a:solidFill>
                <a:srgbClr val="C00000"/>
              </a:solidFill>
              <a:latin typeface="+mn-lt"/>
            </a:endParaRPr>
          </a:p>
        </p:txBody>
      </p:sp>
      <p:sp>
        <p:nvSpPr>
          <p:cNvPr id="3" name="Content Placeholder 2"/>
          <p:cNvSpPr>
            <a:spLocks noGrp="1"/>
          </p:cNvSpPr>
          <p:nvPr>
            <p:ph idx="1"/>
          </p:nvPr>
        </p:nvSpPr>
        <p:spPr>
          <a:xfrm>
            <a:off x="457200" y="1600200"/>
            <a:ext cx="8382000" cy="4876800"/>
          </a:xfrm>
        </p:spPr>
        <p:txBody>
          <a:bodyPr>
            <a:normAutofit fontScale="92500" lnSpcReduction="10000"/>
          </a:bodyPr>
          <a:lstStyle/>
          <a:p>
            <a:endParaRPr lang="en-US" dirty="0" smtClean="0"/>
          </a:p>
          <a:p>
            <a:pPr>
              <a:buFont typeface="Wingdings" panose="05000000000000000000" pitchFamily="2" charset="2"/>
              <a:buChar char="q"/>
            </a:pPr>
            <a:r>
              <a:rPr lang="en-US" sz="3200" dirty="0" smtClean="0"/>
              <a:t> Does the policy conform to current law?  (local, state, federal)</a:t>
            </a:r>
          </a:p>
          <a:p>
            <a:pPr>
              <a:buFont typeface="Wingdings" panose="05000000000000000000" pitchFamily="2" charset="2"/>
              <a:buChar char="q"/>
            </a:pPr>
            <a:endParaRPr lang="en-US" sz="3200" dirty="0" smtClean="0"/>
          </a:p>
          <a:p>
            <a:pPr>
              <a:buFont typeface="Wingdings" panose="05000000000000000000" pitchFamily="2" charset="2"/>
              <a:buChar char="q"/>
            </a:pPr>
            <a:r>
              <a:rPr lang="en-US" sz="3200" dirty="0" smtClean="0"/>
              <a:t> Is the policy reasonable?</a:t>
            </a:r>
          </a:p>
          <a:p>
            <a:pPr>
              <a:buFont typeface="Wingdings" panose="05000000000000000000" pitchFamily="2" charset="2"/>
              <a:buChar char="q"/>
            </a:pPr>
            <a:endParaRPr lang="en-US" sz="3200" dirty="0" smtClean="0"/>
          </a:p>
          <a:p>
            <a:pPr>
              <a:buFont typeface="Wingdings" panose="05000000000000000000" pitchFamily="2" charset="2"/>
              <a:buChar char="q"/>
            </a:pPr>
            <a:r>
              <a:rPr lang="en-US" sz="3200" dirty="0" smtClean="0"/>
              <a:t> Is the policy non-discriminatory and fairly applied to everyone?</a:t>
            </a:r>
          </a:p>
          <a:p>
            <a:pPr>
              <a:buFont typeface="Wingdings" panose="05000000000000000000" pitchFamily="2" charset="2"/>
              <a:buChar char="q"/>
            </a:pPr>
            <a:endParaRPr lang="en-US" sz="3200" dirty="0" smtClean="0"/>
          </a:p>
          <a:p>
            <a:pPr>
              <a:buFont typeface="Wingdings" panose="05000000000000000000" pitchFamily="2" charset="2"/>
              <a:buChar char="q"/>
            </a:pPr>
            <a:r>
              <a:rPr lang="en-US" sz="3200" dirty="0" smtClean="0"/>
              <a:t> Are the regulations measureable?</a:t>
            </a:r>
            <a:endParaRPr lang="en-US" sz="3200" dirty="0"/>
          </a:p>
        </p:txBody>
      </p:sp>
    </p:spTree>
    <p:extLst>
      <p:ext uri="{BB962C8B-B14F-4D97-AF65-F5344CB8AC3E}">
        <p14:creationId xmlns:p14="http://schemas.microsoft.com/office/powerpoint/2010/main" val="39558126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 calcmode="lin" valueType="num">
                                      <p:cBhvr additive="base">
                                        <p:cTn id="13" dur="500" fill="hold"/>
                                        <p:tgtEl>
                                          <p:spTgt spid="3">
                                            <p:txEl>
                                              <p:pRg st="3" end="3"/>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3">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anim calcmode="lin" valueType="num">
                                      <p:cBhvr additive="base">
                                        <p:cTn id="19" dur="500" fill="hold"/>
                                        <p:tgtEl>
                                          <p:spTgt spid="3">
                                            <p:txEl>
                                              <p:pRg st="5" end="5"/>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3">
                                            <p:txEl>
                                              <p:pRg st="5" end="5"/>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nodeType="clickEffect">
                                  <p:stCondLst>
                                    <p:cond delay="0"/>
                                  </p:stCondLst>
                                  <p:childTnLst>
                                    <p:set>
                                      <p:cBhvr>
                                        <p:cTn id="24" dur="1" fill="hold">
                                          <p:stCondLst>
                                            <p:cond delay="0"/>
                                          </p:stCondLst>
                                        </p:cTn>
                                        <p:tgtEl>
                                          <p:spTgt spid="3">
                                            <p:txEl>
                                              <p:pRg st="7" end="7"/>
                                            </p:txEl>
                                          </p:spTgt>
                                        </p:tgtEl>
                                        <p:attrNameLst>
                                          <p:attrName>style.visibility</p:attrName>
                                        </p:attrNameLst>
                                      </p:cBhvr>
                                      <p:to>
                                        <p:strVal val="visible"/>
                                      </p:to>
                                    </p:set>
                                    <p:anim calcmode="lin" valueType="num">
                                      <p:cBhvr additive="base">
                                        <p:cTn id="25" dur="500" fill="hold"/>
                                        <p:tgtEl>
                                          <p:spTgt spid="3">
                                            <p:txEl>
                                              <p:pRg st="7" end="7"/>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3">
                                            <p:txEl>
                                              <p:pRg st="7" end="7"/>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956533" y="3287792"/>
            <a:ext cx="7204364" cy="3570208"/>
          </a:xfrm>
          <a:prstGeom prst="rect">
            <a:avLst/>
          </a:prstGeom>
          <a:noFill/>
        </p:spPr>
        <p:txBody>
          <a:bodyPr wrap="square" rtlCol="0">
            <a:spAutoFit/>
          </a:bodyPr>
          <a:lstStyle/>
          <a:p>
            <a:endParaRPr lang="en-US" sz="2400" dirty="0" smtClean="0"/>
          </a:p>
          <a:p>
            <a:pPr marL="342900" indent="-342900">
              <a:buFont typeface="Wingdings" panose="05000000000000000000" pitchFamily="2" charset="2"/>
              <a:buChar char="q"/>
            </a:pPr>
            <a:r>
              <a:rPr lang="en-US" sz="2400" dirty="0" smtClean="0">
                <a:latin typeface="Comic Sans MS" pitchFamily="66" charset="0"/>
              </a:rPr>
              <a:t> </a:t>
            </a:r>
            <a:r>
              <a:rPr lang="en-US" sz="2400" dirty="0" smtClean="0"/>
              <a:t>A </a:t>
            </a:r>
            <a:r>
              <a:rPr lang="en-US" sz="2400" dirty="0"/>
              <a:t>major area of board responsibility</a:t>
            </a:r>
          </a:p>
          <a:p>
            <a:pPr marL="285750" indent="-285750">
              <a:buFont typeface="Wingdings" panose="05000000000000000000" pitchFamily="2" charset="2"/>
              <a:buChar char="q"/>
            </a:pPr>
            <a:endParaRPr lang="en-US" sz="1500" dirty="0"/>
          </a:p>
          <a:p>
            <a:pPr marL="342900" indent="-342900">
              <a:buFont typeface="Wingdings" panose="05000000000000000000" pitchFamily="2" charset="2"/>
              <a:buChar char="q"/>
            </a:pPr>
            <a:r>
              <a:rPr lang="en-US" sz="2400" dirty="0" smtClean="0"/>
              <a:t> Many </a:t>
            </a:r>
            <a:r>
              <a:rPr lang="en-US" sz="2400" dirty="0"/>
              <a:t>standards have policy implications</a:t>
            </a:r>
          </a:p>
          <a:p>
            <a:pPr marL="285750" indent="-285750">
              <a:buFont typeface="Wingdings" panose="05000000000000000000" pitchFamily="2" charset="2"/>
              <a:buChar char="q"/>
            </a:pPr>
            <a:endParaRPr lang="en-US" sz="1500" dirty="0"/>
          </a:p>
          <a:p>
            <a:pPr marL="342900" indent="-342900">
              <a:buFont typeface="Wingdings" panose="05000000000000000000" pitchFamily="2" charset="2"/>
              <a:buChar char="q"/>
            </a:pPr>
            <a:r>
              <a:rPr lang="en-US" sz="2400" dirty="0" smtClean="0"/>
              <a:t> Legal </a:t>
            </a:r>
            <a:r>
              <a:rPr lang="en-US" sz="2400" dirty="0"/>
              <a:t>&amp; ethical issues</a:t>
            </a:r>
          </a:p>
          <a:p>
            <a:pPr marL="285750" indent="-285750">
              <a:buFont typeface="Wingdings" panose="05000000000000000000" pitchFamily="2" charset="2"/>
              <a:buChar char="q"/>
            </a:pPr>
            <a:endParaRPr lang="en-US" sz="1400" dirty="0"/>
          </a:p>
          <a:p>
            <a:pPr marL="342900" indent="-342900">
              <a:buFont typeface="Wingdings" panose="05000000000000000000" pitchFamily="2" charset="2"/>
              <a:buChar char="q"/>
            </a:pPr>
            <a:r>
              <a:rPr lang="en-US" sz="2400" dirty="0" smtClean="0"/>
              <a:t> Demonstrates </a:t>
            </a:r>
            <a:r>
              <a:rPr lang="en-US" sz="2400" dirty="0"/>
              <a:t>credible business practice</a:t>
            </a:r>
          </a:p>
          <a:p>
            <a:pPr marL="285750" indent="-285750">
              <a:buFont typeface="Wingdings" panose="05000000000000000000" pitchFamily="2" charset="2"/>
              <a:buChar char="q"/>
            </a:pPr>
            <a:endParaRPr lang="en-US" sz="1400" dirty="0"/>
          </a:p>
          <a:p>
            <a:pPr marL="342900" indent="-342900">
              <a:buFont typeface="Wingdings" panose="05000000000000000000" pitchFamily="2" charset="2"/>
              <a:buChar char="q"/>
            </a:pPr>
            <a:r>
              <a:rPr lang="en-US" sz="2400" dirty="0" smtClean="0"/>
              <a:t> Opportunity for </a:t>
            </a:r>
            <a:r>
              <a:rPr lang="en-US" sz="2400" dirty="0"/>
              <a:t>public education </a:t>
            </a:r>
          </a:p>
          <a:p>
            <a:endParaRPr lang="en-US" sz="2400" dirty="0"/>
          </a:p>
        </p:txBody>
      </p:sp>
      <p:pic>
        <p:nvPicPr>
          <p:cNvPr id="1034" name="Picture 10" descr="C:\Users\bmckewon\AppData\Local\Microsoft\Windows\Temporary Internet Files\Content.IE5\GDCA82NY\Why%20Logo%20White%20copy[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26593" y="914400"/>
            <a:ext cx="3886200" cy="1782747"/>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C:\Users\bmckewon\AppData\Local\Microsoft\Windows\Temporary Internet Files\Content.IE5\GDCA82NY\spolicy[1].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27639" y="718980"/>
            <a:ext cx="3543188" cy="2568811"/>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588991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9">
                                            <p:txEl>
                                              <p:pRg st="1" end="1"/>
                                            </p:txEl>
                                          </p:spTgt>
                                        </p:tgtEl>
                                        <p:attrNameLst>
                                          <p:attrName>style.visibility</p:attrName>
                                        </p:attrNameLst>
                                      </p:cBhvr>
                                      <p:to>
                                        <p:strVal val="visible"/>
                                      </p:to>
                                    </p:set>
                                    <p:anim calcmode="lin" valueType="num">
                                      <p:cBhvr>
                                        <p:cTn id="7" dur="500" fill="hold"/>
                                        <p:tgtEl>
                                          <p:spTgt spid="9">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9">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9">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9">
                                            <p:txEl>
                                              <p:pRg st="3" end="3"/>
                                            </p:txEl>
                                          </p:spTgt>
                                        </p:tgtEl>
                                        <p:attrNameLst>
                                          <p:attrName>style.visibility</p:attrName>
                                        </p:attrNameLst>
                                      </p:cBhvr>
                                      <p:to>
                                        <p:strVal val="visible"/>
                                      </p:to>
                                    </p:set>
                                    <p:anim calcmode="lin" valueType="num">
                                      <p:cBhvr>
                                        <p:cTn id="14" dur="500" fill="hold"/>
                                        <p:tgtEl>
                                          <p:spTgt spid="9">
                                            <p:txEl>
                                              <p:pRg st="3" end="3"/>
                                            </p:txEl>
                                          </p:spTgt>
                                        </p:tgtEl>
                                        <p:attrNameLst>
                                          <p:attrName>ppt_w</p:attrName>
                                        </p:attrNameLst>
                                      </p:cBhvr>
                                      <p:tavLst>
                                        <p:tav tm="0">
                                          <p:val>
                                            <p:fltVal val="0"/>
                                          </p:val>
                                        </p:tav>
                                        <p:tav tm="100000">
                                          <p:val>
                                            <p:strVal val="#ppt_w"/>
                                          </p:val>
                                        </p:tav>
                                      </p:tavLst>
                                    </p:anim>
                                    <p:anim calcmode="lin" valueType="num">
                                      <p:cBhvr>
                                        <p:cTn id="15" dur="500" fill="hold"/>
                                        <p:tgtEl>
                                          <p:spTgt spid="9">
                                            <p:txEl>
                                              <p:pRg st="3" end="3"/>
                                            </p:txEl>
                                          </p:spTgt>
                                        </p:tgtEl>
                                        <p:attrNameLst>
                                          <p:attrName>ppt_h</p:attrName>
                                        </p:attrNameLst>
                                      </p:cBhvr>
                                      <p:tavLst>
                                        <p:tav tm="0">
                                          <p:val>
                                            <p:fltVal val="0"/>
                                          </p:val>
                                        </p:tav>
                                        <p:tav tm="100000">
                                          <p:val>
                                            <p:strVal val="#ppt_h"/>
                                          </p:val>
                                        </p:tav>
                                      </p:tavLst>
                                    </p:anim>
                                    <p:animEffect transition="in" filter="fade">
                                      <p:cBhvr>
                                        <p:cTn id="16" dur="500"/>
                                        <p:tgtEl>
                                          <p:spTgt spid="9">
                                            <p:txEl>
                                              <p:pRg st="3" end="3"/>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9">
                                            <p:txEl>
                                              <p:pRg st="5" end="5"/>
                                            </p:txEl>
                                          </p:spTgt>
                                        </p:tgtEl>
                                        <p:attrNameLst>
                                          <p:attrName>style.visibility</p:attrName>
                                        </p:attrNameLst>
                                      </p:cBhvr>
                                      <p:to>
                                        <p:strVal val="visible"/>
                                      </p:to>
                                    </p:set>
                                    <p:anim calcmode="lin" valueType="num">
                                      <p:cBhvr>
                                        <p:cTn id="21" dur="500" fill="hold"/>
                                        <p:tgtEl>
                                          <p:spTgt spid="9">
                                            <p:txEl>
                                              <p:pRg st="5" end="5"/>
                                            </p:txEl>
                                          </p:spTgt>
                                        </p:tgtEl>
                                        <p:attrNameLst>
                                          <p:attrName>ppt_w</p:attrName>
                                        </p:attrNameLst>
                                      </p:cBhvr>
                                      <p:tavLst>
                                        <p:tav tm="0">
                                          <p:val>
                                            <p:fltVal val="0"/>
                                          </p:val>
                                        </p:tav>
                                        <p:tav tm="100000">
                                          <p:val>
                                            <p:strVal val="#ppt_w"/>
                                          </p:val>
                                        </p:tav>
                                      </p:tavLst>
                                    </p:anim>
                                    <p:anim calcmode="lin" valueType="num">
                                      <p:cBhvr>
                                        <p:cTn id="22" dur="500" fill="hold"/>
                                        <p:tgtEl>
                                          <p:spTgt spid="9">
                                            <p:txEl>
                                              <p:pRg st="5" end="5"/>
                                            </p:txEl>
                                          </p:spTgt>
                                        </p:tgtEl>
                                        <p:attrNameLst>
                                          <p:attrName>ppt_h</p:attrName>
                                        </p:attrNameLst>
                                      </p:cBhvr>
                                      <p:tavLst>
                                        <p:tav tm="0">
                                          <p:val>
                                            <p:fltVal val="0"/>
                                          </p:val>
                                        </p:tav>
                                        <p:tav tm="100000">
                                          <p:val>
                                            <p:strVal val="#ppt_h"/>
                                          </p:val>
                                        </p:tav>
                                      </p:tavLst>
                                    </p:anim>
                                    <p:animEffect transition="in" filter="fade">
                                      <p:cBhvr>
                                        <p:cTn id="23" dur="500"/>
                                        <p:tgtEl>
                                          <p:spTgt spid="9">
                                            <p:txEl>
                                              <p:pRg st="5" end="5"/>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9">
                                            <p:txEl>
                                              <p:pRg st="7" end="7"/>
                                            </p:txEl>
                                          </p:spTgt>
                                        </p:tgtEl>
                                        <p:attrNameLst>
                                          <p:attrName>style.visibility</p:attrName>
                                        </p:attrNameLst>
                                      </p:cBhvr>
                                      <p:to>
                                        <p:strVal val="visible"/>
                                      </p:to>
                                    </p:set>
                                    <p:anim calcmode="lin" valueType="num">
                                      <p:cBhvr>
                                        <p:cTn id="28" dur="500" fill="hold"/>
                                        <p:tgtEl>
                                          <p:spTgt spid="9">
                                            <p:txEl>
                                              <p:pRg st="7" end="7"/>
                                            </p:txEl>
                                          </p:spTgt>
                                        </p:tgtEl>
                                        <p:attrNameLst>
                                          <p:attrName>ppt_w</p:attrName>
                                        </p:attrNameLst>
                                      </p:cBhvr>
                                      <p:tavLst>
                                        <p:tav tm="0">
                                          <p:val>
                                            <p:fltVal val="0"/>
                                          </p:val>
                                        </p:tav>
                                        <p:tav tm="100000">
                                          <p:val>
                                            <p:strVal val="#ppt_w"/>
                                          </p:val>
                                        </p:tav>
                                      </p:tavLst>
                                    </p:anim>
                                    <p:anim calcmode="lin" valueType="num">
                                      <p:cBhvr>
                                        <p:cTn id="29" dur="500" fill="hold"/>
                                        <p:tgtEl>
                                          <p:spTgt spid="9">
                                            <p:txEl>
                                              <p:pRg st="7" end="7"/>
                                            </p:txEl>
                                          </p:spTgt>
                                        </p:tgtEl>
                                        <p:attrNameLst>
                                          <p:attrName>ppt_h</p:attrName>
                                        </p:attrNameLst>
                                      </p:cBhvr>
                                      <p:tavLst>
                                        <p:tav tm="0">
                                          <p:val>
                                            <p:fltVal val="0"/>
                                          </p:val>
                                        </p:tav>
                                        <p:tav tm="100000">
                                          <p:val>
                                            <p:strVal val="#ppt_h"/>
                                          </p:val>
                                        </p:tav>
                                      </p:tavLst>
                                    </p:anim>
                                    <p:animEffect transition="in" filter="fade">
                                      <p:cBhvr>
                                        <p:cTn id="30" dur="500"/>
                                        <p:tgtEl>
                                          <p:spTgt spid="9">
                                            <p:txEl>
                                              <p:pRg st="7" end="7"/>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nodeType="clickEffect">
                                  <p:stCondLst>
                                    <p:cond delay="0"/>
                                  </p:stCondLst>
                                  <p:childTnLst>
                                    <p:set>
                                      <p:cBhvr>
                                        <p:cTn id="34" dur="1" fill="hold">
                                          <p:stCondLst>
                                            <p:cond delay="0"/>
                                          </p:stCondLst>
                                        </p:cTn>
                                        <p:tgtEl>
                                          <p:spTgt spid="9">
                                            <p:txEl>
                                              <p:pRg st="9" end="9"/>
                                            </p:txEl>
                                          </p:spTgt>
                                        </p:tgtEl>
                                        <p:attrNameLst>
                                          <p:attrName>style.visibility</p:attrName>
                                        </p:attrNameLst>
                                      </p:cBhvr>
                                      <p:to>
                                        <p:strVal val="visible"/>
                                      </p:to>
                                    </p:set>
                                    <p:anim calcmode="lin" valueType="num">
                                      <p:cBhvr>
                                        <p:cTn id="35" dur="500" fill="hold"/>
                                        <p:tgtEl>
                                          <p:spTgt spid="9">
                                            <p:txEl>
                                              <p:pRg st="9" end="9"/>
                                            </p:txEl>
                                          </p:spTgt>
                                        </p:tgtEl>
                                        <p:attrNameLst>
                                          <p:attrName>ppt_w</p:attrName>
                                        </p:attrNameLst>
                                      </p:cBhvr>
                                      <p:tavLst>
                                        <p:tav tm="0">
                                          <p:val>
                                            <p:fltVal val="0"/>
                                          </p:val>
                                        </p:tav>
                                        <p:tav tm="100000">
                                          <p:val>
                                            <p:strVal val="#ppt_w"/>
                                          </p:val>
                                        </p:tav>
                                      </p:tavLst>
                                    </p:anim>
                                    <p:anim calcmode="lin" valueType="num">
                                      <p:cBhvr>
                                        <p:cTn id="36" dur="500" fill="hold"/>
                                        <p:tgtEl>
                                          <p:spTgt spid="9">
                                            <p:txEl>
                                              <p:pRg st="9" end="9"/>
                                            </p:txEl>
                                          </p:spTgt>
                                        </p:tgtEl>
                                        <p:attrNameLst>
                                          <p:attrName>ppt_h</p:attrName>
                                        </p:attrNameLst>
                                      </p:cBhvr>
                                      <p:tavLst>
                                        <p:tav tm="0">
                                          <p:val>
                                            <p:fltVal val="0"/>
                                          </p:val>
                                        </p:tav>
                                        <p:tav tm="100000">
                                          <p:val>
                                            <p:strVal val="#ppt_h"/>
                                          </p:val>
                                        </p:tav>
                                      </p:tavLst>
                                    </p:anim>
                                    <p:animEffect transition="in" filter="fade">
                                      <p:cBhvr>
                                        <p:cTn id="37" dur="500"/>
                                        <p:tgtEl>
                                          <p:spTgt spid="9">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solidFill>
                  <a:srgbClr val="C00000"/>
                </a:solidFill>
              </a:rPr>
              <a:t>The Connection to Standards</a:t>
            </a:r>
            <a:endParaRPr lang="en-US" b="1" dirty="0">
              <a:solidFill>
                <a:srgbClr val="C00000"/>
              </a:solidFill>
            </a:endParaRPr>
          </a:p>
        </p:txBody>
      </p:sp>
      <p:sp>
        <p:nvSpPr>
          <p:cNvPr id="4" name="Content Placeholder 3"/>
          <p:cNvSpPr>
            <a:spLocks noGrp="1"/>
          </p:cNvSpPr>
          <p:nvPr>
            <p:ph sz="half" idx="2"/>
          </p:nvPr>
        </p:nvSpPr>
        <p:spPr>
          <a:xfrm>
            <a:off x="4800600" y="1676400"/>
            <a:ext cx="4038600" cy="4794504"/>
          </a:xfrm>
          <a:ln w="38100">
            <a:solidFill>
              <a:srgbClr val="C00000"/>
            </a:solidFill>
          </a:ln>
        </p:spPr>
        <p:txBody>
          <a:bodyPr>
            <a:normAutofit fontScale="85000" lnSpcReduction="10000"/>
          </a:bodyPr>
          <a:lstStyle/>
          <a:p>
            <a:pPr marL="0" indent="0">
              <a:buNone/>
            </a:pPr>
            <a:r>
              <a:rPr lang="en-US" sz="1200" b="1" dirty="0" smtClean="0">
                <a:solidFill>
                  <a:srgbClr val="002060"/>
                </a:solidFill>
              </a:rPr>
              <a:t/>
            </a:r>
            <a:br>
              <a:rPr lang="en-US" sz="1200" b="1" dirty="0" smtClean="0">
                <a:solidFill>
                  <a:srgbClr val="002060"/>
                </a:solidFill>
              </a:rPr>
            </a:br>
            <a:r>
              <a:rPr lang="en-US" b="1" dirty="0" smtClean="0">
                <a:solidFill>
                  <a:srgbClr val="002060"/>
                </a:solidFill>
              </a:rPr>
              <a:t>Accreditation </a:t>
            </a:r>
            <a:r>
              <a:rPr lang="en-US" b="1" dirty="0">
                <a:solidFill>
                  <a:srgbClr val="002060"/>
                </a:solidFill>
              </a:rPr>
              <a:t>Standard </a:t>
            </a:r>
            <a:r>
              <a:rPr lang="en-US" b="1" dirty="0" smtClean="0">
                <a:solidFill>
                  <a:srgbClr val="002060"/>
                </a:solidFill>
              </a:rPr>
              <a:t>8: </a:t>
            </a:r>
            <a:endParaRPr lang="en-US" b="1" dirty="0">
              <a:solidFill>
                <a:srgbClr val="002060"/>
              </a:solidFill>
            </a:endParaRPr>
          </a:p>
          <a:p>
            <a:pPr marL="0" indent="0">
              <a:buNone/>
            </a:pPr>
            <a:r>
              <a:rPr lang="en-US" sz="1400" dirty="0" smtClean="0"/>
              <a:t/>
            </a:r>
            <a:br>
              <a:rPr lang="en-US" sz="1400" dirty="0" smtClean="0"/>
            </a:br>
            <a:r>
              <a:rPr lang="en-US" sz="1400" dirty="0" smtClean="0"/>
              <a:t>     </a:t>
            </a:r>
            <a:r>
              <a:rPr lang="en-US" dirty="0" smtClean="0"/>
              <a:t>Copies </a:t>
            </a:r>
            <a:r>
              <a:rPr lang="en-US" dirty="0"/>
              <a:t>of bylaws and policies are provided to every member of the library board, the library director, and library staff.  The library board and director reviews the bylaws and each policy at least once in a three-year cycle.</a:t>
            </a:r>
          </a:p>
          <a:p>
            <a:pPr marL="0" indent="0">
              <a:buNone/>
            </a:pPr>
            <a:r>
              <a:rPr lang="en-US" dirty="0"/>
              <a:t/>
            </a:r>
            <a:br>
              <a:rPr lang="en-US" dirty="0"/>
            </a:br>
            <a:endParaRPr lang="en-US" dirty="0"/>
          </a:p>
        </p:txBody>
      </p:sp>
      <p:sp>
        <p:nvSpPr>
          <p:cNvPr id="5" name="Content Placeholder 4"/>
          <p:cNvSpPr>
            <a:spLocks noGrp="1"/>
          </p:cNvSpPr>
          <p:nvPr>
            <p:ph sz="half" idx="1"/>
          </p:nvPr>
        </p:nvSpPr>
        <p:spPr>
          <a:xfrm>
            <a:off x="381000" y="1676400"/>
            <a:ext cx="4038600" cy="4813625"/>
          </a:xfrm>
          <a:prstGeom prst="rect">
            <a:avLst/>
          </a:prstGeom>
          <a:ln w="38100">
            <a:solidFill>
              <a:srgbClr val="C00000"/>
            </a:solidFill>
          </a:ln>
        </p:spPr>
        <p:txBody>
          <a:bodyPr>
            <a:spAutoFit/>
          </a:bodyPr>
          <a:lstStyle/>
          <a:p>
            <a:pPr marL="0" indent="0">
              <a:buNone/>
            </a:pPr>
            <a:r>
              <a:rPr lang="en-US" sz="1000" b="1" dirty="0" smtClean="0">
                <a:solidFill>
                  <a:srgbClr val="002060"/>
                </a:solidFill>
              </a:rPr>
              <a:t/>
            </a:r>
            <a:br>
              <a:rPr lang="en-US" sz="1000" b="1" dirty="0" smtClean="0">
                <a:solidFill>
                  <a:srgbClr val="002060"/>
                </a:solidFill>
              </a:rPr>
            </a:br>
            <a:r>
              <a:rPr lang="en-US" sz="2400" b="1" dirty="0" smtClean="0">
                <a:solidFill>
                  <a:srgbClr val="002060"/>
                </a:solidFill>
              </a:rPr>
              <a:t>Accreditation </a:t>
            </a:r>
            <a:r>
              <a:rPr lang="en-US" sz="2400" b="1" dirty="0">
                <a:solidFill>
                  <a:srgbClr val="002060"/>
                </a:solidFill>
              </a:rPr>
              <a:t>Standard </a:t>
            </a:r>
            <a:r>
              <a:rPr lang="en-US" sz="2400" b="1" dirty="0" smtClean="0">
                <a:solidFill>
                  <a:srgbClr val="002060"/>
                </a:solidFill>
              </a:rPr>
              <a:t>7: </a:t>
            </a:r>
            <a:r>
              <a:rPr lang="en-US" sz="2400" dirty="0" smtClean="0"/>
              <a:t/>
            </a:r>
            <a:br>
              <a:rPr lang="en-US" sz="2400" dirty="0" smtClean="0"/>
            </a:br>
            <a:r>
              <a:rPr lang="en-US" sz="1000" dirty="0" smtClean="0"/>
              <a:t/>
            </a:r>
            <a:br>
              <a:rPr lang="en-US" sz="1000" dirty="0" smtClean="0"/>
            </a:br>
            <a:r>
              <a:rPr lang="en-US" sz="1000" dirty="0" smtClean="0"/>
              <a:t>     </a:t>
            </a:r>
            <a:r>
              <a:rPr lang="en-US" sz="2400" dirty="0" smtClean="0"/>
              <a:t>The </a:t>
            </a:r>
            <a:r>
              <a:rPr lang="en-US" sz="2400" dirty="0"/>
              <a:t>library board has adopted written bylaws and policies that explicitly address the following topics.  (Note: These need not be individual policies; “like” topics may be addressed together.)</a:t>
            </a:r>
          </a:p>
          <a:p>
            <a:pPr marL="0" indent="0">
              <a:buNone/>
            </a:pPr>
            <a:r>
              <a:rPr lang="en-US" sz="1200" dirty="0"/>
              <a:t/>
            </a:r>
            <a:br>
              <a:rPr lang="en-US" sz="1200" dirty="0"/>
            </a:br>
            <a:r>
              <a:rPr lang="en-US" sz="1800" i="1" dirty="0"/>
              <a:t>Library will provide copies of all policies to NEKLS in electronic format. </a:t>
            </a:r>
            <a:endParaRPr lang="en-US" sz="1800" dirty="0"/>
          </a:p>
        </p:txBody>
      </p:sp>
    </p:spTree>
    <p:extLst>
      <p:ext uri="{BB962C8B-B14F-4D97-AF65-F5344CB8AC3E}">
        <p14:creationId xmlns:p14="http://schemas.microsoft.com/office/powerpoint/2010/main" val="187216664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533400"/>
            <a:ext cx="8229600" cy="990600"/>
          </a:xfrm>
        </p:spPr>
        <p:txBody>
          <a:bodyPr>
            <a:normAutofit/>
          </a:bodyPr>
          <a:lstStyle/>
          <a:p>
            <a:pPr algn="ctr"/>
            <a:r>
              <a:rPr lang="en-US" b="1" dirty="0" smtClean="0">
                <a:solidFill>
                  <a:srgbClr val="002060"/>
                </a:solidFill>
              </a:rPr>
              <a:t>Kansas Policy Topics </a:t>
            </a:r>
            <a:endParaRPr lang="en-US" b="1" dirty="0">
              <a:solidFill>
                <a:srgbClr val="002060"/>
              </a:solidFill>
            </a:endParaRPr>
          </a:p>
        </p:txBody>
      </p:sp>
      <p:sp>
        <p:nvSpPr>
          <p:cNvPr id="7" name="Content Placeholder 6"/>
          <p:cNvSpPr>
            <a:spLocks noGrp="1"/>
          </p:cNvSpPr>
          <p:nvPr>
            <p:ph sz="half" idx="1"/>
          </p:nvPr>
        </p:nvSpPr>
        <p:spPr>
          <a:xfrm>
            <a:off x="381000" y="1905000"/>
            <a:ext cx="4038600" cy="4718304"/>
          </a:xfrm>
          <a:ln w="28575">
            <a:solidFill>
              <a:srgbClr val="002060"/>
            </a:solidFill>
          </a:ln>
        </p:spPr>
        <p:txBody>
          <a:bodyPr>
            <a:normAutofit fontScale="70000" lnSpcReduction="20000"/>
          </a:bodyPr>
          <a:lstStyle/>
          <a:p>
            <a:pPr>
              <a:buFont typeface="Wingdings" panose="05000000000000000000" pitchFamily="2" charset="2"/>
              <a:buChar char="Ø"/>
            </a:pPr>
            <a:endParaRPr lang="en-US" dirty="0" smtClean="0"/>
          </a:p>
          <a:p>
            <a:pPr>
              <a:buFont typeface="Wingdings" panose="05000000000000000000" pitchFamily="2" charset="2"/>
              <a:buChar char="Ø"/>
            </a:pPr>
            <a:r>
              <a:rPr lang="en-US" dirty="0" smtClean="0"/>
              <a:t> Appropriate </a:t>
            </a:r>
            <a:r>
              <a:rPr lang="en-US" dirty="0"/>
              <a:t>Use of Online Services &amp; Internet Safety</a:t>
            </a:r>
          </a:p>
          <a:p>
            <a:pPr>
              <a:buFont typeface="Wingdings" panose="05000000000000000000" pitchFamily="2" charset="2"/>
              <a:buChar char="Ø"/>
            </a:pPr>
            <a:r>
              <a:rPr lang="en-US" dirty="0" smtClean="0"/>
              <a:t> Budget </a:t>
            </a:r>
            <a:r>
              <a:rPr lang="en-US" dirty="0"/>
              <a:t>and Finance</a:t>
            </a:r>
          </a:p>
          <a:p>
            <a:pPr>
              <a:buFont typeface="Wingdings" panose="05000000000000000000" pitchFamily="2" charset="2"/>
              <a:buChar char="Ø"/>
            </a:pPr>
            <a:r>
              <a:rPr lang="en-US" dirty="0" smtClean="0"/>
              <a:t> Building/Meeting </a:t>
            </a:r>
            <a:r>
              <a:rPr lang="en-US" dirty="0"/>
              <a:t>Room Use</a:t>
            </a:r>
          </a:p>
          <a:p>
            <a:pPr>
              <a:buFont typeface="Wingdings" panose="05000000000000000000" pitchFamily="2" charset="2"/>
              <a:buChar char="Ø"/>
            </a:pPr>
            <a:r>
              <a:rPr lang="en-US" dirty="0" smtClean="0"/>
              <a:t> Capital </a:t>
            </a:r>
            <a:r>
              <a:rPr lang="en-US" dirty="0"/>
              <a:t>Improvements</a:t>
            </a:r>
          </a:p>
          <a:p>
            <a:pPr>
              <a:buFont typeface="Wingdings" panose="05000000000000000000" pitchFamily="2" charset="2"/>
              <a:buChar char="Ø"/>
            </a:pPr>
            <a:r>
              <a:rPr lang="en-US" dirty="0" smtClean="0"/>
              <a:t> Children's </a:t>
            </a:r>
            <a:r>
              <a:rPr lang="en-US" dirty="0"/>
              <a:t>Internet Protection </a:t>
            </a:r>
            <a:r>
              <a:rPr lang="en-US" dirty="0" smtClean="0"/>
              <a:t>   Act </a:t>
            </a:r>
            <a:r>
              <a:rPr lang="en-US" sz="2600" dirty="0" smtClean="0"/>
              <a:t>(CIPA</a:t>
            </a:r>
            <a:r>
              <a:rPr lang="en-US" sz="2600" dirty="0"/>
              <a:t>)</a:t>
            </a:r>
          </a:p>
          <a:p>
            <a:pPr>
              <a:buFont typeface="Wingdings" panose="05000000000000000000" pitchFamily="2" charset="2"/>
              <a:buChar char="Ø"/>
            </a:pPr>
            <a:r>
              <a:rPr lang="en-US" dirty="0" smtClean="0"/>
              <a:t> Confidentiality </a:t>
            </a:r>
            <a:r>
              <a:rPr lang="en-US" dirty="0"/>
              <a:t>of Patron &amp; </a:t>
            </a:r>
            <a:r>
              <a:rPr lang="en-US" dirty="0" smtClean="0"/>
              <a:t> Library </a:t>
            </a:r>
            <a:r>
              <a:rPr lang="en-US" dirty="0"/>
              <a:t>Records</a:t>
            </a:r>
          </a:p>
          <a:p>
            <a:pPr>
              <a:buFont typeface="Wingdings" panose="05000000000000000000" pitchFamily="2" charset="2"/>
              <a:buChar char="Ø"/>
            </a:pPr>
            <a:r>
              <a:rPr lang="en-US" dirty="0" smtClean="0"/>
              <a:t> Continuing </a:t>
            </a:r>
            <a:r>
              <a:rPr lang="en-US" dirty="0"/>
              <a:t>Education</a:t>
            </a:r>
          </a:p>
          <a:p>
            <a:pPr>
              <a:buFont typeface="Wingdings" panose="05000000000000000000" pitchFamily="2" charset="2"/>
              <a:buChar char="Ø"/>
            </a:pPr>
            <a:r>
              <a:rPr lang="en-US" dirty="0" smtClean="0"/>
              <a:t> Emergency </a:t>
            </a:r>
            <a:r>
              <a:rPr lang="en-US" dirty="0"/>
              <a:t>Preparedness  &amp; Disaster Recovery</a:t>
            </a:r>
          </a:p>
          <a:p>
            <a:pPr>
              <a:buFont typeface="Wingdings" panose="05000000000000000000" pitchFamily="2" charset="2"/>
              <a:buChar char="Ø"/>
            </a:pPr>
            <a:r>
              <a:rPr lang="en-US" dirty="0" smtClean="0"/>
              <a:t> Equipment </a:t>
            </a:r>
            <a:r>
              <a:rPr lang="en-US" dirty="0"/>
              <a:t>Use        </a:t>
            </a:r>
          </a:p>
          <a:p>
            <a:pPr>
              <a:buFont typeface="Wingdings" panose="05000000000000000000" pitchFamily="2" charset="2"/>
              <a:buChar char="Ø"/>
            </a:pPr>
            <a:r>
              <a:rPr lang="en-US" dirty="0" smtClean="0"/>
              <a:t> Gifts</a:t>
            </a:r>
            <a:r>
              <a:rPr lang="en-US" dirty="0"/>
              <a:t>    </a:t>
            </a:r>
            <a:br>
              <a:rPr lang="en-US" dirty="0"/>
            </a:br>
            <a:endParaRPr lang="en-US" dirty="0"/>
          </a:p>
        </p:txBody>
      </p:sp>
      <p:sp>
        <p:nvSpPr>
          <p:cNvPr id="9" name="Content Placeholder 8"/>
          <p:cNvSpPr>
            <a:spLocks noGrp="1"/>
          </p:cNvSpPr>
          <p:nvPr>
            <p:ph sz="half" idx="2"/>
          </p:nvPr>
        </p:nvSpPr>
        <p:spPr>
          <a:xfrm>
            <a:off x="4648200" y="1905000"/>
            <a:ext cx="4267200" cy="4794504"/>
          </a:xfrm>
          <a:ln w="28575">
            <a:solidFill>
              <a:srgbClr val="002060"/>
            </a:solidFill>
          </a:ln>
        </p:spPr>
        <p:txBody>
          <a:bodyPr>
            <a:normAutofit fontScale="70000" lnSpcReduction="20000"/>
          </a:bodyPr>
          <a:lstStyle/>
          <a:p>
            <a:pPr marL="0" indent="0">
              <a:buNone/>
            </a:pPr>
            <a:r>
              <a:rPr lang="en-US" dirty="0"/>
              <a:t> </a:t>
            </a:r>
            <a:endParaRPr lang="en-US" dirty="0" smtClean="0"/>
          </a:p>
          <a:p>
            <a:pPr>
              <a:buFont typeface="Wingdings" panose="05000000000000000000" pitchFamily="2" charset="2"/>
              <a:buChar char="Ø"/>
            </a:pPr>
            <a:r>
              <a:rPr lang="en-US" dirty="0" smtClean="0"/>
              <a:t> Intellectual </a:t>
            </a:r>
            <a:r>
              <a:rPr lang="en-US" dirty="0"/>
              <a:t>Freedom</a:t>
            </a:r>
          </a:p>
          <a:p>
            <a:pPr>
              <a:buFont typeface="Wingdings" panose="05000000000000000000" pitchFamily="2" charset="2"/>
              <a:buChar char="Ø"/>
            </a:pPr>
            <a:r>
              <a:rPr lang="en-US" dirty="0" smtClean="0"/>
              <a:t> Internet </a:t>
            </a:r>
            <a:r>
              <a:rPr lang="en-US" dirty="0"/>
              <a:t>Privacy</a:t>
            </a:r>
          </a:p>
          <a:p>
            <a:pPr>
              <a:buFont typeface="Wingdings" panose="05000000000000000000" pitchFamily="2" charset="2"/>
              <a:buChar char="Ø"/>
            </a:pPr>
            <a:r>
              <a:rPr lang="en-US" dirty="0" smtClean="0"/>
              <a:t> Patron </a:t>
            </a:r>
            <a:r>
              <a:rPr lang="en-US" dirty="0"/>
              <a:t>Behavior</a:t>
            </a:r>
          </a:p>
          <a:p>
            <a:pPr>
              <a:buFont typeface="Wingdings" panose="05000000000000000000" pitchFamily="2" charset="2"/>
              <a:buChar char="Ø"/>
            </a:pPr>
            <a:r>
              <a:rPr lang="en-US" dirty="0" smtClean="0"/>
              <a:t> Personnel </a:t>
            </a:r>
            <a:r>
              <a:rPr lang="en-US" dirty="0"/>
              <a:t>    </a:t>
            </a:r>
          </a:p>
          <a:p>
            <a:pPr>
              <a:buFont typeface="Wingdings" panose="05000000000000000000" pitchFamily="2" charset="2"/>
              <a:buChar char="Ø"/>
            </a:pPr>
            <a:r>
              <a:rPr lang="en-US" dirty="0" smtClean="0"/>
              <a:t> Public </a:t>
            </a:r>
            <a:r>
              <a:rPr lang="en-US" dirty="0"/>
              <a:t>Services</a:t>
            </a:r>
          </a:p>
          <a:p>
            <a:pPr>
              <a:buFont typeface="Wingdings" panose="05000000000000000000" pitchFamily="2" charset="2"/>
              <a:buChar char="Ø"/>
            </a:pPr>
            <a:r>
              <a:rPr lang="en-US" dirty="0" smtClean="0"/>
              <a:t> Selection/Collection Management</a:t>
            </a:r>
            <a:endParaRPr lang="en-US" dirty="0"/>
          </a:p>
          <a:p>
            <a:pPr>
              <a:buFont typeface="Wingdings" panose="05000000000000000000" pitchFamily="2" charset="2"/>
              <a:buChar char="Ø"/>
            </a:pPr>
            <a:r>
              <a:rPr lang="en-US" dirty="0" smtClean="0"/>
              <a:t> Surplus </a:t>
            </a:r>
            <a:r>
              <a:rPr lang="en-US" dirty="0"/>
              <a:t>Property</a:t>
            </a:r>
          </a:p>
          <a:p>
            <a:pPr>
              <a:buFont typeface="Wingdings" panose="05000000000000000000" pitchFamily="2" charset="2"/>
              <a:buChar char="Ø"/>
            </a:pPr>
            <a:r>
              <a:rPr lang="en-US" dirty="0" smtClean="0"/>
              <a:t> Trustee </a:t>
            </a:r>
            <a:r>
              <a:rPr lang="en-US" dirty="0"/>
              <a:t>Bylaws</a:t>
            </a:r>
          </a:p>
          <a:p>
            <a:pPr>
              <a:buFont typeface="Wingdings" panose="05000000000000000000" pitchFamily="2" charset="2"/>
              <a:buChar char="Ø"/>
            </a:pPr>
            <a:r>
              <a:rPr lang="en-US" dirty="0" smtClean="0"/>
              <a:t> Use </a:t>
            </a:r>
            <a:r>
              <a:rPr lang="en-US" dirty="0"/>
              <a:t>of Personal Devices in Library</a:t>
            </a:r>
          </a:p>
          <a:p>
            <a:pPr>
              <a:buFont typeface="Wingdings" panose="05000000000000000000" pitchFamily="2" charset="2"/>
              <a:buChar char="Ø"/>
            </a:pPr>
            <a:r>
              <a:rPr lang="en-US" dirty="0" smtClean="0"/>
              <a:t> KORA </a:t>
            </a:r>
            <a:r>
              <a:rPr lang="en-US" dirty="0"/>
              <a:t>– Freedom of Information Officer </a:t>
            </a:r>
            <a:r>
              <a:rPr lang="en-US" dirty="0" smtClean="0"/>
              <a:t>Appointment</a:t>
            </a:r>
            <a:endParaRPr lang="en-US" dirty="0"/>
          </a:p>
        </p:txBody>
      </p:sp>
    </p:spTree>
    <p:extLst>
      <p:ext uri="{BB962C8B-B14F-4D97-AF65-F5344CB8AC3E}">
        <p14:creationId xmlns:p14="http://schemas.microsoft.com/office/powerpoint/2010/main" val="408510131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8600" y="228600"/>
            <a:ext cx="8686800" cy="6482181"/>
          </a:xfrm>
          <a:prstGeom prst="rect">
            <a:avLst/>
          </a:prstGeom>
        </p:spPr>
      </p:pic>
      <p:sp>
        <p:nvSpPr>
          <p:cNvPr id="8" name="Title 7"/>
          <p:cNvSpPr>
            <a:spLocks noGrp="1"/>
          </p:cNvSpPr>
          <p:nvPr>
            <p:ph type="title"/>
          </p:nvPr>
        </p:nvSpPr>
        <p:spPr>
          <a:xfrm>
            <a:off x="1295400" y="457200"/>
            <a:ext cx="6293223" cy="734961"/>
          </a:xfrm>
          <a:solidFill>
            <a:srgbClr val="FFFF99"/>
          </a:solidFill>
        </p:spPr>
        <p:txBody>
          <a:bodyPr>
            <a:normAutofit/>
          </a:bodyPr>
          <a:lstStyle/>
          <a:p>
            <a:pPr algn="ctr"/>
            <a:r>
              <a:rPr lang="en-US" sz="2800" b="1" dirty="0" smtClean="0">
                <a:solidFill>
                  <a:schemeClr val="tx1"/>
                </a:solidFill>
              </a:rPr>
              <a:t>My Favorite Standard in Any State</a:t>
            </a:r>
            <a:br>
              <a:rPr lang="en-US" sz="2800" b="1" dirty="0" smtClean="0">
                <a:solidFill>
                  <a:schemeClr val="tx1"/>
                </a:solidFill>
              </a:rPr>
            </a:br>
            <a:endParaRPr lang="en-US" sz="1000" b="1" dirty="0">
              <a:solidFill>
                <a:schemeClr val="tx1"/>
              </a:solidFill>
            </a:endParaRPr>
          </a:p>
        </p:txBody>
      </p:sp>
      <p:sp>
        <p:nvSpPr>
          <p:cNvPr id="9" name="Smiley Face 8"/>
          <p:cNvSpPr/>
          <p:nvPr/>
        </p:nvSpPr>
        <p:spPr>
          <a:xfrm>
            <a:off x="7620000" y="457200"/>
            <a:ext cx="914400" cy="914400"/>
          </a:xfrm>
          <a:prstGeom prst="smileyFac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22391562"/>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PRESENTER_SHAPEINFO" val="&lt;ThreeDShapeInfo&gt;&lt;uuid val=&quot;{F1F3D8CA-3FC0-4BFB-8065-EDC03AFE2FA2}&quot;/&gt;&lt;filename val=&quot;C:\Users\owner\AppData\Local\Temp\PR\data\asimages\{F1F3D8CA-3FC0-4BFB-8065-EDC03AFE2FA2}.png&quot;/&gt;&lt;hasEffects val=&quot;1&quot;/&gt;&lt;left val=&quot;53.28&quot;/&gt;&lt;top val=&quot;130.56&quot;/&gt;&lt;width val=&quot;592.32&quot;/&gt;&lt;height val=&quot;388.08&quot;/&gt;&lt;/ThreeDShapeInfo&gt;"/>
</p:tagLst>
</file>

<file path=ppt/tags/tag2.xml><?xml version="1.0" encoding="utf-8"?>
<p:tagLst xmlns:a="http://schemas.openxmlformats.org/drawingml/2006/main" xmlns:r="http://schemas.openxmlformats.org/officeDocument/2006/relationships" xmlns:p="http://schemas.openxmlformats.org/presentationml/2006/main">
  <p:tag name="PRESENTER_SHAPEINFO" val="&lt;ThreeDShapeInfo&gt;&lt;uuid val=&quot;{DF21BD35-E8C2-441C-9914-58C24A2BC24A}&quot;/&gt;&lt;filename val=&quot;C:\Users\owner\AppData\Local\Temp\PR\data\asimages\{DF21BD35-E8C2-441C-9914-58C24A2BC24A}.png&quot;/&gt;&lt;hasEffects val=&quot;1&quot;/&gt;&lt;left val=&quot;119.28&quot;/&gt;&lt;top val=&quot;225.12&quot;/&gt;&lt;width val=&quot;499.2&quot;/&gt;&lt;height val=&quot;301.2&quot;/&gt;&lt;/ThreeDShapeInfo&gt;"/>
</p:tagLst>
</file>

<file path=ppt/tags/tag3.xml><?xml version="1.0" encoding="utf-8"?>
<p:tagLst xmlns:a="http://schemas.openxmlformats.org/drawingml/2006/main" xmlns:r="http://schemas.openxmlformats.org/officeDocument/2006/relationships" xmlns:p="http://schemas.openxmlformats.org/presentationml/2006/main">
  <p:tag name="PRESENTER_SHAPEINFO" val="&lt;ThreeDShapeInfo&gt;&lt;uuid val=&quot;{1C238D2E-EE59-42E3-859F-1059A999E487}&quot;/&gt;&lt;filename val=&quot;C:\Users\owner\AppData\Local\Temp\PR\data\asimages\{1C238D2E-EE59-42E3-859F-1059A999E487}.png&quot;/&gt;&lt;hasEffects val=&quot;1&quot;/&gt;&lt;left val=&quot;89.28&quot;/&gt;&lt;top val=&quot;141.12&quot;/&gt;&lt;width val=&quot;597.36&quot;/&gt;&lt;height val=&quot;382.8&quot;/&gt;&lt;/ThreeDShapeInfo&gt;"/>
</p:tagLst>
</file>

<file path=ppt/tags/tag4.xml><?xml version="1.0" encoding="utf-8"?>
<p:tagLst xmlns:a="http://schemas.openxmlformats.org/drawingml/2006/main" xmlns:r="http://schemas.openxmlformats.org/officeDocument/2006/relationships" xmlns:p="http://schemas.openxmlformats.org/presentationml/2006/main">
  <p:tag name="PRESENTER_SHAPEINFO" val="&lt;ThreeDShapeInfo&gt;&lt;uuid val=&quot;{8226BB13-2839-4A52-8AC1-B4BBC39E6C07}&quot;/&gt;&lt;filename val=&quot;C:\Users\owner\AppData\Local\Temp\PR\data\asimages\{8226BB13-2839-4A52-8AC1-B4BBC39E6C07}.png&quot;/&gt;&lt;hasEffects val=&quot;1&quot;/&gt;&lt;left val=&quot;101.28&quot;/&gt;&lt;top val=&quot;136.56&quot;/&gt;&lt;width val=&quot;593.76&quot;/&gt;&lt;height val=&quot;381.36&quot;/&gt;&lt;/ThreeDShapeInfo&gt;"/>
</p:tagLst>
</file>

<file path=ppt/tags/tag5.xml><?xml version="1.0" encoding="utf-8"?>
<p:tagLst xmlns:a="http://schemas.openxmlformats.org/drawingml/2006/main" xmlns:r="http://schemas.openxmlformats.org/officeDocument/2006/relationships" xmlns:p="http://schemas.openxmlformats.org/presentationml/2006/main">
  <p:tag name="PRESENTER_SHAPEINFO" val="&lt;ThreeDShapeInfo&gt;&lt;uuid val=&quot;{73940DD6-EED8-4138-B679-9904D05B0668}&quot;/&gt;&lt;filename val=&quot;C:\Users\owner\AppData\Local\Temp\PR\data\asimages\{73940DD6-EED8-4138-B679-9904D05B0668}.png&quot;/&gt;&lt;hasEffects val=&quot;1&quot;/&gt;&lt;left val=&quot;353.28&quot;/&gt;&lt;top val=&quot;299.28&quot;/&gt;&lt;width val=&quot;143.52&quot;/&gt;&lt;height val=&quot;206.4&quot;/&gt;&lt;/ThreeDShapeInfo&gt;"/>
</p:tagLst>
</file>

<file path=ppt/tags/tag6.xml><?xml version="1.0" encoding="utf-8"?>
<p:tagLst xmlns:a="http://schemas.openxmlformats.org/drawingml/2006/main" xmlns:r="http://schemas.openxmlformats.org/officeDocument/2006/relationships" xmlns:p="http://schemas.openxmlformats.org/presentationml/2006/main">
  <p:tag name="PRESENTER_SHAPEINFO" val="&lt;ThreeDShapeInfo&gt;&lt;uuid val=&quot;{73940DD6-EED8-4138-B679-9904D05B0668}&quot;/&gt;&lt;filename val=&quot;C:\Users\owner\AppData\Local\Temp\PR\data\asimages\{73940DD6-EED8-4138-B679-9904D05B0668}.png&quot;/&gt;&lt;hasEffects val=&quot;1&quot;/&gt;&lt;left val=&quot;353.28&quot;/&gt;&lt;top val=&quot;299.28&quot;/&gt;&lt;width val=&quot;143.52&quot;/&gt;&lt;height val=&quot;206.4&quot;/&gt;&lt;/ThreeDShapeInfo&gt;"/>
</p:tagLst>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larity">
  <a:themeElements>
    <a:clrScheme name="Custom 9">
      <a:dk1>
        <a:sysClr val="windowText" lastClr="000000"/>
      </a:dk1>
      <a:lt1>
        <a:sysClr val="window" lastClr="FFFFFF"/>
      </a:lt1>
      <a:dk2>
        <a:srgbClr val="303030"/>
      </a:dk2>
      <a:lt2>
        <a:srgbClr val="DEDEE0"/>
      </a:lt2>
      <a:accent1>
        <a:srgbClr val="AD0101"/>
      </a:accent1>
      <a:accent2>
        <a:srgbClr val="726056"/>
      </a:accent2>
      <a:accent3>
        <a:srgbClr val="AC956E"/>
      </a:accent3>
      <a:accent4>
        <a:srgbClr val="808DA9"/>
      </a:accent4>
      <a:accent5>
        <a:srgbClr val="424E5B"/>
      </a:accent5>
      <a:accent6>
        <a:srgbClr val="730E00"/>
      </a:accent6>
      <a:hlink>
        <a:srgbClr val="002060"/>
      </a:hlink>
      <a:folHlink>
        <a:srgbClr val="D89243"/>
      </a:folHlink>
    </a:clrScheme>
    <a:fontScheme name="Office Classic 2">
      <a:maj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larity">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prstDash val="solid"/>
        </a:ln>
        <a:ln w="26425" cap="flat" cmpd="sng" algn="ctr">
          <a:solidFill>
            <a:schemeClr val="phClr"/>
          </a:solidFill>
          <a:prstDash val="solid"/>
        </a:ln>
        <a:ln w="4445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gradFill rotWithShape="1">
          <a:gsLst>
            <a:gs pos="0">
              <a:schemeClr val="phClr">
                <a:tint val="85000"/>
                <a:satMod val="180000"/>
              </a:schemeClr>
            </a:gs>
            <a:gs pos="40000">
              <a:schemeClr val="phClr">
                <a:tint val="95000"/>
                <a:shade val="85000"/>
                <a:satMod val="150000"/>
              </a:schemeClr>
            </a:gs>
            <a:gs pos="100000">
              <a:schemeClr val="phClr">
                <a:shade val="45000"/>
                <a:satMod val="200000"/>
              </a:schemeClr>
            </a:gs>
          </a:gsLst>
          <a:lin ang="5400000" scaled="0"/>
        </a:gradFill>
        <a:blipFill rotWithShape="1">
          <a:blip xmlns:r="http://schemas.openxmlformats.org/officeDocument/2006/relationships" r:embed="rId1">
            <a:duotone>
              <a:schemeClr val="phClr">
                <a:shade val="55000"/>
              </a:schemeClr>
              <a:schemeClr val="phClr">
                <a:tint val="97000"/>
                <a:satMod val="95000"/>
              </a:schemeClr>
            </a:duotone>
          </a:blip>
          <a:tile tx="0" ty="0" sx="70000" sy="7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Clarity</Template>
  <TotalTime>1309</TotalTime>
  <Words>3585</Words>
  <Application>Microsoft Office PowerPoint</Application>
  <PresentationFormat>On-screen Show (4:3)</PresentationFormat>
  <Paragraphs>647</Paragraphs>
  <Slides>58</Slides>
  <Notes>57</Notes>
  <HiddenSlides>0</HiddenSlides>
  <MMClips>0</MMClips>
  <ScaleCrop>false</ScaleCrop>
  <HeadingPairs>
    <vt:vector size="4" baseType="variant">
      <vt:variant>
        <vt:lpstr>Theme</vt:lpstr>
      </vt:variant>
      <vt:variant>
        <vt:i4>1</vt:i4>
      </vt:variant>
      <vt:variant>
        <vt:lpstr>Slide Titles</vt:lpstr>
      </vt:variant>
      <vt:variant>
        <vt:i4>58</vt:i4>
      </vt:variant>
    </vt:vector>
  </HeadingPairs>
  <TitlesOfParts>
    <vt:vector size="59" baseType="lpstr">
      <vt:lpstr>Clarity</vt:lpstr>
      <vt:lpstr>Policies For Results  May-June 2018  </vt:lpstr>
      <vt:lpstr>PowerPoint Presentation</vt:lpstr>
      <vt:lpstr>PowerPoint Presentation</vt:lpstr>
      <vt:lpstr>PowerPoint Presentation</vt:lpstr>
      <vt:lpstr>What are the risks associated  with NOT having policies in place? </vt:lpstr>
      <vt:lpstr>PowerPoint Presentation</vt:lpstr>
      <vt:lpstr>The Connection to Standards</vt:lpstr>
      <vt:lpstr>Kansas Policy Topics </vt:lpstr>
      <vt:lpstr>My Favorite Standard in Any State </vt:lpstr>
      <vt:lpstr>The 4 Parts To A Policy</vt:lpstr>
      <vt:lpstr>First Part: Philosophy Statement</vt:lpstr>
      <vt:lpstr>Interlibrary Loan Philosophy  </vt:lpstr>
      <vt:lpstr>Second Part: Regulations </vt:lpstr>
      <vt:lpstr>ILL Regulations</vt:lpstr>
      <vt:lpstr>Third Part: Procedures</vt:lpstr>
      <vt:lpstr>ILL Procedures…</vt:lpstr>
      <vt:lpstr>Fourth Part: Guidelines</vt:lpstr>
      <vt:lpstr>ILL Guidelines…</vt:lpstr>
      <vt:lpstr>PowerPoint Presentation</vt:lpstr>
      <vt:lpstr>PowerPoint Presentation</vt:lpstr>
      <vt:lpstr> Reinforcing 4 Parts  of a Policy  </vt:lpstr>
      <vt:lpstr>Mediapolis (IA) Collections … Which part of the policy is this?  </vt:lpstr>
      <vt:lpstr> Public Internet …  Which part of the policy is this?  </vt:lpstr>
      <vt:lpstr>Spirit Lake (IA) Public Library Test Proctoring … Which part of the policy is this?  </vt:lpstr>
      <vt:lpstr>Atlantic (IA) Public Library Circulation … Which part of the policy is this? </vt:lpstr>
      <vt:lpstr>PowerPoint Presentation</vt:lpstr>
      <vt:lpstr>PowerPoint Presentation</vt:lpstr>
      <vt:lpstr>Does City Government Have a Role?  We Think Yes </vt:lpstr>
      <vt:lpstr>PowerPoint Presentation</vt:lpstr>
      <vt:lpstr> The Staff’s Role</vt:lpstr>
      <vt:lpstr>Public Policies Publically Accessible</vt:lpstr>
      <vt:lpstr>Kansas Specifics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Policy Blitz   </vt:lpstr>
      <vt:lpstr>PowerPoint Presentation</vt:lpstr>
      <vt:lpstr>PowerPoint Presentation</vt:lpstr>
      <vt:lpstr>Actual Library Policy… True or False?</vt:lpstr>
      <vt:lpstr>Actual Library Policy… True or False?</vt:lpstr>
      <vt:lpstr>PowerPoint Presentation</vt:lpstr>
      <vt:lpstr>PowerPoint Presentation</vt:lpstr>
      <vt:lpstr>Defining Patrons, Defining Service </vt:lpstr>
      <vt:lpstr> http://www.waukesha.lib.wi.us/about/faqs.shtml </vt:lpstr>
      <vt:lpstr>PowerPoint Presentation</vt:lpstr>
      <vt:lpstr>From Halifax (Canada) Public Libraries</vt:lpstr>
      <vt:lpstr>Find Sample Policies  </vt:lpstr>
      <vt:lpstr>PowerPoint Presentation</vt:lpstr>
      <vt:lpstr>Reactions?  </vt:lpstr>
      <vt:lpstr>Policies For Results  </vt:lpstr>
      <vt:lpstr>? Has Your Library Addressed ?</vt:lpstr>
      <vt:lpstr>Clintonville (WI) Public Library http://www.clintonvillelibrary.org/  </vt:lpstr>
      <vt:lpstr>4 Tests of Legally Enforceable Policies</vt:lpstr>
    </vt:vector>
  </TitlesOfParts>
  <Company>Iowa Library Services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Policies For Results</dc:title>
  <dc:creator>Bonnie McKewon</dc:creator>
  <cp:lastModifiedBy>Bonnie McKewon</cp:lastModifiedBy>
  <cp:revision>65</cp:revision>
  <cp:lastPrinted>2018-05-29T21:50:14Z</cp:lastPrinted>
  <dcterms:created xsi:type="dcterms:W3CDTF">2018-04-06T18:28:23Z</dcterms:created>
  <dcterms:modified xsi:type="dcterms:W3CDTF">2018-06-02T13:09:24Z</dcterms:modified>
</cp:coreProperties>
</file>