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3"/>
  </p:notesMasterIdLst>
  <p:sldIdLst>
    <p:sldId id="263" r:id="rId3"/>
    <p:sldId id="268" r:id="rId4"/>
    <p:sldId id="269" r:id="rId5"/>
    <p:sldId id="261" r:id="rId6"/>
    <p:sldId id="266" r:id="rId7"/>
    <p:sldId id="260" r:id="rId8"/>
    <p:sldId id="265" r:id="rId9"/>
    <p:sldId id="267" r:id="rId10"/>
    <p:sldId id="271" r:id="rId11"/>
    <p:sldId id="270" r:id="rId12"/>
    <p:sldId id="273" r:id="rId13"/>
    <p:sldId id="274" r:id="rId14"/>
    <p:sldId id="272" r:id="rId15"/>
    <p:sldId id="275" r:id="rId16"/>
    <p:sldId id="280" r:id="rId17"/>
    <p:sldId id="282" r:id="rId18"/>
    <p:sldId id="283" r:id="rId19"/>
    <p:sldId id="276" r:id="rId20"/>
    <p:sldId id="279" r:id="rId21"/>
    <p:sldId id="28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snapToGrid="0">
      <p:cViewPr varScale="1">
        <p:scale>
          <a:sx n="76" d="100"/>
          <a:sy n="76" d="100"/>
        </p:scale>
        <p:origin x="126" y="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D0F83C-0343-44DB-B0D0-80E03588A391}" type="datetimeFigureOut">
              <a:rPr lang="en-US" smtClean="0"/>
              <a:t>8/13/2018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861809-B431-41C0-9F22-A80342FF3A0D}" type="slidenum">
              <a:rPr lang="en-US" smtClean="0"/>
              <a:t>‹#›</a:t>
            </a:fld>
            <a:endParaRPr lang="en-US"/>
          </a:p>
        </p:txBody>
      </p:sp>
    </p:spTree>
    <p:extLst>
      <p:ext uri="{BB962C8B-B14F-4D97-AF65-F5344CB8AC3E}">
        <p14:creationId xmlns:p14="http://schemas.microsoft.com/office/powerpoint/2010/main" val="569259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kshs.org/kansapedia/women-s-suffrage/14524"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archives.gov/historical-docs/document.html?doc=13&amp;title.raw=19th+Amendment+to+the+U.S.+Constitution:+Women's+Right+to+Vot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www.google.com/search?client=firefox-b-1&amp;q=speedy+delivery+producer&amp;stick=H4sIAAAAAAAAAOPgE-LSz9U3MKnMMCks0BLLTrbST8vMyQUTVgVF-SmlyalFAPZpF04mAAAA&amp;sa=X&amp;ved=2ahUKEwiu3vLYwePcAhWJ6YMKHfCzCXIQ6BMoADAlegQIChA5" TargetMode="External"/><Relationship Id="rId3" Type="http://schemas.openxmlformats.org/officeDocument/2006/relationships/hyperlink" Target="https://en.wikipedia.org/wiki/Speedy_Delivery" TargetMode="External"/><Relationship Id="rId7" Type="http://schemas.openxmlformats.org/officeDocument/2006/relationships/hyperlink" Target="https://www.google.com/search?client=firefox-b-1&amp;q=speedy+delivery+budget&amp;stick=H4sIAAAAAAAAAOPgE-LSz9U3MKnMMCks0BLJTrbST8vMyQUTVkmlKempJQAhdHXnJAAAAA&amp;sa=X&amp;ved=2ahUKEwiu3vLYwePcAhWJ6YMKHfCzCXIQ6BMoADAkegQIChA2"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google.com/search?client=firefox-b-1&amp;q=Paul+B.+Germain&amp;stick=H4sIAAAAAAAAAOPgE-LSz9U3MKnMMCksUAKzTY2MDAwqtcSyk6300zJzcsGEVUpmUWpySX4RAMyRApsyAAAA&amp;sa=X&amp;ved=2ahUKEwiu3vLYwePcAhWJ6YMKHfCzCXIQmxMoATAgegQIChAz" TargetMode="External"/><Relationship Id="rId11" Type="http://schemas.openxmlformats.org/officeDocument/2006/relationships/hyperlink" Target="https://www.google.com/search?client=firefox-b-1&amp;q=Bryan+Senti&amp;stick=H4sIAAAAAAAAAOPgE-LSz9U3MKnMMCksUAKzk5KMko2MtYSzk6300zJzcsGEVW5pcWYyAFx1RX4vAAAA&amp;sa=X&amp;ved=2ahUKEwiu3vLYwePcAhWJ6YMKHfCzCXIQmxMoATAmegQIChA-" TargetMode="External"/><Relationship Id="rId5" Type="http://schemas.openxmlformats.org/officeDocument/2006/relationships/hyperlink" Target="https://www.google.com/search?client=firefox-b-1&amp;q=speedy+delivery+director&amp;stick=H4sIAAAAAAAAAOPgE-LSz9U3MKnMMCks0BLLTrbST8vMyQUTVimZRanJJflFANrz48cmAAAA&amp;sa=X&amp;ved=2ahUKEwiu3vLYwePcAhWJ6YMKHfCzCXIQ6BMoADAgegQIChAy" TargetMode="External"/><Relationship Id="rId10" Type="http://schemas.openxmlformats.org/officeDocument/2006/relationships/hyperlink" Target="https://www.google.com/search?client=firefox-b-1&amp;q=speedy+delivery+music+composed+by&amp;stick=H4sIAAAAAAAAAOPgE-LSz9U3MKnMMCks0BLOTrbST8vMyQUTVrmlxZnJAFBars8jAAAA&amp;sa=X&amp;ved=2ahUKEwiu3vLYwePcAhWJ6YMKHfCzCXIQ6BMoADAmegQIChA9" TargetMode="External"/><Relationship Id="rId4" Type="http://schemas.openxmlformats.org/officeDocument/2006/relationships/hyperlink" Target="https://www.google.com/search?client=firefox-b-1&amp;q=speedy+delivery+initial+release&amp;stick=H4sIAAAAAAAAAOPgE-LSz9U3MKnMMCks0JLKTrbST8vMyQUTVkWpOamJxakKKYklqQBDBPczKgAAAA&amp;sa=X&amp;ved=2ahUKEwiu3vLYwePcAhWJ6YMKHfCzCXIQ6BMoADAfegQIChAv" TargetMode="External"/><Relationship Id="rId9" Type="http://schemas.openxmlformats.org/officeDocument/2006/relationships/hyperlink" Target="https://www.google.com/search?client=firefox-b-1&amp;q=Paul+B.+Germain&amp;stick=H4sIAAAAAAAAAOPgE-LSz9U3MKnMMCksUAKzTY2MDAwqtcSyk6300zJzcsGEVUFRfkppcmoRAOAL9hIyAAAA&amp;sa=X&amp;ved=2ahUKEwiu3vLYwePcAhWJ6YMKHfCzCXIQmxMoATAlegQIChA6"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Usability"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n.wikipedia.org/wiki/Human%E2%80%93computer_interaction" TargetMode="External"/><Relationship Id="rId4" Type="http://schemas.openxmlformats.org/officeDocument/2006/relationships/hyperlink" Target="https://en.wikipedia.org/wiki/Accessibility"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Early Kansans </a:t>
            </a:r>
            <a:r>
              <a:rPr lang="en-US" dirty="0" smtClean="0">
                <a:hlinkClick r:id="rId3"/>
              </a:rPr>
              <a:t>were concerned with women’s equality</a:t>
            </a:r>
            <a:r>
              <a:rPr lang="en-US" dirty="0" smtClean="0"/>
              <a:t>, and granted them the right to vote in school district elections as early as 1861. By 1887, women were participating in municipal elections, and by 1912 Kansas had finally extended them equal voting rights—a full eight years </a:t>
            </a:r>
            <a:r>
              <a:rPr lang="en-US" dirty="0" smtClean="0">
                <a:hlinkClick r:id="rId4"/>
              </a:rPr>
              <a:t>before the 19</a:t>
            </a:r>
            <a:r>
              <a:rPr lang="en-US" baseline="30000" dirty="0" smtClean="0">
                <a:hlinkClick r:id="rId4"/>
              </a:rPr>
              <a:t>th</a:t>
            </a:r>
            <a:r>
              <a:rPr lang="en-US" dirty="0" smtClean="0">
                <a:hlinkClick r:id="rId4"/>
              </a:rPr>
              <a:t> amendment was ratified</a:t>
            </a:r>
            <a:endParaRPr lang="en-US" dirty="0"/>
          </a:p>
          <a:p>
            <a:r>
              <a:rPr lang="en-US" dirty="0" smtClean="0"/>
              <a:t>http://mentalfloss.com/article/71618/25-homespun-facts-about-Kansas</a:t>
            </a:r>
          </a:p>
          <a:p>
            <a:endParaRPr lang="en-US" dirty="0"/>
          </a:p>
          <a:p>
            <a:r>
              <a:rPr lang="en-US" dirty="0"/>
              <a:t>Kansas has had statutes on libraries since 1951 (65 years), with System law passing in 1965.  </a:t>
            </a:r>
            <a:r>
              <a:rPr lang="en-US" dirty="0" smtClean="0">
                <a:latin typeface="Rockwell" charset="0"/>
              </a:rPr>
              <a:t>Kansas Statues K.S.A. 75-2547 and 75-2548 established seven regional systems to help local libraries provide library services to all citizens of the state.   This has led to a rich</a:t>
            </a:r>
            <a:r>
              <a:rPr lang="en-US" baseline="0" dirty="0" smtClean="0">
                <a:latin typeface="Rockwell" charset="0"/>
              </a:rPr>
              <a:t> and robust tradition and practice of resource sharing which benefits every citizens in Kansas.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82F384-3B9A-3440-9C18-A15F0421C3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6918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digital</a:t>
            </a:r>
            <a:r>
              <a:rPr lang="en-US" baseline="0" dirty="0" smtClean="0"/>
              <a:t> service is growing at a slower pace, but I expect the rate to increase.  </a:t>
            </a:r>
            <a:r>
              <a:rPr lang="en-US" baseline="0" dirty="0" err="1" smtClean="0"/>
              <a:t>Flipster</a:t>
            </a:r>
            <a:r>
              <a:rPr lang="en-US" baseline="0" dirty="0" smtClean="0"/>
              <a:t> work well on phone, tablet or computer.  </a:t>
            </a:r>
            <a:endParaRPr lang="en-US" dirty="0"/>
          </a:p>
        </p:txBody>
      </p:sp>
      <p:sp>
        <p:nvSpPr>
          <p:cNvPr id="4" name="Slide Number Placeholder 3"/>
          <p:cNvSpPr>
            <a:spLocks noGrp="1"/>
          </p:cNvSpPr>
          <p:nvPr>
            <p:ph type="sldNum" sz="quarter" idx="10"/>
          </p:nvPr>
        </p:nvSpPr>
        <p:spPr/>
        <p:txBody>
          <a:bodyPr/>
          <a:lstStyle/>
          <a:p>
            <a:fld id="{64861809-B431-41C0-9F22-A80342FF3A0D}" type="slidenum">
              <a:rPr lang="en-US" smtClean="0"/>
              <a:t>10</a:t>
            </a:fld>
            <a:endParaRPr lang="en-US"/>
          </a:p>
        </p:txBody>
      </p:sp>
    </p:spTree>
    <p:extLst>
      <p:ext uri="{BB962C8B-B14F-4D97-AF65-F5344CB8AC3E}">
        <p14:creationId xmlns:p14="http://schemas.microsoft.com/office/powerpoint/2010/main" val="3380636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became active</a:t>
            </a:r>
            <a:r>
              <a:rPr lang="en-US" baseline="0" dirty="0" smtClean="0"/>
              <a:t> on August 9, 2018.  Thanks to George Williams, who was able to complete the activation while on vacation!</a:t>
            </a:r>
            <a:endParaRPr lang="en-US" dirty="0"/>
          </a:p>
        </p:txBody>
      </p:sp>
      <p:sp>
        <p:nvSpPr>
          <p:cNvPr id="4" name="Slide Number Placeholder 3"/>
          <p:cNvSpPr>
            <a:spLocks noGrp="1"/>
          </p:cNvSpPr>
          <p:nvPr>
            <p:ph type="sldNum" sz="quarter" idx="10"/>
          </p:nvPr>
        </p:nvSpPr>
        <p:spPr/>
        <p:txBody>
          <a:bodyPr/>
          <a:lstStyle/>
          <a:p>
            <a:fld id="{64861809-B431-41C0-9F22-A80342FF3A0D}" type="slidenum">
              <a:rPr lang="en-US" smtClean="0"/>
              <a:t>11</a:t>
            </a:fld>
            <a:endParaRPr lang="en-US"/>
          </a:p>
        </p:txBody>
      </p:sp>
    </p:spTree>
    <p:extLst>
      <p:ext uri="{BB962C8B-B14F-4D97-AF65-F5344CB8AC3E}">
        <p14:creationId xmlns:p14="http://schemas.microsoft.com/office/powerpoint/2010/main" val="160494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cost avoidance was based on a average mailing cost of $2 per item if the courier was not in existence. </a:t>
            </a:r>
            <a:r>
              <a:rPr lang="en-US" dirty="0" smtClean="0"/>
              <a:t>And that’s just the cost of shipping.  The </a:t>
            </a:r>
            <a:r>
              <a:rPr lang="en-US" b="1" dirty="0" smtClean="0"/>
              <a:t>dollar</a:t>
            </a:r>
            <a:r>
              <a:rPr lang="en-US" b="1" baseline="0" dirty="0" smtClean="0"/>
              <a:t> value of the items shipped, at a value average of $25.00 per item, is $25,350,750.00.  </a:t>
            </a:r>
            <a:r>
              <a:rPr lang="en-US" b="1" dirty="0" smtClean="0"/>
              <a:t> </a:t>
            </a:r>
            <a:r>
              <a:rPr lang="en-US" dirty="0" smtClean="0"/>
              <a:t>All managed</a:t>
            </a:r>
            <a:r>
              <a:rPr lang="en-US" baseline="0" dirty="0" smtClean="0"/>
              <a:t> with a .7 employee.  </a:t>
            </a:r>
          </a:p>
          <a:p>
            <a:r>
              <a:rPr lang="en-US" dirty="0" smtClean="0">
                <a:effectLst/>
              </a:rPr>
              <a:t>Speedy Delivery is a 2008 documentary film directed and produced by Paul B. </a:t>
            </a:r>
            <a:r>
              <a:rPr lang="en-US" dirty="0" err="1" smtClean="0">
                <a:effectLst/>
              </a:rPr>
              <a:t>Germain</a:t>
            </a:r>
            <a:r>
              <a:rPr lang="en-US" dirty="0" smtClean="0">
                <a:effectLst/>
              </a:rPr>
              <a:t>. The film follows the life story of David Newell, better known as Mr. </a:t>
            </a:r>
            <a:r>
              <a:rPr lang="en-US" dirty="0" err="1" smtClean="0">
                <a:effectLst/>
              </a:rPr>
              <a:t>McFeely</a:t>
            </a:r>
            <a:r>
              <a:rPr lang="en-US" dirty="0" smtClean="0">
                <a:effectLst/>
              </a:rPr>
              <a:t> from the children's television show Mister Rogers' Neighborhood. </a:t>
            </a:r>
            <a:r>
              <a:rPr lang="en-US" dirty="0" smtClean="0">
                <a:effectLst/>
                <a:hlinkClick r:id="rId3"/>
              </a:rPr>
              <a:t>Wikipedia</a:t>
            </a:r>
            <a:endParaRPr lang="en-US" dirty="0" smtClean="0">
              <a:effectLst/>
            </a:endParaRPr>
          </a:p>
          <a:p>
            <a:r>
              <a:rPr lang="en-US" dirty="0" smtClean="0">
                <a:effectLst/>
                <a:hlinkClick r:id="rId4"/>
              </a:rPr>
              <a:t>Initial release</a:t>
            </a:r>
            <a:r>
              <a:rPr lang="en-US" dirty="0" smtClean="0">
                <a:effectLst/>
              </a:rPr>
              <a:t>: April 10, 2008</a:t>
            </a:r>
          </a:p>
          <a:p>
            <a:r>
              <a:rPr lang="en-US" dirty="0" smtClean="0">
                <a:effectLst/>
                <a:hlinkClick r:id="rId5"/>
              </a:rPr>
              <a:t>Director</a:t>
            </a:r>
            <a:r>
              <a:rPr lang="en-US" dirty="0" smtClean="0">
                <a:effectLst/>
              </a:rPr>
              <a:t>: </a:t>
            </a:r>
            <a:r>
              <a:rPr lang="en-US" dirty="0" smtClean="0">
                <a:effectLst/>
                <a:hlinkClick r:id="rId6"/>
              </a:rPr>
              <a:t>Paul B. </a:t>
            </a:r>
            <a:r>
              <a:rPr lang="en-US" dirty="0" err="1" smtClean="0">
                <a:effectLst/>
                <a:hlinkClick r:id="rId6"/>
              </a:rPr>
              <a:t>Germain</a:t>
            </a:r>
            <a:endParaRPr lang="en-US" dirty="0" smtClean="0">
              <a:effectLst/>
            </a:endParaRPr>
          </a:p>
          <a:p>
            <a:r>
              <a:rPr lang="en-US" dirty="0" smtClean="0">
                <a:effectLst/>
                <a:hlinkClick r:id="rId7"/>
              </a:rPr>
              <a:t>Budget</a:t>
            </a:r>
            <a:r>
              <a:rPr lang="en-US" dirty="0" smtClean="0">
                <a:effectLst/>
              </a:rPr>
              <a:t>: 4,000 USD</a:t>
            </a:r>
          </a:p>
          <a:p>
            <a:r>
              <a:rPr lang="en-US" dirty="0" smtClean="0">
                <a:effectLst/>
                <a:hlinkClick r:id="rId8"/>
              </a:rPr>
              <a:t>Producer</a:t>
            </a:r>
            <a:r>
              <a:rPr lang="en-US" dirty="0" smtClean="0">
                <a:effectLst/>
              </a:rPr>
              <a:t>: </a:t>
            </a:r>
            <a:r>
              <a:rPr lang="en-US" dirty="0" smtClean="0">
                <a:effectLst/>
                <a:hlinkClick r:id="rId9"/>
              </a:rPr>
              <a:t>Paul B. </a:t>
            </a:r>
            <a:r>
              <a:rPr lang="en-US" dirty="0" err="1" smtClean="0">
                <a:effectLst/>
                <a:hlinkClick r:id="rId9"/>
              </a:rPr>
              <a:t>Germain</a:t>
            </a:r>
            <a:endParaRPr lang="en-US" dirty="0" smtClean="0">
              <a:effectLst/>
            </a:endParaRPr>
          </a:p>
          <a:p>
            <a:r>
              <a:rPr lang="en-US" dirty="0" smtClean="0">
                <a:effectLst/>
                <a:hlinkClick r:id="rId10"/>
              </a:rPr>
              <a:t>Music composed by</a:t>
            </a:r>
            <a:r>
              <a:rPr lang="en-US" dirty="0" smtClean="0">
                <a:effectLst/>
              </a:rPr>
              <a:t>: </a:t>
            </a:r>
            <a:r>
              <a:rPr lang="en-US" dirty="0" smtClean="0">
                <a:effectLst/>
                <a:hlinkClick r:id="rId11"/>
              </a:rPr>
              <a:t>Bryan </a:t>
            </a:r>
            <a:r>
              <a:rPr lang="en-US" dirty="0" err="1" smtClean="0">
                <a:effectLst/>
                <a:hlinkClick r:id="rId11"/>
              </a:rPr>
              <a:t>Senti</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64861809-B431-41C0-9F22-A80342FF3A0D}" type="slidenum">
              <a:rPr lang="en-US" smtClean="0"/>
              <a:t>12</a:t>
            </a:fld>
            <a:endParaRPr lang="en-US"/>
          </a:p>
        </p:txBody>
      </p:sp>
    </p:spTree>
    <p:extLst>
      <p:ext uri="{BB962C8B-B14F-4D97-AF65-F5344CB8AC3E}">
        <p14:creationId xmlns:p14="http://schemas.microsoft.com/office/powerpoint/2010/main" val="1492593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861809-B431-41C0-9F22-A80342FF3A0D}" type="slidenum">
              <a:rPr lang="en-US" smtClean="0"/>
              <a:t>13</a:t>
            </a:fld>
            <a:endParaRPr lang="en-US"/>
          </a:p>
        </p:txBody>
      </p:sp>
    </p:spTree>
    <p:extLst>
      <p:ext uri="{BB962C8B-B14F-4D97-AF65-F5344CB8AC3E}">
        <p14:creationId xmlns:p14="http://schemas.microsoft.com/office/powerpoint/2010/main" val="742181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Legal consulting</a:t>
            </a:r>
          </a:p>
          <a:p>
            <a:r>
              <a:rPr lang="en-US" dirty="0" smtClean="0"/>
              <a:t>Architectural</a:t>
            </a:r>
            <a:r>
              <a:rPr lang="en-US" baseline="0" dirty="0" smtClean="0"/>
              <a:t> Consulting</a:t>
            </a:r>
          </a:p>
          <a:p>
            <a:r>
              <a:rPr lang="en-US" baseline="0" dirty="0" smtClean="0"/>
              <a:t>NEKLS staff consulting</a:t>
            </a:r>
            <a:endParaRPr lang="en-US" dirty="0"/>
          </a:p>
        </p:txBody>
      </p:sp>
      <p:sp>
        <p:nvSpPr>
          <p:cNvPr id="4" name="Slide Number Placeholder 3"/>
          <p:cNvSpPr>
            <a:spLocks noGrp="1"/>
          </p:cNvSpPr>
          <p:nvPr>
            <p:ph type="sldNum" sz="quarter" idx="10"/>
          </p:nvPr>
        </p:nvSpPr>
        <p:spPr/>
        <p:txBody>
          <a:bodyPr/>
          <a:lstStyle/>
          <a:p>
            <a:fld id="{64861809-B431-41C0-9F22-A80342FF3A0D}" type="slidenum">
              <a:rPr lang="en-US" smtClean="0"/>
              <a:t>14</a:t>
            </a:fld>
            <a:endParaRPr lang="en-US"/>
          </a:p>
        </p:txBody>
      </p:sp>
    </p:spTree>
    <p:extLst>
      <p:ext uri="{BB962C8B-B14F-4D97-AF65-F5344CB8AC3E}">
        <p14:creationId xmlns:p14="http://schemas.microsoft.com/office/powerpoint/2010/main" val="2908634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 grants - $60,000;</a:t>
            </a:r>
            <a:r>
              <a:rPr lang="en-US" baseline="0" dirty="0" smtClean="0"/>
              <a:t> Hoopla Digital Service grants - $45,000; Subsidized support of Courier costs -   $115,150.00, Accreditation grants - $746,000</a:t>
            </a:r>
            <a:endParaRPr lang="en-US" dirty="0"/>
          </a:p>
        </p:txBody>
      </p:sp>
      <p:sp>
        <p:nvSpPr>
          <p:cNvPr id="4" name="Slide Number Placeholder 3"/>
          <p:cNvSpPr>
            <a:spLocks noGrp="1"/>
          </p:cNvSpPr>
          <p:nvPr>
            <p:ph type="sldNum" sz="quarter" idx="10"/>
          </p:nvPr>
        </p:nvSpPr>
        <p:spPr/>
        <p:txBody>
          <a:bodyPr/>
          <a:lstStyle/>
          <a:p>
            <a:fld id="{64861809-B431-41C0-9F22-A80342FF3A0D}" type="slidenum">
              <a:rPr lang="en-US" smtClean="0"/>
              <a:t>15</a:t>
            </a:fld>
            <a:endParaRPr lang="en-US"/>
          </a:p>
        </p:txBody>
      </p:sp>
    </p:spTree>
    <p:extLst>
      <p:ext uri="{BB962C8B-B14F-4D97-AF65-F5344CB8AC3E}">
        <p14:creationId xmlns:p14="http://schemas.microsoft.com/office/powerpoint/2010/main" val="2512240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Formula for creating stories from Jamie </a:t>
            </a:r>
            <a:r>
              <a:rPr lang="en-US" dirty="0" err="1" smtClean="0"/>
              <a:t>LaRue</a:t>
            </a:r>
            <a:r>
              <a:rPr lang="en-US" baseline="0" dirty="0" smtClean="0"/>
              <a:t> – </a:t>
            </a:r>
          </a:p>
          <a:p>
            <a:endParaRPr lang="en-US" baseline="0" dirty="0" smtClean="0"/>
          </a:p>
          <a:p>
            <a:r>
              <a:rPr lang="en-US" dirty="0" smtClean="0"/>
              <a:t>https://www.youtube.com/watch?v=Iy0-1qjtDJY    James </a:t>
            </a:r>
            <a:r>
              <a:rPr lang="en-US" dirty="0" err="1" smtClean="0"/>
              <a:t>LaRue</a:t>
            </a:r>
            <a:r>
              <a:rPr lang="en-US" dirty="0" smtClean="0"/>
              <a:t> tells “how to create a story”</a:t>
            </a:r>
          </a:p>
          <a:p>
            <a:r>
              <a:rPr lang="en-US" dirty="0" smtClean="0"/>
              <a:t>Steps – Real</a:t>
            </a:r>
            <a:r>
              <a:rPr lang="en-US" baseline="0" dirty="0" smtClean="0"/>
              <a:t> person, the Problem (the hook), the Library as SUPPORTING character, provide one fact, and end with the “phrase that pays”</a:t>
            </a:r>
            <a:endParaRPr lang="en-US" dirty="0" smtClean="0"/>
          </a:p>
          <a:p>
            <a:endParaRPr lang="en-US" dirty="0"/>
          </a:p>
        </p:txBody>
      </p:sp>
      <p:sp>
        <p:nvSpPr>
          <p:cNvPr id="4" name="Slide Number Placeholder 3"/>
          <p:cNvSpPr>
            <a:spLocks noGrp="1"/>
          </p:cNvSpPr>
          <p:nvPr>
            <p:ph type="sldNum" sz="quarter" idx="10"/>
          </p:nvPr>
        </p:nvSpPr>
        <p:spPr/>
        <p:txBody>
          <a:bodyPr/>
          <a:lstStyle/>
          <a:p>
            <a:fld id="{64861809-B431-41C0-9F22-A80342FF3A0D}" type="slidenum">
              <a:rPr lang="en-US" smtClean="0"/>
              <a:t>16</a:t>
            </a:fld>
            <a:endParaRPr lang="en-US"/>
          </a:p>
        </p:txBody>
      </p:sp>
    </p:spTree>
    <p:extLst>
      <p:ext uri="{BB962C8B-B14F-4D97-AF65-F5344CB8AC3E}">
        <p14:creationId xmlns:p14="http://schemas.microsoft.com/office/powerpoint/2010/main" val="1864048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Vartan</a:t>
            </a:r>
            <a:r>
              <a:rPr lang="en-US" dirty="0" smtClean="0"/>
              <a:t> Gregorian is the </a:t>
            </a:r>
            <a:r>
              <a:rPr lang="en-US" dirty="0" err="1" smtClean="0"/>
              <a:t>Presdent</a:t>
            </a:r>
            <a:r>
              <a:rPr lang="en-US" dirty="0" smtClean="0"/>
              <a:t> of the Carnegie Corporation of New</a:t>
            </a:r>
            <a:r>
              <a:rPr lang="en-US" baseline="0" dirty="0" smtClean="0"/>
              <a:t> York</a:t>
            </a:r>
          </a:p>
          <a:p>
            <a:endParaRPr lang="en-US" baseline="0" dirty="0" smtClean="0"/>
          </a:p>
          <a:p>
            <a:r>
              <a:rPr lang="en-US" baseline="0" dirty="0" smtClean="0"/>
              <a:t>A 2018 Pew Research Center study shows that 94% of Americans 16 and </a:t>
            </a:r>
            <a:r>
              <a:rPr lang="en-US" baseline="0" dirty="0" err="1" smtClean="0"/>
              <a:t>olders</a:t>
            </a:r>
            <a:r>
              <a:rPr lang="en-US" baseline="0" dirty="0" smtClean="0"/>
              <a:t> said that the library was beneficial to the quality of line in a community.</a:t>
            </a:r>
            <a:endParaRPr lang="en-US" dirty="0"/>
          </a:p>
        </p:txBody>
      </p:sp>
      <p:sp>
        <p:nvSpPr>
          <p:cNvPr id="4" name="Slide Number Placeholder 3"/>
          <p:cNvSpPr>
            <a:spLocks noGrp="1"/>
          </p:cNvSpPr>
          <p:nvPr>
            <p:ph type="sldNum" sz="quarter" idx="10"/>
          </p:nvPr>
        </p:nvSpPr>
        <p:spPr/>
        <p:txBody>
          <a:bodyPr/>
          <a:lstStyle/>
          <a:p>
            <a:fld id="{64861809-B431-41C0-9F22-A80342FF3A0D}" type="slidenum">
              <a:rPr lang="en-US" smtClean="0"/>
              <a:t>2</a:t>
            </a:fld>
            <a:endParaRPr lang="en-US"/>
          </a:p>
        </p:txBody>
      </p:sp>
    </p:spTree>
    <p:extLst>
      <p:ext uri="{BB962C8B-B14F-4D97-AF65-F5344CB8AC3E}">
        <p14:creationId xmlns:p14="http://schemas.microsoft.com/office/powerpoint/2010/main" val="1872878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System Board – 117 member representative (System Representatives),</a:t>
            </a:r>
            <a:r>
              <a:rPr lang="en-US" baseline="0" dirty="0" smtClean="0"/>
              <a:t> 18 Executive Board members and 11 County Representatives (formerly called Governor’s Appointees.</a:t>
            </a:r>
            <a:endParaRPr lang="en-US" dirty="0"/>
          </a:p>
        </p:txBody>
      </p:sp>
      <p:sp>
        <p:nvSpPr>
          <p:cNvPr id="4" name="Slide Number Placeholder 3"/>
          <p:cNvSpPr>
            <a:spLocks noGrp="1"/>
          </p:cNvSpPr>
          <p:nvPr>
            <p:ph type="sldNum" sz="quarter" idx="10"/>
          </p:nvPr>
        </p:nvSpPr>
        <p:spPr/>
        <p:txBody>
          <a:bodyPr/>
          <a:lstStyle/>
          <a:p>
            <a:fld id="{64861809-B431-41C0-9F22-A80342FF3A0D}" type="slidenum">
              <a:rPr lang="en-US" smtClean="0"/>
              <a:t>3</a:t>
            </a:fld>
            <a:endParaRPr lang="en-US"/>
          </a:p>
        </p:txBody>
      </p:sp>
    </p:spTree>
    <p:extLst>
      <p:ext uri="{BB962C8B-B14F-4D97-AF65-F5344CB8AC3E}">
        <p14:creationId xmlns:p14="http://schemas.microsoft.com/office/powerpoint/2010/main" val="1296663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Personnel changes</a:t>
            </a:r>
          </a:p>
          <a:p>
            <a:pPr marL="228600" indent="-228600">
              <a:buAutoNum type="arabicParenR"/>
            </a:pPr>
            <a:r>
              <a:rPr lang="en-US" dirty="0" smtClean="0"/>
              <a:t>Jessi Harris  - Office Coordinator – voice of NEKLS.  As our office coordinator, she keeps us organized.  ILL contact for our libraries who need to get</a:t>
            </a:r>
            <a:r>
              <a:rPr lang="en-US" baseline="0" dirty="0" smtClean="0"/>
              <a:t> hard to find materials, our Statewide database guru and major continuing education event support.</a:t>
            </a:r>
          </a:p>
          <a:p>
            <a:pPr marL="0" indent="0">
              <a:buNone/>
            </a:pPr>
            <a:r>
              <a:rPr lang="en-US" baseline="0" dirty="0" smtClean="0"/>
              <a:t>2) Carolyn Little retired as Courier Coordinator and was </a:t>
            </a:r>
            <a:r>
              <a:rPr lang="en-US" baseline="0" dirty="0" err="1" smtClean="0"/>
              <a:t>ablely</a:t>
            </a:r>
            <a:r>
              <a:rPr lang="en-US" baseline="0" dirty="0" smtClean="0"/>
              <a:t> replaced by Caroline Handwork. as the Courier Coordinator and Executive Assistant.  As courier coordinator she keeps your materials moving and works seamlessly with courier management,  and as the Executive Assistant, she keeps me moving in the right direction – minutes for Exec </a:t>
            </a:r>
            <a:r>
              <a:rPr lang="en-US" baseline="0" dirty="0" err="1" smtClean="0"/>
              <a:t>Bd</a:t>
            </a:r>
            <a:r>
              <a:rPr lang="en-US" baseline="0" dirty="0" smtClean="0"/>
              <a:t> and System </a:t>
            </a:r>
            <a:r>
              <a:rPr lang="en-US" baseline="0" dirty="0" err="1" smtClean="0"/>
              <a:t>Bd</a:t>
            </a:r>
            <a:r>
              <a:rPr lang="en-US" baseline="0" dirty="0" smtClean="0"/>
              <a:t> are minor examples!</a:t>
            </a:r>
          </a:p>
          <a:p>
            <a:pPr marL="0" indent="0">
              <a:buNone/>
            </a:pPr>
            <a:r>
              <a:rPr lang="en-US" baseline="0" dirty="0" smtClean="0"/>
              <a:t>3) Finally, Lisa Miller joined NEKLS as our Financial Manager.  She is new to the budget process, but worked with Mike McDonald and I to develop the budget we will talk about later this morning.  I’m still not giving up QB support, but Lisa can help as well!</a:t>
            </a:r>
            <a:endParaRPr lang="en-US" dirty="0"/>
          </a:p>
        </p:txBody>
      </p:sp>
      <p:sp>
        <p:nvSpPr>
          <p:cNvPr id="4" name="Slide Number Placeholder 3"/>
          <p:cNvSpPr>
            <a:spLocks noGrp="1"/>
          </p:cNvSpPr>
          <p:nvPr>
            <p:ph type="sldNum" sz="quarter" idx="10"/>
          </p:nvPr>
        </p:nvSpPr>
        <p:spPr/>
        <p:txBody>
          <a:bodyPr/>
          <a:lstStyle/>
          <a:p>
            <a:fld id="{64861809-B431-41C0-9F22-A80342FF3A0D}" type="slidenum">
              <a:rPr lang="en-US" smtClean="0"/>
              <a:t>4</a:t>
            </a:fld>
            <a:endParaRPr lang="en-US"/>
          </a:p>
        </p:txBody>
      </p:sp>
    </p:spTree>
    <p:extLst>
      <p:ext uri="{BB962C8B-B14F-4D97-AF65-F5344CB8AC3E}">
        <p14:creationId xmlns:p14="http://schemas.microsoft.com/office/powerpoint/2010/main" val="1453805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Mike McDonald – Library Development Consultant</a:t>
            </a:r>
            <a:r>
              <a:rPr lang="en-US" baseline="0" dirty="0" smtClean="0"/>
              <a:t> and major driver in the development of the Northeast Kansas Library Foundation.  Developed a successful strategic planning model for libraries.</a:t>
            </a:r>
          </a:p>
          <a:p>
            <a:pPr marL="0" indent="0">
              <a:buNone/>
            </a:pPr>
            <a:r>
              <a:rPr lang="en-US" baseline="0" dirty="0" smtClean="0"/>
              <a:t>2) Anna Foote – Children’s Service &amp; Continuing Education Consultant.  She is the School Library </a:t>
            </a:r>
            <a:r>
              <a:rPr lang="en-US" baseline="0" dirty="0" err="1" smtClean="0"/>
              <a:t>liason</a:t>
            </a:r>
            <a:r>
              <a:rPr lang="en-US" baseline="0" dirty="0" smtClean="0"/>
              <a:t>, provides 6x6 and early literacy training and consulting, manages the Summer Reading program and is CE consultant </a:t>
            </a:r>
            <a:r>
              <a:rPr lang="en-US" baseline="0" dirty="0" err="1" smtClean="0"/>
              <a:t>extraorinaire</a:t>
            </a:r>
            <a:r>
              <a:rPr lang="en-US" baseline="0" dirty="0" smtClean="0"/>
              <a:t>!</a:t>
            </a:r>
          </a:p>
          <a:p>
            <a:pPr marL="0" indent="0">
              <a:buNone/>
            </a:pPr>
            <a:r>
              <a:rPr lang="en-US" baseline="0" dirty="0" smtClean="0"/>
              <a:t>3) Robin Hastings – Library Services Consultant – Hoopla and </a:t>
            </a:r>
            <a:r>
              <a:rPr lang="en-US" baseline="0" dirty="0" err="1" smtClean="0"/>
              <a:t>Flipster</a:t>
            </a:r>
            <a:r>
              <a:rPr lang="en-US" baseline="0" dirty="0" smtClean="0"/>
              <a:t> Management, Recollections: Kansas, Kansas Libraries on the Web (KLOW) websites and provides strategic planning consulting and ILL and Next support.</a:t>
            </a:r>
          </a:p>
          <a:p>
            <a:pPr marL="0" indent="0">
              <a:buNone/>
            </a:pPr>
            <a:r>
              <a:rPr lang="en-US" baseline="0" dirty="0" smtClean="0"/>
              <a:t>4) Greg </a:t>
            </a:r>
            <a:r>
              <a:rPr lang="en-US" baseline="0" dirty="0" err="1" smtClean="0"/>
              <a:t>Gantz</a:t>
            </a:r>
            <a:r>
              <a:rPr lang="en-US" baseline="0" dirty="0" smtClean="0"/>
              <a:t> – Technology Specialist – Tech support, purchasing and e-rate technical assistance.  When this break, he’s the guy to call!</a:t>
            </a:r>
          </a:p>
          <a:p>
            <a:pPr marL="0" indent="0">
              <a:buNone/>
            </a:pPr>
            <a:r>
              <a:rPr lang="en-US" baseline="0" dirty="0" smtClean="0"/>
              <a:t>5) George Williams – Next Coordinator, Ill training and support, cataloging.  </a:t>
            </a:r>
          </a:p>
          <a:p>
            <a:pPr marL="0" indent="0">
              <a:buNone/>
            </a:pPr>
            <a:r>
              <a:rPr lang="en-US" baseline="0" dirty="0" smtClean="0"/>
              <a:t>6) Dan Alexander – Technology Director and Next Brand Ambassador – Next support, Library website support, UX Design -</a:t>
            </a:r>
            <a:r>
              <a:rPr lang="en-US" b="1" dirty="0" smtClean="0"/>
              <a:t>User experience design (UX, UXD, UED</a:t>
            </a:r>
            <a:r>
              <a:rPr lang="en-US" dirty="0" smtClean="0"/>
              <a:t> or </a:t>
            </a:r>
            <a:r>
              <a:rPr lang="en-US" b="1" dirty="0" smtClean="0"/>
              <a:t>XD</a:t>
            </a:r>
            <a:r>
              <a:rPr lang="en-US" dirty="0" smtClean="0"/>
              <a:t>) is the process of enhancing user satisfaction with a product by improving the </a:t>
            </a:r>
            <a:r>
              <a:rPr lang="en-US" dirty="0" smtClean="0">
                <a:hlinkClick r:id="rId3" tooltip="Usability"/>
              </a:rPr>
              <a:t>usability</a:t>
            </a:r>
            <a:r>
              <a:rPr lang="en-US" dirty="0" smtClean="0"/>
              <a:t>, </a:t>
            </a:r>
            <a:r>
              <a:rPr lang="en-US" dirty="0" smtClean="0">
                <a:hlinkClick r:id="rId4" tooltip="Accessibility"/>
              </a:rPr>
              <a:t>accessibility</a:t>
            </a:r>
            <a:r>
              <a:rPr lang="en-US" dirty="0" smtClean="0"/>
              <a:t>, and pleasure provided in the interaction with the product.</a:t>
            </a:r>
            <a:r>
              <a:rPr lang="en-US" baseline="30000" dirty="0" smtClean="0"/>
              <a:t>[</a:t>
            </a:r>
            <a:r>
              <a:rPr lang="en-US" dirty="0" smtClean="0"/>
              <a:t> User experience design encompasses traditional </a:t>
            </a:r>
            <a:r>
              <a:rPr lang="en-US" dirty="0" smtClean="0">
                <a:hlinkClick r:id="rId5" tooltip="Human–computer interaction"/>
              </a:rPr>
              <a:t>human–computer interaction</a:t>
            </a:r>
            <a:r>
              <a:rPr lang="en-US" dirty="0" smtClean="0"/>
              <a:t> (HCI) design, and extends it by addressing all aspects of a product or service as perceived by users, as well as technology purchasing and assistance.</a:t>
            </a:r>
            <a:endParaRPr lang="en-US" dirty="0"/>
          </a:p>
        </p:txBody>
      </p:sp>
      <p:sp>
        <p:nvSpPr>
          <p:cNvPr id="4" name="Slide Number Placeholder 3"/>
          <p:cNvSpPr>
            <a:spLocks noGrp="1"/>
          </p:cNvSpPr>
          <p:nvPr>
            <p:ph type="sldNum" sz="quarter" idx="10"/>
          </p:nvPr>
        </p:nvSpPr>
        <p:spPr/>
        <p:txBody>
          <a:bodyPr/>
          <a:lstStyle/>
          <a:p>
            <a:fld id="{64861809-B431-41C0-9F22-A80342FF3A0D}" type="slidenum">
              <a:rPr lang="en-US" smtClean="0"/>
              <a:t>5</a:t>
            </a:fld>
            <a:endParaRPr lang="en-US"/>
          </a:p>
        </p:txBody>
      </p:sp>
    </p:spTree>
    <p:extLst>
      <p:ext uri="{BB962C8B-B14F-4D97-AF65-F5344CB8AC3E}">
        <p14:creationId xmlns:p14="http://schemas.microsoft.com/office/powerpoint/2010/main" val="2891819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is a shared regional catalog with 42 public libraries,</a:t>
            </a:r>
            <a:r>
              <a:rPr lang="en-US" baseline="0" dirty="0" smtClean="0"/>
              <a:t> one school districts and the NEKLS System Library.  By the end of the year we will be adding the Highland Community College to the consortium.  Currently,</a:t>
            </a:r>
            <a:endParaRPr lang="en-US" dirty="0"/>
          </a:p>
        </p:txBody>
      </p:sp>
      <p:sp>
        <p:nvSpPr>
          <p:cNvPr id="4" name="Slide Number Placeholder 3"/>
          <p:cNvSpPr>
            <a:spLocks noGrp="1"/>
          </p:cNvSpPr>
          <p:nvPr>
            <p:ph type="sldNum" sz="quarter" idx="10"/>
          </p:nvPr>
        </p:nvSpPr>
        <p:spPr/>
        <p:txBody>
          <a:bodyPr/>
          <a:lstStyle/>
          <a:p>
            <a:fld id="{64861809-B431-41C0-9F22-A80342FF3A0D}" type="slidenum">
              <a:rPr lang="en-US" smtClean="0"/>
              <a:t>6</a:t>
            </a:fld>
            <a:endParaRPr lang="en-US"/>
          </a:p>
        </p:txBody>
      </p:sp>
    </p:spTree>
    <p:extLst>
      <p:ext uri="{BB962C8B-B14F-4D97-AF65-F5344CB8AC3E}">
        <p14:creationId xmlns:p14="http://schemas.microsoft.com/office/powerpoint/2010/main" val="3303084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of the Next poster – so</a:t>
            </a:r>
            <a:r>
              <a:rPr lang="en-US" baseline="0" dirty="0" smtClean="0"/>
              <a:t> true, and great cost avoidance for the family budget.</a:t>
            </a:r>
            <a:endParaRPr lang="en-US" dirty="0"/>
          </a:p>
        </p:txBody>
      </p:sp>
      <p:sp>
        <p:nvSpPr>
          <p:cNvPr id="4" name="Slide Number Placeholder 3"/>
          <p:cNvSpPr>
            <a:spLocks noGrp="1"/>
          </p:cNvSpPr>
          <p:nvPr>
            <p:ph type="sldNum" sz="quarter" idx="10"/>
          </p:nvPr>
        </p:nvSpPr>
        <p:spPr/>
        <p:txBody>
          <a:bodyPr/>
          <a:lstStyle/>
          <a:p>
            <a:fld id="{64861809-B431-41C0-9F22-A80342FF3A0D}" type="slidenum">
              <a:rPr lang="en-US" smtClean="0"/>
              <a:t>7</a:t>
            </a:fld>
            <a:endParaRPr lang="en-US"/>
          </a:p>
        </p:txBody>
      </p:sp>
    </p:spTree>
    <p:extLst>
      <p:ext uri="{BB962C8B-B14F-4D97-AF65-F5344CB8AC3E}">
        <p14:creationId xmlns:p14="http://schemas.microsoft.com/office/powerpoint/2010/main" val="804011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idea of the bookmarks, and to a degree the poster, is that there are many different people, places, and, things to explore at the library.   Most of them are right under our nose.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There are many Georges and </a:t>
            </a:r>
            <a:r>
              <a:rPr lang="en-US" sz="1200" kern="1200" dirty="0" err="1" smtClean="0">
                <a:solidFill>
                  <a:schemeClr val="tx1"/>
                </a:solidFill>
                <a:effectLst/>
                <a:latin typeface="+mn-lt"/>
                <a:ea typeface="+mn-ea"/>
                <a:cs typeface="+mn-cs"/>
              </a:rPr>
              <a:t>Lauras</a:t>
            </a:r>
            <a:r>
              <a:rPr lang="en-US" sz="1200" kern="1200" dirty="0" smtClean="0">
                <a:solidFill>
                  <a:schemeClr val="tx1"/>
                </a:solidFill>
                <a:effectLst/>
                <a:latin typeface="+mn-lt"/>
                <a:ea typeface="+mn-ea"/>
                <a:cs typeface="+mn-cs"/>
              </a:rPr>
              <a:t>, both pretty common names, to learn about.   The materials are intended to be idea or conversation starters about the library collection.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example a librarian might ask the patrons do they know who all the Georges are, are any more interesting than others to them?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By</a:t>
            </a:r>
            <a:r>
              <a:rPr lang="en-US" sz="1200" kern="1200" baseline="0" dirty="0" smtClean="0">
                <a:solidFill>
                  <a:schemeClr val="tx1"/>
                </a:solidFill>
                <a:effectLst/>
                <a:latin typeface="+mn-lt"/>
                <a:ea typeface="+mn-ea"/>
                <a:cs typeface="+mn-cs"/>
              </a:rPr>
              <a:t> the way – George and I did not receive any remuneration for the use of our names. . .</a:t>
            </a:r>
            <a:endParaRPr lang="en-US" dirty="0" smtClean="0"/>
          </a:p>
          <a:p>
            <a:endParaRPr lang="en-US" dirty="0"/>
          </a:p>
        </p:txBody>
      </p:sp>
      <p:sp>
        <p:nvSpPr>
          <p:cNvPr id="4" name="Slide Number Placeholder 3"/>
          <p:cNvSpPr>
            <a:spLocks noGrp="1"/>
          </p:cNvSpPr>
          <p:nvPr>
            <p:ph type="sldNum" sz="quarter" idx="10"/>
          </p:nvPr>
        </p:nvSpPr>
        <p:spPr/>
        <p:txBody>
          <a:bodyPr/>
          <a:lstStyle/>
          <a:p>
            <a:fld id="{64861809-B431-41C0-9F22-A80342FF3A0D}" type="slidenum">
              <a:rPr lang="en-US" smtClean="0"/>
              <a:t>8</a:t>
            </a:fld>
            <a:endParaRPr lang="en-US"/>
          </a:p>
        </p:txBody>
      </p:sp>
    </p:spTree>
    <p:extLst>
      <p:ext uri="{BB962C8B-B14F-4D97-AF65-F5344CB8AC3E}">
        <p14:creationId xmlns:p14="http://schemas.microsoft.com/office/powerpoint/2010/main" val="3697335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this slide very carefully.  People were able to access $556,000 worth of material that they wanted and needed.</a:t>
            </a:r>
            <a:r>
              <a:rPr lang="en-US" baseline="0" dirty="0" smtClean="0"/>
              <a:t>  The cost avoidance for the community was $469,000</a:t>
            </a:r>
            <a:r>
              <a:rPr lang="en-US" baseline="0" dirty="0" smtClean="0"/>
              <a:t>.  In terms of a ratio statement – for very $1 of tax support for the library, the taxpayers were able to access $6.39 of content.</a:t>
            </a:r>
          </a:p>
          <a:p>
            <a:endParaRPr lang="en-US" dirty="0"/>
          </a:p>
        </p:txBody>
      </p:sp>
      <p:sp>
        <p:nvSpPr>
          <p:cNvPr id="4" name="Slide Number Placeholder 3"/>
          <p:cNvSpPr>
            <a:spLocks noGrp="1"/>
          </p:cNvSpPr>
          <p:nvPr>
            <p:ph type="sldNum" sz="quarter" idx="10"/>
          </p:nvPr>
        </p:nvSpPr>
        <p:spPr/>
        <p:txBody>
          <a:bodyPr/>
          <a:lstStyle/>
          <a:p>
            <a:fld id="{64861809-B431-41C0-9F22-A80342FF3A0D}" type="slidenum">
              <a:rPr lang="en-US" smtClean="0"/>
              <a:t>9</a:t>
            </a:fld>
            <a:endParaRPr lang="en-US"/>
          </a:p>
        </p:txBody>
      </p:sp>
    </p:spTree>
    <p:extLst>
      <p:ext uri="{BB962C8B-B14F-4D97-AF65-F5344CB8AC3E}">
        <p14:creationId xmlns:p14="http://schemas.microsoft.com/office/powerpoint/2010/main" val="3268217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770888" y="1295401"/>
            <a:ext cx="8650224"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marR="0" lvl="0" indent="0" algn="l" defTabSz="914400" rtl="0" eaLnBrk="1" fontAlgn="auto" latinLnBrk="0" hangingPunct="1">
              <a:lnSpc>
                <a:spcPct val="100000"/>
              </a:lnSpc>
              <a:spcBef>
                <a:spcPts val="2000"/>
              </a:spcBef>
              <a:spcAft>
                <a:spcPts val="0"/>
              </a:spcAft>
              <a:buClr>
                <a:srgbClr val="2C7C9F">
                  <a:lumMod val="60000"/>
                  <a:lumOff val="40000"/>
                </a:srgbClr>
              </a:buClr>
              <a:buSzPct val="110000"/>
              <a:buFont typeface="Wingdings 2" pitchFamily="18" charset="2"/>
              <a:buNone/>
              <a:tabLst/>
              <a:defRPr/>
            </a:pPr>
            <a:endParaRPr kumimoji="0" sz="3200" b="0" i="0" u="none" strike="noStrike" kern="1200" cap="none" spc="0" normalizeH="0" baseline="0" noProof="0" dirty="0">
              <a:ln>
                <a:noFill/>
              </a:ln>
              <a:solidFill>
                <a:prstClr val="black">
                  <a:lumMod val="65000"/>
                  <a:lumOff val="35000"/>
                </a:prstClr>
              </a:solidFill>
              <a:effectLst/>
              <a:uLnTx/>
              <a:uFillTx/>
              <a:latin typeface="News Gothic MT"/>
              <a:ea typeface="+mn-ea"/>
              <a:cs typeface="+mn-cs"/>
            </a:endParaRPr>
          </a:p>
        </p:txBody>
      </p:sp>
      <p:sp>
        <p:nvSpPr>
          <p:cNvPr id="2" name="Title 1"/>
          <p:cNvSpPr>
            <a:spLocks noGrp="1"/>
          </p:cNvSpPr>
          <p:nvPr>
            <p:ph type="ctrTitle"/>
          </p:nvPr>
        </p:nvSpPr>
        <p:spPr>
          <a:xfrm>
            <a:off x="1763895" y="1524000"/>
            <a:ext cx="8664211"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763895" y="3299013"/>
            <a:ext cx="8664212"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8/13/2018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86243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198" y="611872"/>
            <a:ext cx="5439393"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711198" y="1787856"/>
            <a:ext cx="5439393"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solidFill>
                  <a:prstClr val="white"/>
                </a:solidFill>
              </a:rPr>
              <a:pPr/>
              <a:t>8/13/2018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
        <p:nvSpPr>
          <p:cNvPr id="8" name="Picture Placeholder 2"/>
          <p:cNvSpPr>
            <a:spLocks noGrp="1"/>
          </p:cNvSpPr>
          <p:nvPr>
            <p:ph type="pic" idx="1"/>
          </p:nvPr>
        </p:nvSpPr>
        <p:spPr>
          <a:xfrm>
            <a:off x="6787489" y="359393"/>
            <a:ext cx="48768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extLst>
      <p:ext uri="{BB962C8B-B14F-4D97-AF65-F5344CB8AC3E}">
        <p14:creationId xmlns:p14="http://schemas.microsoft.com/office/powerpoint/2010/main" val="3072156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8/13/2018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4090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26389" y="368301"/>
            <a:ext cx="2032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32365" y="368301"/>
            <a:ext cx="8919635"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8/13/2018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10548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334D819-9F07-4261-B09B-9E467E5D9002}" type="datetimeFigureOut">
              <a:rPr kumimoji="0" lang="en-US" sz="1200" b="0" i="0" u="none" strike="noStrike" kern="1200" cap="none" spc="0" normalizeH="0" baseline="0" noProof="0" smtClean="0">
                <a:ln>
                  <a:noFill/>
                </a:ln>
                <a:solidFill>
                  <a:srgbClr val="62B4C6">
                    <a:lumMod val="50000"/>
                  </a:srgbClr>
                </a:solidFill>
                <a:effectLst/>
                <a:uLnTx/>
                <a:uFillTx/>
                <a:latin typeface="Gill Sans MT" panose="020B0502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8/13/2018</a:t>
            </a:fld>
            <a:endParaRPr kumimoji="0" lang="en-US" sz="1200" b="0" i="0" u="none" strike="noStrike" kern="1200" cap="none" spc="0" normalizeH="0" baseline="0" noProof="0" dirty="0">
              <a:ln>
                <a:noFill/>
              </a:ln>
              <a:solidFill>
                <a:srgbClr val="62B4C6">
                  <a:lumMod val="50000"/>
                </a:srgb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62B4C6">
                  <a:lumMod val="50000"/>
                </a:srgbClr>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1766878-3199-4EAB-94E7-2D6D11070E14}" type="slidenum">
              <a:rPr kumimoji="0" lang="en-US" sz="1200" b="0" i="0" u="none" strike="noStrike" kern="1200" cap="none" spc="0" normalizeH="0" baseline="0" noProof="0" smtClean="0">
                <a:ln>
                  <a:noFill/>
                </a:ln>
                <a:solidFill>
                  <a:srgbClr val="62B4C6">
                    <a:lumMod val="50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62B4C6">
                  <a:lumMod val="50000"/>
                </a:srgbClr>
              </a:solidFill>
              <a:effectLst/>
              <a:uLnTx/>
              <a:uFillTx/>
              <a:latin typeface="Gill Sans MT" panose="020B0502020104020203"/>
              <a:ea typeface="+mn-ea"/>
              <a:cs typeface="+mn-cs"/>
            </a:endParaRP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80012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334D819-9F07-4261-B09B-9E467E5D9002}" type="datetimeFigureOut">
              <a:rPr kumimoji="0" lang="en-US" sz="12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8/13/2018</a:t>
            </a:fld>
            <a:endParaRPr kumimoji="0" lang="en-US" sz="12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766878-3199-4EAB-94E7-2D6D11070E14}" type="slidenum">
              <a:rPr kumimoji="0" lang="en-US" sz="12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784347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334D819-9F07-4261-B09B-9E467E5D9002}" type="datetimeFigureOut">
              <a:rPr kumimoji="0" lang="en-US" sz="1200" b="0" i="0" u="none" strike="noStrike" kern="1200" cap="none" spc="0" normalizeH="0" baseline="0" noProof="0" smtClean="0">
                <a:ln>
                  <a:noFill/>
                </a:ln>
                <a:solidFill>
                  <a:srgbClr val="F3F3F2"/>
                </a:solidFill>
                <a:effectLst/>
                <a:uLnTx/>
                <a:uFillTx/>
                <a:latin typeface="Gill Sans MT" panose="020B0502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8/13/2018</a:t>
            </a:fld>
            <a:endParaRPr kumimoji="0" lang="en-US" sz="1200" b="0" i="0" u="none" strike="noStrike" kern="1200" cap="none" spc="0" normalizeH="0" baseline="0" noProof="0" dirty="0">
              <a:ln>
                <a:noFill/>
              </a:ln>
              <a:solidFill>
                <a:srgbClr val="F3F3F2"/>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3F3F2"/>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1766878-3199-4EAB-94E7-2D6D11070E14}" type="slidenum">
              <a:rPr kumimoji="0" lang="en-US" sz="1200" b="0" i="0" u="none" strike="noStrike" kern="1200" cap="none" spc="0" normalizeH="0" baseline="0" noProof="0" smtClean="0">
                <a:ln>
                  <a:noFill/>
                </a:ln>
                <a:solidFill>
                  <a:srgbClr val="F3F3F2"/>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3F3F2"/>
              </a:solidFill>
              <a:effectLst/>
              <a:uLnTx/>
              <a:uFillTx/>
              <a:latin typeface="Gill Sans MT" panose="020B0502020104020203"/>
              <a:ea typeface="+mn-ea"/>
              <a:cs typeface="+mn-cs"/>
            </a:endParaRP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92791031"/>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334D819-9F07-4261-B09B-9E467E5D9002}" type="datetimeFigureOut">
              <a:rPr kumimoji="0" lang="en-US" sz="12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8/13/2018</a:t>
            </a:fld>
            <a:endParaRPr kumimoji="0" lang="en-US" sz="12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766878-3199-4EAB-94E7-2D6D11070E14}" type="slidenum">
              <a:rPr kumimoji="0" lang="en-US" sz="12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64189704"/>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334D819-9F07-4261-B09B-9E467E5D9002}" type="datetimeFigureOut">
              <a:rPr kumimoji="0" lang="en-US" sz="12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8/13/2018</a:t>
            </a:fld>
            <a:endParaRPr kumimoji="0" lang="en-US" sz="12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766878-3199-4EAB-94E7-2D6D11070E14}" type="slidenum">
              <a:rPr kumimoji="0" lang="en-US" sz="12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800399909"/>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334D819-9F07-4261-B09B-9E467E5D9002}" type="datetimeFigureOut">
              <a:rPr kumimoji="0" lang="en-US" sz="12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8/13/2018</a:t>
            </a:fld>
            <a:endParaRPr kumimoji="0" lang="en-US" sz="12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766878-3199-4EAB-94E7-2D6D11070E14}" type="slidenum">
              <a:rPr kumimoji="0" lang="en-US" sz="12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882841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334D819-9F07-4261-B09B-9E467E5D9002}" type="datetimeFigureOut">
              <a:rPr kumimoji="0" lang="en-US" sz="12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8/13/2018</a:t>
            </a:fld>
            <a:endParaRPr kumimoji="0" lang="en-US" sz="12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766878-3199-4EAB-94E7-2D6D11070E14}" type="slidenum">
              <a:rPr kumimoji="0" lang="en-US" sz="12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655344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8/13/2018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86273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334D819-9F07-4261-B09B-9E467E5D9002}" type="datetimeFigureOut">
              <a:rPr kumimoji="0" lang="en-US" sz="12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8/13/2018</a:t>
            </a:fld>
            <a:endParaRPr kumimoji="0" lang="en-US" sz="12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sp>
        <p:nvSpPr>
          <p:cNvPr id="6" name="Footer Placeholder 5"/>
          <p:cNvSpPr>
            <a:spLocks noGrp="1"/>
          </p:cNvSpPr>
          <p:nvPr>
            <p:ph type="ftr" sz="quarter" idx="11"/>
          </p:nvPr>
        </p:nvSpPr>
        <p:spPr>
          <a:xfrm>
            <a:off x="2103620" y="6375679"/>
            <a:ext cx="3482179" cy="345796"/>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sp>
        <p:nvSpPr>
          <p:cNvPr id="7" name="Slide Number Placeholder 6"/>
          <p:cNvSpPr>
            <a:spLocks noGrp="1"/>
          </p:cNvSpPr>
          <p:nvPr>
            <p:ph type="sldNum" sz="quarter" idx="12"/>
          </p:nvPr>
        </p:nvSpPr>
        <p:spPr>
          <a:xfrm>
            <a:off x="5691014" y="6375679"/>
            <a:ext cx="1232456" cy="34579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766878-3199-4EAB-94E7-2D6D11070E14}" type="slidenum">
              <a:rPr kumimoji="0" lang="en-US" sz="12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44265593"/>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334D819-9F07-4261-B09B-9E467E5D9002}" type="datetimeFigureOut">
              <a:rPr kumimoji="0" lang="en-US" sz="12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8/13/2018</a:t>
            </a:fld>
            <a:endParaRPr kumimoji="0" lang="en-US" sz="12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sp>
        <p:nvSpPr>
          <p:cNvPr id="6" name="Footer Placeholder 5"/>
          <p:cNvSpPr>
            <a:spLocks noGrp="1"/>
          </p:cNvSpPr>
          <p:nvPr>
            <p:ph type="ftr" sz="quarter" idx="11"/>
          </p:nvPr>
        </p:nvSpPr>
        <p:spPr>
          <a:xfrm>
            <a:off x="2103621" y="6375679"/>
            <a:ext cx="3482178" cy="345796"/>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sp>
        <p:nvSpPr>
          <p:cNvPr id="7" name="Slide Number Placeholder 6"/>
          <p:cNvSpPr>
            <a:spLocks noGrp="1"/>
          </p:cNvSpPr>
          <p:nvPr>
            <p:ph type="sldNum" sz="quarter" idx="12"/>
          </p:nvPr>
        </p:nvSpPr>
        <p:spPr>
          <a:xfrm>
            <a:off x="5687568" y="6375679"/>
            <a:ext cx="1234440" cy="34579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766878-3199-4EAB-94E7-2D6D11070E14}" type="slidenum">
              <a:rPr kumimoji="0" lang="en-US" sz="12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169952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334D819-9F07-4261-B09B-9E467E5D9002}" type="datetimeFigureOut">
              <a:rPr kumimoji="0" lang="en-US" sz="12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8/13/2018</a:t>
            </a:fld>
            <a:endParaRPr kumimoji="0" lang="en-US" sz="12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766878-3199-4EAB-94E7-2D6D11070E14}" type="slidenum">
              <a:rPr kumimoji="0" lang="en-US" sz="12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635412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334D819-9F07-4261-B09B-9E467E5D9002}" type="datetimeFigureOut">
              <a:rPr kumimoji="0" lang="en-US" sz="12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8/13/2018</a:t>
            </a:fld>
            <a:endParaRPr kumimoji="0" lang="en-US" sz="12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766878-3199-4EAB-94E7-2D6D11070E14}" type="slidenum">
              <a:rPr kumimoji="0" lang="en-US" sz="12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814201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484718" y="3352802"/>
            <a:ext cx="11222567"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484718" y="4771030"/>
            <a:ext cx="11222567"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8/13/2018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
        <p:nvSpPr>
          <p:cNvPr id="9" name="Picture Placeholder 2"/>
          <p:cNvSpPr>
            <a:spLocks noGrp="1"/>
          </p:cNvSpPr>
          <p:nvPr>
            <p:ph type="pic" idx="13"/>
          </p:nvPr>
        </p:nvSpPr>
        <p:spPr>
          <a:xfrm>
            <a:off x="494640" y="363538"/>
            <a:ext cx="1120272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extLst>
      <p:ext uri="{BB962C8B-B14F-4D97-AF65-F5344CB8AC3E}">
        <p14:creationId xmlns:p14="http://schemas.microsoft.com/office/powerpoint/2010/main" val="2038893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2367" y="2403145"/>
            <a:ext cx="10742084"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732367" y="3736006"/>
            <a:ext cx="10742084"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8/13/2018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08956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2367" y="107576"/>
            <a:ext cx="10723035"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732367" y="1600201"/>
            <a:ext cx="512064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334761" y="1600201"/>
            <a:ext cx="512064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solidFill>
                  <a:prstClr val="white"/>
                </a:solidFill>
              </a:rPr>
              <a:pPr/>
              <a:t>8/13/2018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977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2365" y="107576"/>
            <a:ext cx="10723035"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32365"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2365" y="2347416"/>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334760"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34760" y="2347416"/>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solidFill>
                  <a:prstClr val="white"/>
                </a:solidFill>
              </a:rPr>
              <a:pPr/>
              <a:t>8/13/2018</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69233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solidFill>
                  <a:prstClr val="white"/>
                </a:solidFill>
              </a:rPr>
              <a:pPr/>
              <a:t>8/13/2018</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1161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solidFill>
                  <a:prstClr val="white"/>
                </a:solidFill>
              </a:rPr>
              <a:pPr/>
              <a:t>8/13/2018</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95593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199" y="611872"/>
            <a:ext cx="512064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6323765" y="368300"/>
            <a:ext cx="512064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11199" y="1787856"/>
            <a:ext cx="512064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solidFill>
                  <a:prstClr val="white"/>
                </a:solidFill>
              </a:rPr>
              <a:pPr/>
              <a:t>8/13/2018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82950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2367" y="107576"/>
            <a:ext cx="10723035"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32367" y="1600201"/>
            <a:ext cx="10723035"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506447" y="6275669"/>
            <a:ext cx="28448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solidFill>
                  <a:prstClr val="white"/>
                </a:solidFill>
              </a:rPr>
              <a:pPr/>
              <a:t>8/13/2018</a:t>
            </a:fld>
            <a:endParaRPr lang="en-US" dirty="0">
              <a:solidFill>
                <a:prstClr val="white"/>
              </a:solidFill>
            </a:endParaRPr>
          </a:p>
        </p:txBody>
      </p:sp>
      <p:sp>
        <p:nvSpPr>
          <p:cNvPr id="5" name="Footer Placeholder 4"/>
          <p:cNvSpPr>
            <a:spLocks noGrp="1"/>
          </p:cNvSpPr>
          <p:nvPr>
            <p:ph type="ftr" sz="quarter" idx="3"/>
          </p:nvPr>
        </p:nvSpPr>
        <p:spPr>
          <a:xfrm>
            <a:off x="352611" y="6275669"/>
            <a:ext cx="6454588"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10530541" y="6275669"/>
            <a:ext cx="13208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32182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334D819-9F07-4261-B09B-9E467E5D9002}" type="datetimeFigureOut">
              <a:rPr kumimoji="0" lang="en-US" sz="12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8/13/2018</a:t>
            </a:fld>
            <a:endParaRPr kumimoji="0" lang="en-US" sz="12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1766878-3199-4EAB-94E7-2D6D11070E14}" type="slidenum">
              <a:rPr kumimoji="0" lang="en-US" sz="12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4008883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215" y="822012"/>
            <a:ext cx="9415741" cy="5188576"/>
          </a:xfrm>
        </p:spPr>
        <p:txBody>
          <a:bodyPr/>
          <a:lstStyle/>
          <a:p>
            <a:r>
              <a:rPr lang="en-US" sz="11500" dirty="0" smtClean="0"/>
              <a:t>2018</a:t>
            </a:r>
            <a:br>
              <a:rPr lang="en-US" sz="11500" dirty="0" smtClean="0"/>
            </a:br>
            <a:r>
              <a:rPr lang="en-US" sz="11500" dirty="0" smtClean="0"/>
              <a:t>state of the</a:t>
            </a:r>
            <a:br>
              <a:rPr lang="en-US" sz="11500" dirty="0" smtClean="0"/>
            </a:br>
            <a:r>
              <a:rPr lang="en-US" sz="11500" dirty="0"/>
              <a:t> </a:t>
            </a:r>
            <a:r>
              <a:rPr lang="en-US" sz="11500" dirty="0" smtClean="0"/>
              <a:t>System</a:t>
            </a:r>
            <a:endParaRPr lang="en-US" sz="115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3300" y="3416300"/>
            <a:ext cx="12700" cy="12700"/>
          </a:xfrm>
          <a:prstGeom prst="rect">
            <a:avLst/>
          </a:prstGeom>
        </p:spPr>
      </p:pic>
      <p:pic>
        <p:nvPicPr>
          <p:cNvPr id="6" name="Picture 5"/>
          <p:cNvPicPr>
            <a:picLocks noChangeAspect="1"/>
          </p:cNvPicPr>
          <p:nvPr/>
        </p:nvPicPr>
        <p:blipFill>
          <a:blip r:embed="rId4" cstate="print">
            <a:alphaModFix amt="49000"/>
            <a:extLst>
              <a:ext uri="{28A0092B-C50C-407E-A947-70E740481C1C}">
                <a14:useLocalDpi xmlns:a14="http://schemas.microsoft.com/office/drawing/2010/main" val="0"/>
              </a:ext>
            </a:extLst>
          </a:blip>
          <a:stretch>
            <a:fillRect/>
          </a:stretch>
        </p:blipFill>
        <p:spPr>
          <a:xfrm>
            <a:off x="8064116" y="5546602"/>
            <a:ext cx="3813680" cy="1286635"/>
          </a:xfrm>
          <a:prstGeom prst="rect">
            <a:avLst/>
          </a:prstGeom>
          <a:effectLst>
            <a:glow rad="127000">
              <a:schemeClr val="accent1"/>
            </a:glow>
          </a:effectLst>
        </p:spPr>
      </p:pic>
    </p:spTree>
    <p:extLst>
      <p:ext uri="{BB962C8B-B14F-4D97-AF65-F5344CB8AC3E}">
        <p14:creationId xmlns:p14="http://schemas.microsoft.com/office/powerpoint/2010/main" val="4089236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136" y="584200"/>
            <a:ext cx="5829300" cy="3771900"/>
          </a:xfrm>
          <a:prstGeom prst="rect">
            <a:avLst/>
          </a:prstGeom>
        </p:spPr>
      </p:pic>
      <p:sp>
        <p:nvSpPr>
          <p:cNvPr id="3" name="TextBox 2"/>
          <p:cNvSpPr txBox="1"/>
          <p:nvPr/>
        </p:nvSpPr>
        <p:spPr>
          <a:xfrm>
            <a:off x="733136" y="4864100"/>
            <a:ext cx="10963564" cy="646331"/>
          </a:xfrm>
          <a:prstGeom prst="rect">
            <a:avLst/>
          </a:prstGeom>
          <a:noFill/>
        </p:spPr>
        <p:txBody>
          <a:bodyPr wrap="square" rtlCol="0">
            <a:spAutoFit/>
          </a:bodyPr>
          <a:lstStyle/>
          <a:p>
            <a:r>
              <a:rPr lang="en-US" dirty="0" smtClean="0"/>
              <a:t>In 2017 there were 3,517 downloads of magazines.  At a newsstand price of $5.00 per download, the cost avoidance for NEKLS patrons was $17,585.00.</a:t>
            </a:r>
            <a:endParaRPr lang="en-US" dirty="0"/>
          </a:p>
        </p:txBody>
      </p:sp>
      <p:sp>
        <p:nvSpPr>
          <p:cNvPr id="4" name="TextBox 3"/>
          <p:cNvSpPr txBox="1"/>
          <p:nvPr/>
        </p:nvSpPr>
        <p:spPr>
          <a:xfrm>
            <a:off x="7416800" y="1003300"/>
            <a:ext cx="3251200" cy="2862322"/>
          </a:xfrm>
          <a:prstGeom prst="rect">
            <a:avLst/>
          </a:prstGeom>
          <a:noFill/>
        </p:spPr>
        <p:txBody>
          <a:bodyPr wrap="square" rtlCol="0">
            <a:spAutoFit/>
          </a:bodyPr>
          <a:lstStyle/>
          <a:p>
            <a:r>
              <a:rPr lang="en-US" sz="3600" dirty="0" smtClean="0"/>
              <a:t>42 Different Magazines  - no need to wait, no need to recycle!</a:t>
            </a:r>
            <a:endParaRPr lang="en-US" sz="3600" dirty="0"/>
          </a:p>
        </p:txBody>
      </p:sp>
    </p:spTree>
    <p:extLst>
      <p:ext uri="{BB962C8B-B14F-4D97-AF65-F5344CB8AC3E}">
        <p14:creationId xmlns:p14="http://schemas.microsoft.com/office/powerpoint/2010/main" val="409123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Coming to Next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1725" y="1679574"/>
            <a:ext cx="2784475" cy="2526312"/>
          </a:xfrm>
          <a:prstGeom prst="rect">
            <a:avLst/>
          </a:prstGeom>
        </p:spPr>
      </p:pic>
      <p:sp>
        <p:nvSpPr>
          <p:cNvPr id="6" name="TextBox 5"/>
          <p:cNvSpPr txBox="1"/>
          <p:nvPr/>
        </p:nvSpPr>
        <p:spPr>
          <a:xfrm>
            <a:off x="1710796" y="2529680"/>
            <a:ext cx="4762500" cy="3693319"/>
          </a:xfrm>
          <a:prstGeom prst="rect">
            <a:avLst/>
          </a:prstGeom>
          <a:noFill/>
        </p:spPr>
        <p:txBody>
          <a:bodyPr wrap="square" rtlCol="0">
            <a:spAutoFit/>
          </a:bodyPr>
          <a:lstStyle/>
          <a:p>
            <a:r>
              <a:rPr lang="en-US" dirty="0" smtClean="0"/>
              <a:t>With LinkedIn Learning, you can:</a:t>
            </a:r>
          </a:p>
          <a:p>
            <a:pPr marL="285750" indent="-285750">
              <a:buFont typeface="Wingdings" panose="05000000000000000000" pitchFamily="2" charset="2"/>
              <a:buChar char="v"/>
            </a:pPr>
            <a:r>
              <a:rPr lang="en-US" dirty="0" smtClean="0"/>
              <a:t>Access 6,000+ expert-led courses</a:t>
            </a:r>
          </a:p>
          <a:p>
            <a:pPr marL="285750" indent="-285750">
              <a:buFont typeface="Wingdings" panose="05000000000000000000" pitchFamily="2" charset="2"/>
              <a:buChar char="v"/>
            </a:pPr>
            <a:r>
              <a:rPr lang="en-US" dirty="0"/>
              <a:t>E</a:t>
            </a:r>
            <a:r>
              <a:rPr lang="en-US" dirty="0" smtClean="0"/>
              <a:t>arn a certificate when you complete a course</a:t>
            </a:r>
          </a:p>
          <a:p>
            <a:pPr marL="285750" indent="-285750">
              <a:buFont typeface="Wingdings" panose="05000000000000000000" pitchFamily="2" charset="2"/>
              <a:buChar char="v"/>
            </a:pPr>
            <a:r>
              <a:rPr lang="en-US" dirty="0" smtClean="0"/>
              <a:t>Receive course recommendations tailored to you</a:t>
            </a:r>
          </a:p>
          <a:p>
            <a:pPr marL="285750" indent="-285750">
              <a:buFont typeface="Wingdings" panose="05000000000000000000" pitchFamily="2" charset="2"/>
              <a:buChar char="v"/>
            </a:pPr>
            <a:r>
              <a:rPr lang="en-US" dirty="0" smtClean="0"/>
              <a:t>Use project files and quizzes to practice while you learn</a:t>
            </a:r>
          </a:p>
          <a:p>
            <a:pPr marL="285750" indent="-285750">
              <a:buFont typeface="Wingdings" panose="05000000000000000000" pitchFamily="2" charset="2"/>
              <a:buChar char="v"/>
            </a:pPr>
            <a:r>
              <a:rPr lang="en-US" dirty="0" smtClean="0"/>
              <a:t>View courses anytime on your computer or phone</a:t>
            </a:r>
          </a:p>
          <a:p>
            <a:pPr marL="285750" indent="-285750">
              <a:buFont typeface="Wingdings" panose="05000000000000000000" pitchFamily="2" charset="2"/>
              <a:buChar char="v"/>
            </a:pPr>
            <a:r>
              <a:rPr lang="en-US" dirty="0" smtClean="0"/>
              <a:t>Learn business, creative, education and tech skills taught by expert instructors.</a:t>
            </a:r>
          </a:p>
          <a:p>
            <a:pPr marL="285750" indent="-285750">
              <a:buFont typeface="Wingdings" panose="05000000000000000000" pitchFamily="2" charset="2"/>
              <a:buChar char="v"/>
            </a:pPr>
            <a:endParaRPr lang="en-US" dirty="0"/>
          </a:p>
        </p:txBody>
      </p:sp>
      <p:sp>
        <p:nvSpPr>
          <p:cNvPr id="7" name="Content Placeholder 6"/>
          <p:cNvSpPr>
            <a:spLocks noGrp="1"/>
          </p:cNvSpPr>
          <p:nvPr>
            <p:ph idx="1"/>
          </p:nvPr>
        </p:nvSpPr>
        <p:spPr>
          <a:xfrm>
            <a:off x="732367" y="1600200"/>
            <a:ext cx="10723035" cy="4622799"/>
          </a:xfrm>
        </p:spPr>
        <p:txBody>
          <a:bodyPr>
            <a:normAutofit/>
          </a:bodyPr>
          <a:lstStyle/>
          <a:p>
            <a:pPr marL="0" indent="0">
              <a:buNone/>
            </a:pPr>
            <a:r>
              <a:rPr lang="en-US" sz="3200" b="1" dirty="0" smtClean="0"/>
              <a:t>Now LinkedIn Learning</a:t>
            </a:r>
            <a:endParaRPr lang="en-US" sz="3200" b="1" dirty="0"/>
          </a:p>
        </p:txBody>
      </p:sp>
    </p:spTree>
    <p:extLst>
      <p:ext uri="{BB962C8B-B14F-4D97-AF65-F5344CB8AC3E}">
        <p14:creationId xmlns:p14="http://schemas.microsoft.com/office/powerpoint/2010/main" val="1383783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44501" y="457201"/>
            <a:ext cx="9055100" cy="2146066"/>
          </a:xfrm>
          <a:prstGeom prst="rect">
            <a:avLst/>
          </a:prstGeom>
        </p:spPr>
      </p:pic>
      <p:sp>
        <p:nvSpPr>
          <p:cNvPr id="4" name="TextBox 3"/>
          <p:cNvSpPr txBox="1"/>
          <p:nvPr/>
        </p:nvSpPr>
        <p:spPr>
          <a:xfrm>
            <a:off x="876300" y="3213100"/>
            <a:ext cx="9639300" cy="2062103"/>
          </a:xfrm>
          <a:prstGeom prst="rect">
            <a:avLst/>
          </a:prstGeom>
          <a:noFill/>
        </p:spPr>
        <p:txBody>
          <a:bodyPr wrap="square" rtlCol="0">
            <a:spAutoFit/>
          </a:bodyPr>
          <a:lstStyle/>
          <a:p>
            <a:pPr marL="285750" indent="-285750">
              <a:buFont typeface="Wingdings" panose="05000000000000000000" pitchFamily="2" charset="2"/>
              <a:buChar char="v"/>
            </a:pPr>
            <a:r>
              <a:rPr lang="en-US" dirty="0" smtClean="0"/>
              <a:t>In 2017, 1,014,030 items were shipped</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smtClean="0"/>
              <a:t>Average cost per item shipped – 64 cents!</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smtClean="0"/>
              <a:t>Cost avoidance of at least </a:t>
            </a:r>
            <a:r>
              <a:rPr lang="en-US" sz="2800" dirty="0" smtClean="0"/>
              <a:t>$1,379,000</a:t>
            </a:r>
            <a:r>
              <a:rPr lang="en-US" dirty="0" smtClean="0"/>
              <a:t> for Kansas libraries and </a:t>
            </a:r>
          </a:p>
          <a:p>
            <a:r>
              <a:rPr lang="en-US" sz="2800" dirty="0"/>
              <a:t> </a:t>
            </a:r>
            <a:r>
              <a:rPr lang="en-US" sz="2800" dirty="0" smtClean="0"/>
              <a:t>    citizens.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7091" y="2849371"/>
            <a:ext cx="2642109" cy="3681141"/>
          </a:xfrm>
          <a:prstGeom prst="rect">
            <a:avLst/>
          </a:prstGeom>
        </p:spPr>
      </p:pic>
    </p:spTree>
    <p:extLst>
      <p:ext uri="{BB962C8B-B14F-4D97-AF65-F5344CB8AC3E}">
        <p14:creationId xmlns:p14="http://schemas.microsoft.com/office/powerpoint/2010/main" val="281135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350" y="628650"/>
            <a:ext cx="1911350" cy="1911350"/>
          </a:xfrm>
          <a:prstGeom prst="rect">
            <a:avLst/>
          </a:prstGeom>
        </p:spPr>
      </p:pic>
      <p:sp>
        <p:nvSpPr>
          <p:cNvPr id="8" name="Text Box 57"/>
          <p:cNvSpPr txBox="1">
            <a:spLocks noChangeArrowheads="1"/>
          </p:cNvSpPr>
          <p:nvPr/>
        </p:nvSpPr>
        <p:spPr bwMode="auto">
          <a:xfrm>
            <a:off x="2146300" y="2717800"/>
            <a:ext cx="8953500" cy="2921000"/>
          </a:xfrm>
          <a:prstGeom prst="rect">
            <a:avLst/>
          </a:prstGeom>
          <a:noFill/>
          <a:ln w="34925">
            <a:solidFill>
              <a:srgbClr val="0070C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gn="l">
              <a:spcBef>
                <a:spcPts val="0"/>
              </a:spcBef>
              <a:spcAft>
                <a:spcPts val="0"/>
              </a:spcAft>
            </a:pPr>
            <a:r>
              <a:rPr lang="en-US" kern="1200" dirty="0">
                <a:effectLst/>
                <a:latin typeface="Arial Narrow" panose="020B0606020202030204" pitchFamily="34" charset="0"/>
                <a:ea typeface="Cambria" panose="02040503050406030204" pitchFamily="18" charset="0"/>
                <a:cs typeface="Times New Roman" panose="02020603050405020304" pitchFamily="18" charset="0"/>
              </a:rPr>
              <a:t>   Youth Services         </a:t>
            </a:r>
            <a:r>
              <a:rPr lang="en-US" kern="1200" dirty="0">
                <a:effectLst/>
                <a:latin typeface="Times New Roman" panose="02020603050405020304" pitchFamily="18" charset="0"/>
                <a:ea typeface="Cambria" panose="02040503050406030204" pitchFamily="18" charset="0"/>
                <a:cs typeface="Times New Roman" panose="02020603050405020304" pitchFamily="18" charset="0"/>
              </a:rPr>
              <a:t>Management  </a:t>
            </a:r>
            <a:r>
              <a:rPr lang="en-US" kern="1200" dirty="0">
                <a:effectLst/>
                <a:latin typeface="Arial Narrow" panose="020B0606020202030204" pitchFamily="34" charset="0"/>
                <a:ea typeface="Cambria" panose="02040503050406030204" pitchFamily="18" charset="0"/>
                <a:cs typeface="Times New Roman" panose="02020603050405020304" pitchFamily="18" charset="0"/>
              </a:rPr>
              <a:t>       </a:t>
            </a:r>
            <a:r>
              <a:rPr lang="en-US" kern="1200" dirty="0">
                <a:effectLst/>
                <a:latin typeface="Cambria" panose="02040503050406030204" pitchFamily="18" charset="0"/>
                <a:ea typeface="Cambria" panose="02040503050406030204" pitchFamily="18" charset="0"/>
                <a:cs typeface="Times New Roman" panose="02020603050405020304" pitchFamily="18" charset="0"/>
              </a:rPr>
              <a:t>Strategic Planning      Children’s Programming    </a:t>
            </a:r>
          </a:p>
          <a:p>
            <a:pPr marL="0" marR="0" algn="l">
              <a:spcBef>
                <a:spcPts val="0"/>
              </a:spcBef>
              <a:spcAft>
                <a:spcPts val="0"/>
              </a:spcAft>
            </a:pPr>
            <a:r>
              <a:rPr lang="en-US" kern="1200" dirty="0">
                <a:effectLst/>
                <a:latin typeface="Arial Narrow" panose="020B0606020202030204" pitchFamily="34" charset="0"/>
                <a:ea typeface="Cambria" panose="02040503050406030204" pitchFamily="18" charset="0"/>
                <a:cs typeface="Times New Roman" panose="02020603050405020304" pitchFamily="18" charset="0"/>
              </a:rPr>
              <a:t> </a:t>
            </a:r>
            <a:endParaRPr lang="en-US" kern="12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l">
              <a:spcBef>
                <a:spcPts val="0"/>
              </a:spcBef>
              <a:spcAft>
                <a:spcPts val="0"/>
              </a:spcAft>
            </a:pPr>
            <a:r>
              <a:rPr lang="en-US" kern="1200" dirty="0">
                <a:effectLst/>
                <a:latin typeface="Arial Narrow" panose="020B0606020202030204" pitchFamily="34" charset="0"/>
                <a:ea typeface="Cambria" panose="02040503050406030204" pitchFamily="18" charset="0"/>
                <a:cs typeface="Times New Roman" panose="02020603050405020304" pitchFamily="18" charset="0"/>
              </a:rPr>
              <a:t>      Technology            </a:t>
            </a:r>
            <a:r>
              <a:rPr lang="en-US" kern="1200" dirty="0">
                <a:effectLst/>
                <a:latin typeface="Comic Sans MS" panose="030F0702030302020204" pitchFamily="66" charset="0"/>
                <a:ea typeface="Cambria" panose="02040503050406030204" pitchFamily="18" charset="0"/>
                <a:cs typeface="Times New Roman" panose="02020603050405020304" pitchFamily="18" charset="0"/>
              </a:rPr>
              <a:t>Adult Services      </a:t>
            </a:r>
            <a:r>
              <a:rPr lang="en-US" kern="1200" dirty="0">
                <a:effectLst/>
                <a:latin typeface="Century Gothic" panose="020B0502020202020204" pitchFamily="34" charset="0"/>
                <a:ea typeface="Cambria" panose="02040503050406030204" pitchFamily="18" charset="0"/>
                <a:cs typeface="Times New Roman" panose="02020603050405020304" pitchFamily="18" charset="0"/>
              </a:rPr>
              <a:t>Reader’s Advisory</a:t>
            </a:r>
            <a:r>
              <a:rPr lang="en-US" kern="1200" dirty="0">
                <a:effectLst/>
                <a:latin typeface="Cambria" panose="02040503050406030204" pitchFamily="18" charset="0"/>
                <a:ea typeface="Cambria" panose="02040503050406030204" pitchFamily="18" charset="0"/>
                <a:cs typeface="Times New Roman" panose="02020603050405020304" pitchFamily="18" charset="0"/>
              </a:rPr>
              <a:t>       </a:t>
            </a:r>
            <a:r>
              <a:rPr lang="en-US" kern="1200" dirty="0">
                <a:effectLst/>
                <a:latin typeface="Eras Medium ITC" panose="020B0602030504020804" pitchFamily="34" charset="0"/>
                <a:ea typeface="Cambria" panose="02040503050406030204" pitchFamily="18" charset="0"/>
                <a:cs typeface="Times New Roman" panose="02020603050405020304" pitchFamily="18" charset="0"/>
              </a:rPr>
              <a:t>Fundraising/Grants</a:t>
            </a:r>
            <a:endParaRPr lang="en-US" kern="12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l">
              <a:spcBef>
                <a:spcPts val="0"/>
              </a:spcBef>
              <a:spcAft>
                <a:spcPts val="0"/>
              </a:spcAft>
            </a:pPr>
            <a:r>
              <a:rPr lang="en-US" kern="1200" dirty="0">
                <a:effectLst/>
                <a:latin typeface="Comic Sans MS" panose="030F0702030302020204" pitchFamily="66" charset="0"/>
                <a:ea typeface="Cambria" panose="02040503050406030204" pitchFamily="18" charset="0"/>
                <a:cs typeface="Times New Roman" panose="02020603050405020304" pitchFamily="18" charset="0"/>
              </a:rPr>
              <a:t> </a:t>
            </a:r>
            <a:endParaRPr lang="en-US" kern="12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l">
              <a:spcBef>
                <a:spcPts val="0"/>
              </a:spcBef>
              <a:spcAft>
                <a:spcPts val="0"/>
              </a:spcAft>
            </a:pPr>
            <a:r>
              <a:rPr lang="en-US" kern="1200" dirty="0">
                <a:effectLst/>
                <a:latin typeface="Century Gothic" panose="020B0502020202020204" pitchFamily="34" charset="0"/>
                <a:ea typeface="Cambria" panose="02040503050406030204" pitchFamily="18" charset="0"/>
                <a:cs typeface="Times New Roman" panose="02020603050405020304" pitchFamily="18" charset="0"/>
              </a:rPr>
              <a:t>      Collection Development        </a:t>
            </a:r>
            <a:r>
              <a:rPr lang="en-US" kern="1200" dirty="0">
                <a:effectLst/>
                <a:latin typeface="Arial Narrow" panose="020B0606020202030204" pitchFamily="34" charset="0"/>
                <a:ea typeface="Cambria" panose="02040503050406030204" pitchFamily="18" charset="0"/>
                <a:cs typeface="Times New Roman" panose="02020603050405020304" pitchFamily="18" charset="0"/>
              </a:rPr>
              <a:t>Space Planning        </a:t>
            </a:r>
            <a:r>
              <a:rPr lang="en-US" kern="1200" dirty="0">
                <a:effectLst/>
                <a:latin typeface="Arial" panose="020B0604020202020204" pitchFamily="34" charset="0"/>
                <a:ea typeface="Cambria" panose="02040503050406030204" pitchFamily="18" charset="0"/>
                <a:cs typeface="Times New Roman" panose="02020603050405020304" pitchFamily="18" charset="0"/>
              </a:rPr>
              <a:t>E-Rate         </a:t>
            </a:r>
            <a:r>
              <a:rPr lang="en-US" kern="1200" dirty="0" err="1">
                <a:effectLst/>
                <a:latin typeface="Cambria" panose="02040503050406030204" pitchFamily="18" charset="0"/>
                <a:ea typeface="Cambria" panose="02040503050406030204" pitchFamily="18" charset="0"/>
                <a:cs typeface="Times New Roman" panose="02020603050405020304" pitchFamily="18" charset="0"/>
              </a:rPr>
              <a:t>Storytime</a:t>
            </a:r>
            <a:r>
              <a:rPr lang="en-US" kern="1200" dirty="0">
                <a:effectLst/>
                <a:latin typeface="Cambria" panose="02040503050406030204" pitchFamily="18" charset="0"/>
                <a:ea typeface="Cambria" panose="02040503050406030204" pitchFamily="18" charset="0"/>
                <a:cs typeface="Times New Roman" panose="02020603050405020304" pitchFamily="18" charset="0"/>
              </a:rPr>
              <a:t> </a:t>
            </a:r>
          </a:p>
          <a:p>
            <a:pPr marL="0" marR="0" algn="l">
              <a:spcBef>
                <a:spcPts val="0"/>
              </a:spcBef>
              <a:spcAft>
                <a:spcPts val="0"/>
              </a:spcAft>
            </a:pPr>
            <a:r>
              <a:rPr lang="en-US" kern="1200" dirty="0">
                <a:effectLst/>
                <a:latin typeface="Arial Narrow" panose="020B0606020202030204" pitchFamily="34" charset="0"/>
                <a:ea typeface="Cambria" panose="02040503050406030204" pitchFamily="18" charset="0"/>
                <a:cs typeface="Times New Roman" panose="02020603050405020304" pitchFamily="18" charset="0"/>
              </a:rPr>
              <a:t> </a:t>
            </a:r>
            <a:endParaRPr lang="en-US" kern="12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l">
              <a:spcBef>
                <a:spcPts val="0"/>
              </a:spcBef>
              <a:spcAft>
                <a:spcPts val="0"/>
              </a:spcAft>
            </a:pPr>
            <a:r>
              <a:rPr lang="en-US" kern="1200" dirty="0">
                <a:effectLst/>
                <a:latin typeface="Book Antiqua" panose="02040602050305030304" pitchFamily="18" charset="0"/>
                <a:ea typeface="Cambria" panose="02040503050406030204" pitchFamily="18" charset="0"/>
                <a:cs typeface="Times New Roman" panose="02020603050405020304" pitchFamily="18" charset="0"/>
              </a:rPr>
              <a:t>    Human Resources       </a:t>
            </a:r>
            <a:r>
              <a:rPr lang="en-US" kern="1200" dirty="0">
                <a:effectLst/>
                <a:latin typeface="Arial Narrow" panose="020B0606020202030204" pitchFamily="34" charset="0"/>
                <a:ea typeface="Cambria" panose="02040503050406030204" pitchFamily="18" charset="0"/>
                <a:cs typeface="Times New Roman" panose="02020603050405020304" pitchFamily="18" charset="0"/>
              </a:rPr>
              <a:t>Library Policies         Summer Learning         </a:t>
            </a:r>
            <a:r>
              <a:rPr lang="en-US" kern="1200" dirty="0">
                <a:effectLst/>
                <a:latin typeface="Calisto MT" panose="02040603050505030304" pitchFamily="18" charset="0"/>
                <a:ea typeface="Cambria" panose="02040503050406030204" pitchFamily="18" charset="0"/>
                <a:cs typeface="Times New Roman" panose="02020603050405020304" pitchFamily="18" charset="0"/>
              </a:rPr>
              <a:t>Board Development</a:t>
            </a:r>
            <a:endParaRPr lang="en-US" kern="12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l">
              <a:spcBef>
                <a:spcPts val="0"/>
              </a:spcBef>
              <a:spcAft>
                <a:spcPts val="0"/>
              </a:spcAft>
            </a:pPr>
            <a:r>
              <a:rPr lang="en-US" kern="1200" dirty="0">
                <a:effectLst/>
                <a:latin typeface="Arial Narrow" panose="020B0606020202030204" pitchFamily="34" charset="0"/>
                <a:ea typeface="Cambria" panose="02040503050406030204" pitchFamily="18" charset="0"/>
                <a:cs typeface="Times New Roman" panose="02020603050405020304" pitchFamily="18" charset="0"/>
              </a:rPr>
              <a:t> </a:t>
            </a:r>
            <a:endParaRPr lang="en-US" kern="12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l">
              <a:spcBef>
                <a:spcPts val="0"/>
              </a:spcBef>
              <a:spcAft>
                <a:spcPts val="0"/>
              </a:spcAft>
            </a:pPr>
            <a:r>
              <a:rPr lang="en-US" kern="1200" dirty="0">
                <a:effectLst/>
                <a:latin typeface="Gill Sans MT" panose="020B0502020104020203" pitchFamily="34" charset="0"/>
                <a:ea typeface="Cambria" panose="02040503050406030204" pitchFamily="18" charset="0"/>
                <a:cs typeface="Times New Roman" panose="02020603050405020304" pitchFamily="18" charset="0"/>
              </a:rPr>
              <a:t>           </a:t>
            </a:r>
            <a:r>
              <a:rPr lang="en-US" kern="1200" dirty="0">
                <a:effectLst/>
                <a:latin typeface="Book Antiqua" panose="02040602050305030304" pitchFamily="18" charset="0"/>
                <a:ea typeface="Cambria" panose="02040503050406030204" pitchFamily="18" charset="0"/>
                <a:cs typeface="Times New Roman" panose="02020603050405020304" pitchFamily="18" charset="0"/>
              </a:rPr>
              <a:t>Lifelong Learning               </a:t>
            </a:r>
            <a:r>
              <a:rPr lang="en-US" kern="1200" dirty="0">
                <a:effectLst/>
                <a:latin typeface="Gill Sans MT" panose="020B0502020104020203" pitchFamily="34" charset="0"/>
                <a:ea typeface="Cambria" panose="02040503050406030204" pitchFamily="18" charset="0"/>
                <a:cs typeface="Times New Roman" panose="02020603050405020304" pitchFamily="18" charset="0"/>
              </a:rPr>
              <a:t>Budget &amp; Finances          </a:t>
            </a:r>
            <a:r>
              <a:rPr lang="en-US" kern="1200" dirty="0">
                <a:effectLst/>
                <a:latin typeface="Cambria" panose="02040503050406030204" pitchFamily="18" charset="0"/>
                <a:ea typeface="Cambria" panose="02040503050406030204" pitchFamily="18" charset="0"/>
                <a:cs typeface="Times New Roman" panose="02020603050405020304" pitchFamily="18" charset="0"/>
              </a:rPr>
              <a:t>Community Engagement</a:t>
            </a:r>
          </a:p>
        </p:txBody>
      </p:sp>
      <p:sp>
        <p:nvSpPr>
          <p:cNvPr id="9" name="TextBox 8"/>
          <p:cNvSpPr txBox="1"/>
          <p:nvPr/>
        </p:nvSpPr>
        <p:spPr>
          <a:xfrm>
            <a:off x="2552700" y="1079500"/>
            <a:ext cx="8813800" cy="769441"/>
          </a:xfrm>
          <a:prstGeom prst="rect">
            <a:avLst/>
          </a:prstGeom>
          <a:noFill/>
        </p:spPr>
        <p:txBody>
          <a:bodyPr wrap="square" rtlCol="0">
            <a:spAutoFit/>
          </a:bodyPr>
          <a:lstStyle/>
          <a:p>
            <a:r>
              <a:rPr lang="en-US" sz="4400" dirty="0" smtClean="0">
                <a:solidFill>
                  <a:schemeClr val="accent2">
                    <a:lumMod val="60000"/>
                    <a:lumOff val="40000"/>
                  </a:schemeClr>
                </a:solidFill>
              </a:rPr>
              <a:t>Training and Continuing Education</a:t>
            </a:r>
            <a:endParaRPr lang="en-US" sz="4400" dirty="0">
              <a:solidFill>
                <a:schemeClr val="accent2">
                  <a:lumMod val="60000"/>
                  <a:lumOff val="40000"/>
                </a:schemeClr>
              </a:solidFill>
            </a:endParaRPr>
          </a:p>
        </p:txBody>
      </p:sp>
    </p:spTree>
    <p:extLst>
      <p:ext uri="{BB962C8B-B14F-4D97-AF65-F5344CB8AC3E}">
        <p14:creationId xmlns:p14="http://schemas.microsoft.com/office/powerpoint/2010/main" val="1628300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CONSULTING</a:t>
            </a:r>
            <a:endParaRPr lang="en-US" dirty="0"/>
          </a:p>
        </p:txBody>
      </p:sp>
      <p:pic>
        <p:nvPicPr>
          <p:cNvPr id="4" name="Picture 3" descr="&lt;strong&gt;Law&lt;/strong&gt; and Ethics | US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09507">
            <a:off x="1584935" y="1802415"/>
            <a:ext cx="2077362" cy="229644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03609">
            <a:off x="8417036" y="2024433"/>
            <a:ext cx="2877441" cy="161904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8500" y="3656260"/>
            <a:ext cx="3344655" cy="2229770"/>
          </a:xfrm>
          <a:prstGeom prst="rect">
            <a:avLst/>
          </a:prstGeom>
        </p:spPr>
      </p:pic>
    </p:spTree>
    <p:extLst>
      <p:ext uri="{BB962C8B-B14F-4D97-AF65-F5344CB8AC3E}">
        <p14:creationId xmlns:p14="http://schemas.microsoft.com/office/powerpoint/2010/main" val="2628791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Grants</a:t>
            </a:r>
            <a:endParaRPr lang="en-US" dirty="0"/>
          </a:p>
        </p:txBody>
      </p:sp>
      <p:sp>
        <p:nvSpPr>
          <p:cNvPr id="3" name="Content Placeholder 2"/>
          <p:cNvSpPr>
            <a:spLocks noGrp="1"/>
          </p:cNvSpPr>
          <p:nvPr>
            <p:ph idx="1"/>
          </p:nvPr>
        </p:nvSpPr>
        <p:spPr>
          <a:xfrm>
            <a:off x="732366" y="1562101"/>
            <a:ext cx="10723035" cy="4343400"/>
          </a:xfrm>
        </p:spPr>
        <p:txBody>
          <a:bodyPr/>
          <a:lstStyle/>
          <a:p>
            <a:pPr>
              <a:buFont typeface="Wingdings" panose="05000000000000000000" pitchFamily="2" charset="2"/>
              <a:buChar char="v"/>
            </a:pPr>
            <a:r>
              <a:rPr lang="en-US" dirty="0" smtClean="0"/>
              <a:t>Accreditation Grants</a:t>
            </a:r>
          </a:p>
          <a:p>
            <a:pPr>
              <a:buFont typeface="Wingdings" panose="05000000000000000000" pitchFamily="2" charset="2"/>
              <a:buChar char="v"/>
            </a:pPr>
            <a:r>
              <a:rPr lang="en-US" dirty="0" smtClean="0"/>
              <a:t>Hoopla Digital Service Grant</a:t>
            </a:r>
          </a:p>
          <a:p>
            <a:pPr>
              <a:buFont typeface="Wingdings" panose="05000000000000000000" pitchFamily="2" charset="2"/>
              <a:buChar char="v"/>
            </a:pPr>
            <a:r>
              <a:rPr lang="en-US" dirty="0" smtClean="0"/>
              <a:t>Project Outcome Grant</a:t>
            </a:r>
          </a:p>
          <a:p>
            <a:pPr>
              <a:buFont typeface="Wingdings" panose="05000000000000000000" pitchFamily="2" charset="2"/>
              <a:buChar char="v"/>
            </a:pPr>
            <a:r>
              <a:rPr lang="en-US" dirty="0" smtClean="0"/>
              <a:t>Subsidized Support of Kansas Library Express Cost</a:t>
            </a:r>
          </a:p>
          <a:p>
            <a:pPr>
              <a:buFont typeface="Wingdings" panose="05000000000000000000" pitchFamily="2" charset="2"/>
              <a:buChar char="v"/>
            </a:pPr>
            <a:r>
              <a:rPr lang="en-US" dirty="0" smtClean="0"/>
              <a:t>Subsidized Cost of Next consortium</a:t>
            </a:r>
          </a:p>
          <a:p>
            <a:pPr>
              <a:buFont typeface="Wingdings" panose="05000000000000000000" pitchFamily="2" charset="2"/>
              <a:buChar char="v"/>
            </a:pPr>
            <a:r>
              <a:rPr lang="en-US" dirty="0" smtClean="0"/>
              <a:t>Continuing Education Grants</a:t>
            </a:r>
            <a:endParaRPr lang="en-US" dirty="0"/>
          </a:p>
        </p:txBody>
      </p:sp>
      <p:pic>
        <p:nvPicPr>
          <p:cNvPr id="4" name="Picture 3" descr="Great Basin College: Student Financial Services For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9650" y="4140201"/>
            <a:ext cx="2120900" cy="1701800"/>
          </a:xfrm>
          <a:prstGeom prst="rect">
            <a:avLst/>
          </a:prstGeom>
        </p:spPr>
      </p:pic>
    </p:spTree>
    <p:extLst>
      <p:ext uri="{BB962C8B-B14F-4D97-AF65-F5344CB8AC3E}">
        <p14:creationId xmlns:p14="http://schemas.microsoft.com/office/powerpoint/2010/main" val="2601673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367" y="107576"/>
            <a:ext cx="10723035" cy="1068081"/>
          </a:xfrm>
        </p:spPr>
        <p:txBody>
          <a:bodyPr/>
          <a:lstStyle/>
          <a:p>
            <a:r>
              <a:rPr lang="en-US" dirty="0" smtClean="0"/>
              <a:t>COMMUNITY STORIES</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2836" t="884"/>
          <a:stretch/>
        </p:blipFill>
        <p:spPr>
          <a:xfrm>
            <a:off x="9414932" y="1444531"/>
            <a:ext cx="2521955" cy="2915198"/>
          </a:xfrm>
        </p:spPr>
      </p:pic>
      <p:sp>
        <p:nvSpPr>
          <p:cNvPr id="5" name="TextBox 4"/>
          <p:cNvSpPr txBox="1"/>
          <p:nvPr/>
        </p:nvSpPr>
        <p:spPr>
          <a:xfrm>
            <a:off x="876300" y="1444532"/>
            <a:ext cx="8538633" cy="5416868"/>
          </a:xfrm>
          <a:prstGeom prst="rect">
            <a:avLst/>
          </a:prstGeom>
          <a:noFill/>
        </p:spPr>
        <p:txBody>
          <a:bodyPr wrap="square" rtlCol="0">
            <a:spAutoFit/>
          </a:bodyPr>
          <a:lstStyle/>
          <a:p>
            <a:r>
              <a:rPr lang="en-US" sz="2800" dirty="0"/>
              <a:t>Jessie is in elementary school and struggles with math and retaining her </a:t>
            </a:r>
            <a:r>
              <a:rPr lang="en-US" sz="2800" dirty="0" smtClean="0"/>
              <a:t>math </a:t>
            </a:r>
            <a:r>
              <a:rPr lang="en-US" sz="2800" dirty="0"/>
              <a:t>facts. The library showed her the Floating </a:t>
            </a:r>
            <a:r>
              <a:rPr lang="en-US" sz="2800" dirty="0" smtClean="0"/>
              <a:t>Launchpad </a:t>
            </a:r>
            <a:r>
              <a:rPr lang="en-US" sz="2800" dirty="0"/>
              <a:t>which had math, </a:t>
            </a:r>
            <a:r>
              <a:rPr lang="en-US" sz="2800" dirty="0" smtClean="0"/>
              <a:t>science and </a:t>
            </a:r>
            <a:r>
              <a:rPr lang="en-US" sz="2800" dirty="0"/>
              <a:t>related games on it for her age group. She checked it out and now knows </a:t>
            </a:r>
            <a:r>
              <a:rPr lang="en-US" sz="2800" dirty="0" smtClean="0"/>
              <a:t>her </a:t>
            </a:r>
            <a:r>
              <a:rPr lang="en-US" sz="2800" dirty="0"/>
              <a:t>math facts better than ever and didn't even realize that she was learning </a:t>
            </a:r>
            <a:r>
              <a:rPr lang="en-US" sz="2800" dirty="0" smtClean="0"/>
              <a:t>while having </a:t>
            </a:r>
            <a:r>
              <a:rPr lang="en-US" sz="2800" dirty="0"/>
              <a:t>fun. The Launch Pads have become more popular this summer...for fun </a:t>
            </a:r>
            <a:r>
              <a:rPr lang="en-US" sz="2800" dirty="0" smtClean="0"/>
              <a:t>and </a:t>
            </a:r>
            <a:r>
              <a:rPr lang="en-US" sz="2800" dirty="0"/>
              <a:t>education.  Librarians are passionate advocates for lifelong learning.</a:t>
            </a:r>
          </a:p>
          <a:p>
            <a:r>
              <a:rPr lang="en-US" sz="2400" dirty="0"/>
              <a:t/>
            </a:r>
            <a:br>
              <a:rPr lang="en-US" sz="2400" dirty="0"/>
            </a:br>
            <a:endParaRPr lang="en-US" sz="2400" dirty="0"/>
          </a:p>
          <a:p>
            <a:endParaRPr lang="en-US" dirty="0"/>
          </a:p>
        </p:txBody>
      </p:sp>
    </p:spTree>
    <p:extLst>
      <p:ext uri="{BB962C8B-B14F-4D97-AF65-F5344CB8AC3E}">
        <p14:creationId xmlns:p14="http://schemas.microsoft.com/office/powerpoint/2010/main" val="3595053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4157" y="636814"/>
            <a:ext cx="9274629" cy="3816429"/>
          </a:xfrm>
          <a:prstGeom prst="rect">
            <a:avLst/>
          </a:prstGeom>
          <a:noFill/>
        </p:spPr>
        <p:txBody>
          <a:bodyPr wrap="square" rtlCol="0">
            <a:spAutoFit/>
          </a:bodyPr>
          <a:lstStyle/>
          <a:p>
            <a:r>
              <a:rPr lang="en-US" sz="2800" dirty="0" smtClean="0"/>
              <a:t>Lillian </a:t>
            </a:r>
            <a:r>
              <a:rPr lang="en-US" sz="2800" dirty="0"/>
              <a:t>and Jane are two " long past retirement age" residents of our local retirement village. They both love to read but are basically confined to quarters, nowadays.  One of our staff members introduced them to audio books and interlibrary loans and offered to deliver items to them. Now, both the ladies can enjoy their favorite past time...reading and/or listening to their favorite authors.  Libraries transform lives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1528" y="3792990"/>
            <a:ext cx="4147455" cy="2351472"/>
          </a:xfrm>
          <a:prstGeom prst="rect">
            <a:avLst/>
          </a:prstGeom>
        </p:spPr>
      </p:pic>
    </p:spTree>
    <p:extLst>
      <p:ext uri="{BB962C8B-B14F-4D97-AF65-F5344CB8AC3E}">
        <p14:creationId xmlns:p14="http://schemas.microsoft.com/office/powerpoint/2010/main" val="2674330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350" y="826988"/>
            <a:ext cx="3755864" cy="1865412"/>
          </a:xfrm>
          <a:prstGeom prst="rect">
            <a:avLst/>
          </a:prstGeom>
        </p:spPr>
      </p:pic>
      <p:sp>
        <p:nvSpPr>
          <p:cNvPr id="3" name="TextBox 2"/>
          <p:cNvSpPr txBox="1"/>
          <p:nvPr/>
        </p:nvSpPr>
        <p:spPr>
          <a:xfrm>
            <a:off x="4978400" y="990600"/>
            <a:ext cx="6451600" cy="1323439"/>
          </a:xfrm>
          <a:prstGeom prst="rect">
            <a:avLst/>
          </a:prstGeom>
          <a:noFill/>
        </p:spPr>
        <p:txBody>
          <a:bodyPr wrap="square" rtlCol="0">
            <a:spAutoFit/>
          </a:bodyPr>
          <a:lstStyle/>
          <a:p>
            <a:r>
              <a:rPr lang="en-US" sz="4000" dirty="0" smtClean="0">
                <a:solidFill>
                  <a:schemeClr val="accent2">
                    <a:lumMod val="60000"/>
                    <a:lumOff val="40000"/>
                  </a:schemeClr>
                </a:solidFill>
              </a:rPr>
              <a:t>Northeast Kansas Library Foundation, Inc.</a:t>
            </a:r>
            <a:endParaRPr lang="en-US" sz="4000" dirty="0">
              <a:solidFill>
                <a:schemeClr val="accent2">
                  <a:lumMod val="60000"/>
                  <a:lumOff val="40000"/>
                </a:schemeClr>
              </a:solidFill>
            </a:endParaRPr>
          </a:p>
        </p:txBody>
      </p:sp>
      <p:sp>
        <p:nvSpPr>
          <p:cNvPr id="4" name="TextBox 3"/>
          <p:cNvSpPr txBox="1"/>
          <p:nvPr/>
        </p:nvSpPr>
        <p:spPr>
          <a:xfrm>
            <a:off x="717350" y="3238500"/>
            <a:ext cx="10115750" cy="1938992"/>
          </a:xfrm>
          <a:prstGeom prst="rect">
            <a:avLst/>
          </a:prstGeom>
          <a:noFill/>
        </p:spPr>
        <p:txBody>
          <a:bodyPr wrap="square" rtlCol="0">
            <a:spAutoFit/>
          </a:bodyPr>
          <a:lstStyle/>
          <a:p>
            <a:r>
              <a:rPr lang="en-US" sz="2400" dirty="0" smtClean="0"/>
              <a:t>Mission Statement:</a:t>
            </a:r>
          </a:p>
          <a:p>
            <a:endParaRPr lang="en-US" sz="2400" dirty="0"/>
          </a:p>
          <a:p>
            <a:r>
              <a:rPr lang="en-US" sz="2400" dirty="0" smtClean="0"/>
              <a:t>The Northeast Kansas Library Foundation equips and supports its member libraries in creating a culture of philanthropy in their communities.</a:t>
            </a:r>
            <a:endParaRPr lang="en-US" sz="2400" dirty="0"/>
          </a:p>
        </p:txBody>
      </p:sp>
    </p:spTree>
    <p:extLst>
      <p:ext uri="{BB962C8B-B14F-4D97-AF65-F5344CB8AC3E}">
        <p14:creationId xmlns:p14="http://schemas.microsoft.com/office/powerpoint/2010/main" val="2621368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VALUES</a:t>
            </a:r>
            <a:endParaRPr lang="en-US" dirty="0"/>
          </a:p>
        </p:txBody>
      </p:sp>
      <p:sp>
        <p:nvSpPr>
          <p:cNvPr id="4" name="Content Placeholder 3"/>
          <p:cNvSpPr>
            <a:spLocks noGrp="1"/>
          </p:cNvSpPr>
          <p:nvPr>
            <p:ph sz="half" idx="2"/>
          </p:nvPr>
        </p:nvSpPr>
        <p:spPr>
          <a:xfrm>
            <a:off x="732365" y="1453226"/>
            <a:ext cx="5120640" cy="4490376"/>
          </a:xfrm>
        </p:spPr>
        <p:txBody>
          <a:bodyPr>
            <a:normAutofit/>
          </a:bodyPr>
          <a:lstStyle/>
          <a:p>
            <a:pPr>
              <a:buFont typeface="Wingdings" panose="05000000000000000000" pitchFamily="2" charset="2"/>
              <a:buChar char="v"/>
            </a:pPr>
            <a:r>
              <a:rPr lang="en-US" sz="2800" dirty="0" smtClean="0"/>
              <a:t>Equal Access</a:t>
            </a:r>
          </a:p>
          <a:p>
            <a:pPr>
              <a:buFont typeface="Wingdings" panose="05000000000000000000" pitchFamily="2" charset="2"/>
              <a:buChar char="v"/>
            </a:pPr>
            <a:r>
              <a:rPr lang="en-US" sz="2800" dirty="0" smtClean="0"/>
              <a:t>Respect for member libraries</a:t>
            </a:r>
          </a:p>
          <a:p>
            <a:pPr>
              <a:buFont typeface="Wingdings" panose="05000000000000000000" pitchFamily="2" charset="2"/>
              <a:buChar char="v"/>
            </a:pPr>
            <a:r>
              <a:rPr lang="en-US" sz="2800" dirty="0" smtClean="0"/>
              <a:t>Respect for people</a:t>
            </a:r>
          </a:p>
          <a:p>
            <a:pPr>
              <a:buFont typeface="Wingdings" panose="05000000000000000000" pitchFamily="2" charset="2"/>
              <a:buChar char="v"/>
            </a:pPr>
            <a:r>
              <a:rPr lang="en-US" sz="2800" dirty="0" smtClean="0"/>
              <a:t>Stewardship</a:t>
            </a:r>
          </a:p>
          <a:p>
            <a:pPr>
              <a:buFont typeface="Wingdings" panose="05000000000000000000" pitchFamily="2" charset="2"/>
              <a:buChar char="v"/>
            </a:pPr>
            <a:r>
              <a:rPr lang="en-US" sz="2800" dirty="0" smtClean="0"/>
              <a:t>Integrity</a:t>
            </a:r>
          </a:p>
          <a:p>
            <a:pPr>
              <a:buFont typeface="Wingdings" panose="05000000000000000000" pitchFamily="2" charset="2"/>
              <a:buChar char="v"/>
            </a:pPr>
            <a:r>
              <a:rPr lang="en-US" sz="2800" dirty="0" smtClean="0"/>
              <a:t>Continuous Improvement</a:t>
            </a:r>
          </a:p>
          <a:p>
            <a:pPr>
              <a:buFont typeface="Wingdings" panose="05000000000000000000" pitchFamily="2" charset="2"/>
              <a:buChar char="v"/>
            </a:pPr>
            <a:r>
              <a:rPr lang="en-US" sz="2800" dirty="0" smtClean="0"/>
              <a:t>Resource Sharing</a:t>
            </a:r>
            <a:endParaRPr lang="en-US" sz="2800" dirty="0"/>
          </a:p>
        </p:txBody>
      </p:sp>
      <p:sp>
        <p:nvSpPr>
          <p:cNvPr id="6" name="Content Placeholder 5"/>
          <p:cNvSpPr>
            <a:spLocks noGrp="1"/>
          </p:cNvSpPr>
          <p:nvPr>
            <p:ph sz="quarter" idx="4"/>
          </p:nvPr>
        </p:nvSpPr>
        <p:spPr>
          <a:xfrm>
            <a:off x="6248400" y="1444532"/>
            <a:ext cx="5207000" cy="4499069"/>
          </a:xfrm>
        </p:spPr>
        <p:txBody>
          <a:bodyPr>
            <a:normAutofit/>
          </a:bodyPr>
          <a:lstStyle/>
          <a:p>
            <a:pPr>
              <a:buFont typeface="Wingdings" panose="05000000000000000000" pitchFamily="2" charset="2"/>
              <a:buChar char="v"/>
            </a:pPr>
            <a:r>
              <a:rPr lang="en-US" sz="2800" dirty="0" smtClean="0"/>
              <a:t>Communication</a:t>
            </a:r>
          </a:p>
          <a:p>
            <a:pPr>
              <a:buFont typeface="Wingdings" panose="05000000000000000000" pitchFamily="2" charset="2"/>
              <a:buChar char="v"/>
            </a:pPr>
            <a:r>
              <a:rPr lang="en-US" sz="2800" dirty="0" smtClean="0"/>
              <a:t>Participation</a:t>
            </a:r>
          </a:p>
          <a:p>
            <a:pPr>
              <a:buFont typeface="Wingdings" panose="05000000000000000000" pitchFamily="2" charset="2"/>
              <a:buChar char="v"/>
            </a:pPr>
            <a:r>
              <a:rPr lang="en-US" sz="2800" dirty="0" smtClean="0"/>
              <a:t>Innovation</a:t>
            </a:r>
          </a:p>
          <a:p>
            <a:pPr>
              <a:buFont typeface="Wingdings" panose="05000000000000000000" pitchFamily="2" charset="2"/>
              <a:buChar char="v"/>
            </a:pPr>
            <a:r>
              <a:rPr lang="en-US" sz="2800" dirty="0" smtClean="0"/>
              <a:t>Confidentiality</a:t>
            </a:r>
          </a:p>
          <a:p>
            <a:pPr>
              <a:buFont typeface="Wingdings" panose="05000000000000000000" pitchFamily="2" charset="2"/>
              <a:buChar char="v"/>
            </a:pPr>
            <a:r>
              <a:rPr lang="en-US" sz="2800" dirty="0" smtClean="0"/>
              <a:t>Community Engagement</a:t>
            </a:r>
          </a:p>
          <a:p>
            <a:pPr>
              <a:buFont typeface="Wingdings" panose="05000000000000000000" pitchFamily="2" charset="2"/>
              <a:buChar char="v"/>
            </a:pPr>
            <a:r>
              <a:rPr lang="en-US" sz="2800" dirty="0" smtClean="0"/>
              <a:t>Sustainability</a:t>
            </a:r>
            <a:endParaRPr lang="en-US" sz="2800" dirty="0"/>
          </a:p>
        </p:txBody>
      </p:sp>
    </p:spTree>
    <p:extLst>
      <p:ext uri="{BB962C8B-B14F-4D97-AF65-F5344CB8AC3E}">
        <p14:creationId xmlns:p14="http://schemas.microsoft.com/office/powerpoint/2010/main" val="3782118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080" y="1127760"/>
            <a:ext cx="10957560" cy="3477875"/>
          </a:xfrm>
          <a:prstGeom prst="rect">
            <a:avLst/>
          </a:prstGeom>
          <a:noFill/>
          <a:ln w="57150">
            <a:solidFill>
              <a:schemeClr val="accent2">
                <a:lumMod val="40000"/>
                <a:lumOff val="60000"/>
              </a:schemeClr>
            </a:solidFill>
          </a:ln>
        </p:spPr>
        <p:txBody>
          <a:bodyPr wrap="square" rtlCol="0">
            <a:spAutoFit/>
          </a:bodyPr>
          <a:lstStyle/>
          <a:p>
            <a:r>
              <a:rPr lang="en-US" dirty="0"/>
              <a:t>“</a:t>
            </a:r>
            <a:r>
              <a:rPr lang="en-US" sz="4800" dirty="0"/>
              <a:t>The library is central to our free society. It is a critical element in the free exchange of information at the heart of our democracy.” </a:t>
            </a:r>
            <a:endParaRPr lang="en-US" sz="4800" dirty="0" smtClean="0"/>
          </a:p>
          <a:p>
            <a:r>
              <a:rPr lang="en-US" sz="2800" i="1" dirty="0" smtClean="0">
                <a:solidFill>
                  <a:schemeClr val="accent2">
                    <a:lumMod val="60000"/>
                    <a:lumOff val="40000"/>
                  </a:schemeClr>
                </a:solidFill>
              </a:rPr>
              <a:t>							-</a:t>
            </a:r>
            <a:r>
              <a:rPr lang="en-US" sz="2800" i="1" dirty="0" err="1" smtClean="0">
                <a:solidFill>
                  <a:schemeClr val="accent2">
                    <a:lumMod val="60000"/>
                    <a:lumOff val="40000"/>
                  </a:schemeClr>
                </a:solidFill>
              </a:rPr>
              <a:t>Vartan</a:t>
            </a:r>
            <a:r>
              <a:rPr lang="en-US" sz="2800" i="1" dirty="0" smtClean="0">
                <a:solidFill>
                  <a:schemeClr val="accent2">
                    <a:lumMod val="60000"/>
                    <a:lumOff val="40000"/>
                  </a:schemeClr>
                </a:solidFill>
              </a:rPr>
              <a:t> </a:t>
            </a:r>
            <a:r>
              <a:rPr lang="en-US" sz="2800" i="1" dirty="0">
                <a:solidFill>
                  <a:schemeClr val="accent2">
                    <a:lumMod val="60000"/>
                    <a:lumOff val="40000"/>
                  </a:schemeClr>
                </a:solidFill>
              </a:rPr>
              <a:t>Gregorian</a:t>
            </a:r>
            <a:endParaRPr lang="en-US" sz="2800" dirty="0">
              <a:solidFill>
                <a:schemeClr val="accent2">
                  <a:lumMod val="60000"/>
                  <a:lumOff val="40000"/>
                </a:schemeClr>
              </a:solidFill>
            </a:endParaRPr>
          </a:p>
        </p:txBody>
      </p:sp>
    </p:spTree>
    <p:extLst>
      <p:ext uri="{BB962C8B-B14F-4D97-AF65-F5344CB8AC3E}">
        <p14:creationId xmlns:p14="http://schemas.microsoft.com/office/powerpoint/2010/main" val="2821548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What’s Next for your library?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57143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Northeast Kansas Library System</a:t>
            </a:r>
            <a:endParaRPr lang="en-US" dirty="0"/>
          </a:p>
        </p:txBody>
      </p:sp>
      <p:sp>
        <p:nvSpPr>
          <p:cNvPr id="4" name="TextBox 3"/>
          <p:cNvSpPr txBox="1"/>
          <p:nvPr/>
        </p:nvSpPr>
        <p:spPr>
          <a:xfrm>
            <a:off x="1609243" y="1910384"/>
            <a:ext cx="1614017" cy="2954655"/>
          </a:xfrm>
          <a:prstGeom prst="rect">
            <a:avLst/>
          </a:prstGeom>
          <a:noFill/>
        </p:spPr>
        <p:txBody>
          <a:bodyPr wrap="square" rtlCol="0">
            <a:spAutoFit/>
          </a:bodyPr>
          <a:lstStyle/>
          <a:p>
            <a:r>
              <a:rPr lang="en-US" sz="2400" dirty="0"/>
              <a:t>Atchison</a:t>
            </a:r>
          </a:p>
          <a:p>
            <a:r>
              <a:rPr lang="en-US" sz="2400" dirty="0"/>
              <a:t>Brown</a:t>
            </a:r>
          </a:p>
          <a:p>
            <a:r>
              <a:rPr lang="en-US" sz="2400" dirty="0"/>
              <a:t>Doniphan</a:t>
            </a:r>
          </a:p>
          <a:p>
            <a:r>
              <a:rPr lang="en-US" sz="2400" dirty="0"/>
              <a:t>Douglas</a:t>
            </a:r>
          </a:p>
          <a:p>
            <a:r>
              <a:rPr lang="en-US" sz="2400" dirty="0"/>
              <a:t>Franklin</a:t>
            </a:r>
          </a:p>
          <a:p>
            <a:r>
              <a:rPr lang="en-US" sz="2400" dirty="0"/>
              <a:t>Jackson</a:t>
            </a:r>
          </a:p>
          <a:p>
            <a:r>
              <a:rPr lang="en-US" sz="2400" dirty="0"/>
              <a:t>Jefferson</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1780" y="1910384"/>
            <a:ext cx="2552700" cy="2506518"/>
          </a:xfrm>
          <a:prstGeom prst="rect">
            <a:avLst/>
          </a:prstGeom>
        </p:spPr>
      </p:pic>
      <p:sp>
        <p:nvSpPr>
          <p:cNvPr id="6" name="TextBox 5"/>
          <p:cNvSpPr txBox="1"/>
          <p:nvPr/>
        </p:nvSpPr>
        <p:spPr>
          <a:xfrm>
            <a:off x="7607300" y="1825142"/>
            <a:ext cx="1949573" cy="2954655"/>
          </a:xfrm>
          <a:prstGeom prst="rect">
            <a:avLst/>
          </a:prstGeom>
          <a:noFill/>
        </p:spPr>
        <p:txBody>
          <a:bodyPr wrap="none" rtlCol="0">
            <a:spAutoFit/>
          </a:bodyPr>
          <a:lstStyle/>
          <a:p>
            <a:r>
              <a:rPr lang="en-US" sz="2400" dirty="0"/>
              <a:t>Johnson</a:t>
            </a:r>
          </a:p>
          <a:p>
            <a:r>
              <a:rPr lang="en-US" sz="2400" dirty="0"/>
              <a:t>Leavenworth</a:t>
            </a:r>
          </a:p>
          <a:p>
            <a:r>
              <a:rPr lang="en-US" sz="2400" dirty="0"/>
              <a:t>Miami</a:t>
            </a:r>
          </a:p>
          <a:p>
            <a:r>
              <a:rPr lang="en-US" sz="2400" dirty="0"/>
              <a:t>Nemaha</a:t>
            </a:r>
          </a:p>
          <a:p>
            <a:r>
              <a:rPr lang="en-US" sz="2400" dirty="0"/>
              <a:t>Osage</a:t>
            </a:r>
          </a:p>
          <a:p>
            <a:r>
              <a:rPr lang="en-US" sz="2400" dirty="0"/>
              <a:t>Shawnee</a:t>
            </a:r>
          </a:p>
          <a:p>
            <a:r>
              <a:rPr lang="en-US" sz="2400" dirty="0"/>
              <a:t>Wyandotte</a:t>
            </a:r>
          </a:p>
          <a:p>
            <a:endParaRPr lang="en-US" dirty="0"/>
          </a:p>
        </p:txBody>
      </p:sp>
      <p:sp>
        <p:nvSpPr>
          <p:cNvPr id="7" name="TextBox 6"/>
          <p:cNvSpPr txBox="1"/>
          <p:nvPr/>
        </p:nvSpPr>
        <p:spPr>
          <a:xfrm>
            <a:off x="1181101" y="5207000"/>
            <a:ext cx="9956800" cy="923330"/>
          </a:xfrm>
          <a:prstGeom prst="rect">
            <a:avLst/>
          </a:prstGeom>
          <a:noFill/>
        </p:spPr>
        <p:txBody>
          <a:bodyPr wrap="square" rtlCol="0">
            <a:spAutoFit/>
          </a:bodyPr>
          <a:lstStyle/>
          <a:p>
            <a:r>
              <a:rPr lang="en-US" dirty="0"/>
              <a:t>117 member libraries – 11 academic; 48 public; 50 schools/districts; 8 special </a:t>
            </a:r>
            <a:r>
              <a:rPr lang="en-US" dirty="0" smtClean="0"/>
              <a:t>–in </a:t>
            </a:r>
            <a:r>
              <a:rPr lang="en-US" dirty="0"/>
              <a:t>the 14 counties of Northeast </a:t>
            </a:r>
            <a:r>
              <a:rPr lang="en-US" dirty="0" smtClean="0"/>
              <a:t>Kansas with a System Board of a possible 146 members.</a:t>
            </a:r>
            <a:endParaRPr lang="en-US" dirty="0"/>
          </a:p>
          <a:p>
            <a:endParaRPr lang="en-US" dirty="0"/>
          </a:p>
        </p:txBody>
      </p:sp>
    </p:spTree>
    <p:extLst>
      <p:ext uri="{BB962C8B-B14F-4D97-AF65-F5344CB8AC3E}">
        <p14:creationId xmlns:p14="http://schemas.microsoft.com/office/powerpoint/2010/main" val="1397950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3896" y="928651"/>
            <a:ext cx="8664211" cy="1357350"/>
          </a:xfrm>
        </p:spPr>
        <p:txBody>
          <a:bodyPr/>
          <a:lstStyle/>
          <a:p>
            <a:r>
              <a:rPr lang="en-US" dirty="0" smtClean="0"/>
              <a:t>Since Last We Met</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026" y="2986929"/>
            <a:ext cx="2286000" cy="24574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2299" y="2987564"/>
            <a:ext cx="2491463" cy="24574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8668" y="2986929"/>
            <a:ext cx="2360239" cy="2475776"/>
          </a:xfrm>
          <a:prstGeom prst="rect">
            <a:avLst/>
          </a:prstGeom>
        </p:spPr>
      </p:pic>
      <p:sp>
        <p:nvSpPr>
          <p:cNvPr id="8" name="TextBox 7"/>
          <p:cNvSpPr txBox="1"/>
          <p:nvPr/>
        </p:nvSpPr>
        <p:spPr>
          <a:xfrm>
            <a:off x="1229026" y="5742194"/>
            <a:ext cx="2184400" cy="369332"/>
          </a:xfrm>
          <a:prstGeom prst="rect">
            <a:avLst/>
          </a:prstGeom>
          <a:noFill/>
        </p:spPr>
        <p:txBody>
          <a:bodyPr wrap="square" rtlCol="0">
            <a:spAutoFit/>
          </a:bodyPr>
          <a:lstStyle/>
          <a:p>
            <a:pPr algn="ctr"/>
            <a:r>
              <a:rPr lang="en-US" dirty="0" smtClean="0"/>
              <a:t>Jessi Harris</a:t>
            </a:r>
            <a:endParaRPr lang="en-US" dirty="0"/>
          </a:p>
        </p:txBody>
      </p:sp>
      <p:sp>
        <p:nvSpPr>
          <p:cNvPr id="9" name="TextBox 8"/>
          <p:cNvSpPr txBox="1"/>
          <p:nvPr/>
        </p:nvSpPr>
        <p:spPr>
          <a:xfrm>
            <a:off x="4739362" y="5703719"/>
            <a:ext cx="2184400" cy="369332"/>
          </a:xfrm>
          <a:prstGeom prst="rect">
            <a:avLst/>
          </a:prstGeom>
          <a:noFill/>
        </p:spPr>
        <p:txBody>
          <a:bodyPr wrap="square" rtlCol="0">
            <a:spAutoFit/>
          </a:bodyPr>
          <a:lstStyle/>
          <a:p>
            <a:pPr algn="ctr"/>
            <a:r>
              <a:rPr lang="en-US" dirty="0" smtClean="0"/>
              <a:t>Caroline Handwork</a:t>
            </a:r>
            <a:endParaRPr lang="en-US" dirty="0"/>
          </a:p>
        </p:txBody>
      </p:sp>
      <p:sp>
        <p:nvSpPr>
          <p:cNvPr id="10" name="TextBox 9"/>
          <p:cNvSpPr txBox="1"/>
          <p:nvPr/>
        </p:nvSpPr>
        <p:spPr>
          <a:xfrm>
            <a:off x="8276587" y="5652739"/>
            <a:ext cx="2184400" cy="369332"/>
          </a:xfrm>
          <a:prstGeom prst="rect">
            <a:avLst/>
          </a:prstGeom>
          <a:noFill/>
        </p:spPr>
        <p:txBody>
          <a:bodyPr wrap="square" rtlCol="0">
            <a:spAutoFit/>
          </a:bodyPr>
          <a:lstStyle/>
          <a:p>
            <a:pPr algn="ctr"/>
            <a:r>
              <a:rPr lang="en-US" dirty="0" smtClean="0"/>
              <a:t>Lisa Miller</a:t>
            </a:r>
            <a:endParaRPr lang="en-US" dirty="0"/>
          </a:p>
        </p:txBody>
      </p:sp>
    </p:spTree>
    <p:extLst>
      <p:ext uri="{BB962C8B-B14F-4D97-AF65-F5344CB8AC3E}">
        <p14:creationId xmlns:p14="http://schemas.microsoft.com/office/powerpoint/2010/main" val="651410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1678" y="382385"/>
            <a:ext cx="4356642" cy="821575"/>
          </a:xfrm>
        </p:spPr>
        <p:txBody>
          <a:bodyPr/>
          <a:lstStyle/>
          <a:p>
            <a:r>
              <a:rPr lang="en-US" dirty="0" smtClean="0"/>
              <a:t>NEKLS Staff</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239" y="1380528"/>
            <a:ext cx="1649779" cy="1937769"/>
          </a:xfrm>
          <a:prstGeom prst="rect">
            <a:avLst/>
          </a:prstGeom>
        </p:spPr>
      </p:pic>
      <p:sp>
        <p:nvSpPr>
          <p:cNvPr id="12" name="TextBox 11"/>
          <p:cNvSpPr txBox="1"/>
          <p:nvPr/>
        </p:nvSpPr>
        <p:spPr>
          <a:xfrm>
            <a:off x="4114800" y="1380527"/>
            <a:ext cx="2301240" cy="2585323"/>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smtClean="0"/>
          </a:p>
          <a:p>
            <a:pPr algn="ctr"/>
            <a:endParaRPr lang="en-US" dirty="0" smtClean="0"/>
          </a:p>
          <a:p>
            <a:pPr algn="ctr"/>
            <a:r>
              <a:rPr lang="en-US" dirty="0" smtClean="0"/>
              <a:t>Anna Foote</a:t>
            </a:r>
            <a:endParaRPr lang="en-US" dirty="0"/>
          </a:p>
          <a:p>
            <a:endParaRPr lang="en-US" dirty="0"/>
          </a:p>
        </p:txBody>
      </p:sp>
      <p:sp>
        <p:nvSpPr>
          <p:cNvPr id="13" name="TextBox 12"/>
          <p:cNvSpPr txBox="1"/>
          <p:nvPr/>
        </p:nvSpPr>
        <p:spPr>
          <a:xfrm>
            <a:off x="1539239" y="4018535"/>
            <a:ext cx="1990273" cy="2585323"/>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algn="ctr"/>
            <a:r>
              <a:rPr lang="en-US" dirty="0" smtClean="0"/>
              <a:t>Greg </a:t>
            </a:r>
            <a:r>
              <a:rPr lang="en-US" dirty="0" err="1" smtClean="0"/>
              <a:t>Gantz</a:t>
            </a:r>
            <a:endParaRPr lang="en-US" dirty="0"/>
          </a:p>
          <a:p>
            <a:endParaRPr lang="en-US" dirty="0"/>
          </a:p>
        </p:txBody>
      </p:sp>
      <p:sp>
        <p:nvSpPr>
          <p:cNvPr id="14" name="TextBox 13"/>
          <p:cNvSpPr txBox="1"/>
          <p:nvPr/>
        </p:nvSpPr>
        <p:spPr>
          <a:xfrm>
            <a:off x="1264246" y="1256644"/>
            <a:ext cx="2071771" cy="2862322"/>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Michael McDonald</a:t>
            </a:r>
            <a:endParaRPr lang="en-US" dirty="0"/>
          </a:p>
          <a:p>
            <a:endParaRPr lang="en-US" dirty="0"/>
          </a:p>
        </p:txBody>
      </p:sp>
      <p:sp>
        <p:nvSpPr>
          <p:cNvPr id="15" name="TextBox 14"/>
          <p:cNvSpPr txBox="1"/>
          <p:nvPr/>
        </p:nvSpPr>
        <p:spPr>
          <a:xfrm>
            <a:off x="7400465" y="1203960"/>
            <a:ext cx="2167171" cy="2585323"/>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smtClean="0"/>
          </a:p>
          <a:p>
            <a:pPr algn="ctr"/>
            <a:endParaRPr lang="en-US" dirty="0" smtClean="0"/>
          </a:p>
          <a:p>
            <a:pPr algn="ctr"/>
            <a:r>
              <a:rPr lang="en-US" dirty="0" smtClean="0"/>
              <a:t>Robin Hastings</a:t>
            </a:r>
            <a:endParaRPr lang="en-US" dirty="0"/>
          </a:p>
          <a:p>
            <a:endParaRPr lang="en-US" dirty="0"/>
          </a:p>
        </p:txBody>
      </p:sp>
      <p:sp>
        <p:nvSpPr>
          <p:cNvPr id="16" name="TextBox 15"/>
          <p:cNvSpPr txBox="1"/>
          <p:nvPr/>
        </p:nvSpPr>
        <p:spPr>
          <a:xfrm>
            <a:off x="7475122" y="3965851"/>
            <a:ext cx="2092514" cy="2585323"/>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Dan Alexander</a:t>
            </a:r>
            <a:endParaRPr lang="en-US" dirty="0"/>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9694" y="1519713"/>
            <a:ext cx="1798584" cy="1798584"/>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5122" y="1346335"/>
            <a:ext cx="1982749" cy="1777865"/>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9239" y="3965851"/>
            <a:ext cx="1960343" cy="1894998"/>
          </a:xfrm>
          <a:prstGeom prst="rect">
            <a:avLst/>
          </a:prstGeom>
        </p:spPr>
      </p:pic>
      <p:sp>
        <p:nvSpPr>
          <p:cNvPr id="20" name="TextBox 19"/>
          <p:cNvSpPr txBox="1"/>
          <p:nvPr/>
        </p:nvSpPr>
        <p:spPr>
          <a:xfrm>
            <a:off x="4243258" y="3994511"/>
            <a:ext cx="2172782" cy="2585323"/>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George Williams</a:t>
            </a:r>
            <a:endParaRPr lang="en-US" dirty="0"/>
          </a:p>
          <a:p>
            <a:endParaRPr lang="en-US" dirty="0"/>
          </a:p>
        </p:txBody>
      </p:sp>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43258" y="3994511"/>
            <a:ext cx="1935020" cy="1935020"/>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59674" y="3994511"/>
            <a:ext cx="1736726" cy="2126603"/>
          </a:xfrm>
          <a:prstGeom prst="rect">
            <a:avLst/>
          </a:prstGeom>
        </p:spPr>
      </p:pic>
    </p:spTree>
    <p:extLst>
      <p:ext uri="{BB962C8B-B14F-4D97-AF65-F5344CB8AC3E}">
        <p14:creationId xmlns:p14="http://schemas.microsoft.com/office/powerpoint/2010/main" val="263762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nekls.org/wp-content/uploads/2018/03/airlinenext-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762000"/>
            <a:ext cx="8572500" cy="2857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2686315552"/>
              </p:ext>
            </p:extLst>
          </p:nvPr>
        </p:nvGraphicFramePr>
        <p:xfrm>
          <a:off x="774700" y="4787900"/>
          <a:ext cx="10502901" cy="1608137"/>
        </p:xfrm>
        <a:graphic>
          <a:graphicData uri="http://schemas.openxmlformats.org/drawingml/2006/table">
            <a:tbl>
              <a:tblPr firstRow="1" firstCol="1" bandRow="1">
                <a:tableStyleId>{5C22544A-7EE6-4342-B048-85BDC9FD1C3A}</a:tableStyleId>
              </a:tblPr>
              <a:tblGrid>
                <a:gridCol w="3500241">
                  <a:extLst>
                    <a:ext uri="{9D8B030D-6E8A-4147-A177-3AD203B41FA5}">
                      <a16:colId xmlns:a16="http://schemas.microsoft.com/office/drawing/2014/main" val="4021800217"/>
                    </a:ext>
                  </a:extLst>
                </a:gridCol>
                <a:gridCol w="3501330">
                  <a:extLst>
                    <a:ext uri="{9D8B030D-6E8A-4147-A177-3AD203B41FA5}">
                      <a16:colId xmlns:a16="http://schemas.microsoft.com/office/drawing/2014/main" val="3074212764"/>
                    </a:ext>
                  </a:extLst>
                </a:gridCol>
                <a:gridCol w="3501330">
                  <a:extLst>
                    <a:ext uri="{9D8B030D-6E8A-4147-A177-3AD203B41FA5}">
                      <a16:colId xmlns:a16="http://schemas.microsoft.com/office/drawing/2014/main" val="1915690740"/>
                    </a:ext>
                  </a:extLst>
                </a:gridCol>
              </a:tblGrid>
              <a:tr h="578048">
                <a:tc>
                  <a:txBody>
                    <a:bodyPr/>
                    <a:lstStyle/>
                    <a:p>
                      <a:pPr marL="0" marR="0" algn="ctr">
                        <a:spcBef>
                          <a:spcPts val="0"/>
                        </a:spcBef>
                        <a:spcAft>
                          <a:spcPts val="0"/>
                        </a:spcAft>
                      </a:pPr>
                      <a:r>
                        <a:rPr lang="en-US" sz="1800" dirty="0">
                          <a:effectLst/>
                        </a:rPr>
                        <a:t>1,045,809</a:t>
                      </a:r>
                      <a:endParaRPr lang="en-US" sz="1200" dirty="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1,629,601</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217,609</a:t>
                      </a:r>
                      <a:endParaRPr lang="en-US" sz="1200">
                        <a:effectLst/>
                        <a:latin typeface="Cambria" panose="02040503050406030204" pitchFamily="18" charset="0"/>
                        <a:ea typeface="MS Mincho"/>
                        <a:cs typeface="Times New Roman" panose="02020603050405020304" pitchFamily="18" charset="0"/>
                      </a:endParaRPr>
                    </a:p>
                  </a:txBody>
                  <a:tcPr marL="68580" marR="68580" marT="0" marB="0" anchor="ctr"/>
                </a:tc>
                <a:extLst>
                  <a:ext uri="{0D108BD9-81ED-4DB2-BD59-A6C34878D82A}">
                    <a16:rowId xmlns:a16="http://schemas.microsoft.com/office/drawing/2014/main" val="3378277190"/>
                  </a:ext>
                </a:extLst>
              </a:tr>
              <a:tr h="1030089">
                <a:tc>
                  <a:txBody>
                    <a:bodyPr/>
                    <a:lstStyle/>
                    <a:p>
                      <a:pPr marL="0" marR="0" algn="ctr">
                        <a:spcBef>
                          <a:spcPts val="0"/>
                        </a:spcBef>
                        <a:spcAft>
                          <a:spcPts val="0"/>
                        </a:spcAft>
                      </a:pPr>
                      <a:r>
                        <a:rPr lang="en-US" sz="1800" dirty="0">
                          <a:solidFill>
                            <a:schemeClr val="tx1"/>
                          </a:solidFill>
                          <a:effectLst/>
                        </a:rPr>
                        <a:t># of books, </a:t>
                      </a:r>
                      <a:r>
                        <a:rPr lang="en-US" sz="1800" dirty="0" err="1">
                          <a:solidFill>
                            <a:schemeClr val="tx1"/>
                          </a:solidFill>
                          <a:effectLst/>
                        </a:rPr>
                        <a:t>dvds</a:t>
                      </a:r>
                      <a:r>
                        <a:rPr lang="en-US" sz="1800" dirty="0">
                          <a:solidFill>
                            <a:schemeClr val="tx1"/>
                          </a:solidFill>
                          <a:effectLst/>
                        </a:rPr>
                        <a:t>, audiobooks, and other materials in the collection</a:t>
                      </a:r>
                      <a:endParaRPr lang="en-US" sz="1800" dirty="0">
                        <a:solidFill>
                          <a:schemeClr val="tx1"/>
                        </a:solidFill>
                        <a:effectLst/>
                        <a:latin typeface="Cambria" panose="02040503050406030204" pitchFamily="18" charset="0"/>
                        <a:ea typeface="MS Mincho"/>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r>
                        <a:rPr lang="en-US" sz="1800" dirty="0">
                          <a:effectLst/>
                        </a:rPr>
                        <a:t># of materials circulated</a:t>
                      </a:r>
                      <a:endParaRPr lang="en-US" sz="1800" dirty="0">
                        <a:effectLst/>
                        <a:latin typeface="Cambria" panose="02040503050406030204" pitchFamily="18" charset="0"/>
                        <a:ea typeface="MS Mincho"/>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r>
                        <a:rPr lang="en-US" sz="1800" dirty="0">
                          <a:effectLst/>
                        </a:rPr>
                        <a:t># of materials shared between </a:t>
                      </a:r>
                      <a:r>
                        <a:rPr lang="en-US" sz="1800" dirty="0" err="1">
                          <a:effectLst/>
                        </a:rPr>
                        <a:t>NExpress</a:t>
                      </a:r>
                      <a:r>
                        <a:rPr lang="en-US" sz="1800" dirty="0">
                          <a:effectLst/>
                        </a:rPr>
                        <a:t> libraries</a:t>
                      </a:r>
                      <a:endParaRPr lang="en-US" sz="1800" dirty="0">
                        <a:effectLst/>
                        <a:latin typeface="Cambria" panose="02040503050406030204" pitchFamily="18" charset="0"/>
                        <a:ea typeface="MS Mincho"/>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647684091"/>
                  </a:ext>
                </a:extLst>
              </a:tr>
            </a:tbl>
          </a:graphicData>
        </a:graphic>
      </p:graphicFrame>
      <p:sp>
        <p:nvSpPr>
          <p:cNvPr id="3" name="TextBox 2"/>
          <p:cNvSpPr txBox="1"/>
          <p:nvPr/>
        </p:nvSpPr>
        <p:spPr>
          <a:xfrm>
            <a:off x="4343400" y="4418568"/>
            <a:ext cx="3365500" cy="369332"/>
          </a:xfrm>
          <a:prstGeom prst="rect">
            <a:avLst/>
          </a:prstGeom>
          <a:solidFill>
            <a:schemeClr val="accent2">
              <a:lumMod val="40000"/>
              <a:lumOff val="60000"/>
            </a:schemeClr>
          </a:solidFill>
        </p:spPr>
        <p:txBody>
          <a:bodyPr wrap="square" rtlCol="0">
            <a:spAutoFit/>
          </a:bodyPr>
          <a:lstStyle/>
          <a:p>
            <a:r>
              <a:rPr lang="en-US" dirty="0" smtClean="0"/>
              <a:t>In 2017. . .Next had</a:t>
            </a:r>
            <a:endParaRPr lang="en-US" dirty="0"/>
          </a:p>
        </p:txBody>
      </p:sp>
    </p:spTree>
    <p:extLst>
      <p:ext uri="{BB962C8B-B14F-4D97-AF65-F5344CB8AC3E}">
        <p14:creationId xmlns:p14="http://schemas.microsoft.com/office/powerpoint/2010/main" val="432721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440" y="1817846"/>
            <a:ext cx="10058400" cy="2809280"/>
          </a:xfrm>
          <a:prstGeom prst="rect">
            <a:avLst/>
          </a:prstGeom>
        </p:spPr>
      </p:pic>
    </p:spTree>
    <p:extLst>
      <p:ext uri="{BB962C8B-B14F-4D97-AF65-F5344CB8AC3E}">
        <p14:creationId xmlns:p14="http://schemas.microsoft.com/office/powerpoint/2010/main" val="1066923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9" y="1668938"/>
            <a:ext cx="10932073" cy="3238342"/>
          </a:xfrm>
          <a:prstGeom prst="rect">
            <a:avLst/>
          </a:prstGeom>
        </p:spPr>
      </p:pic>
    </p:spTree>
    <p:extLst>
      <p:ext uri="{BB962C8B-B14F-4D97-AF65-F5344CB8AC3E}">
        <p14:creationId xmlns:p14="http://schemas.microsoft.com/office/powerpoint/2010/main" val="3922536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Still part of Next</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657" y="0"/>
            <a:ext cx="2525843" cy="315730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00" y="2363490"/>
            <a:ext cx="10629902" cy="3763658"/>
          </a:xfrm>
          <a:prstGeom prst="rect">
            <a:avLst/>
          </a:prstGeom>
        </p:spPr>
      </p:pic>
    </p:spTree>
    <p:extLst>
      <p:ext uri="{BB962C8B-B14F-4D97-AF65-F5344CB8AC3E}">
        <p14:creationId xmlns:p14="http://schemas.microsoft.com/office/powerpoint/2010/main" val="12749765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majorFont>
      <a:minorFont>
        <a:latin typeface="Gill Sans MT" panose="020B0502020104020203"/>
        <a:ea typeface=""/>
        <a:cs typeface=""/>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750</TotalTime>
  <Words>1617</Words>
  <Application>Microsoft Office PowerPoint</Application>
  <PresentationFormat>Widescreen</PresentationFormat>
  <Paragraphs>197</Paragraphs>
  <Slides>20</Slides>
  <Notes>16</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20</vt:i4>
      </vt:variant>
    </vt:vector>
  </HeadingPairs>
  <TitlesOfParts>
    <vt:vector size="39" baseType="lpstr">
      <vt:lpstr>Arial</vt:lpstr>
      <vt:lpstr>Arial Narrow</vt:lpstr>
      <vt:lpstr>Book Antiqua</vt:lpstr>
      <vt:lpstr>Calibri</vt:lpstr>
      <vt:lpstr>Calisto MT</vt:lpstr>
      <vt:lpstr>Cambria</vt:lpstr>
      <vt:lpstr>Century Gothic</vt:lpstr>
      <vt:lpstr>Comic Sans MS</vt:lpstr>
      <vt:lpstr>Eras Medium ITC</vt:lpstr>
      <vt:lpstr>Gill Sans MT</vt:lpstr>
      <vt:lpstr>Impact</vt:lpstr>
      <vt:lpstr>MS Mincho</vt:lpstr>
      <vt:lpstr>News Gothic MT</vt:lpstr>
      <vt:lpstr>Rockwell</vt:lpstr>
      <vt:lpstr>Times New Roman</vt:lpstr>
      <vt:lpstr>Wingdings</vt:lpstr>
      <vt:lpstr>Wingdings 2</vt:lpstr>
      <vt:lpstr>Breeze</vt:lpstr>
      <vt:lpstr>Badge</vt:lpstr>
      <vt:lpstr>2018 state of the  System</vt:lpstr>
      <vt:lpstr>PowerPoint Presentation</vt:lpstr>
      <vt:lpstr>Northeast Kansas Library System</vt:lpstr>
      <vt:lpstr>Since Last We Met</vt:lpstr>
      <vt:lpstr>NEKLS Staff</vt:lpstr>
      <vt:lpstr>PowerPoint Presentation</vt:lpstr>
      <vt:lpstr>PowerPoint Presentation</vt:lpstr>
      <vt:lpstr>PowerPoint Presentation</vt:lpstr>
      <vt:lpstr>Still part of Next</vt:lpstr>
      <vt:lpstr>PowerPoint Presentation</vt:lpstr>
      <vt:lpstr>Coming to Next</vt:lpstr>
      <vt:lpstr>PowerPoint Presentation</vt:lpstr>
      <vt:lpstr>PowerPoint Presentation</vt:lpstr>
      <vt:lpstr>CONSULTING</vt:lpstr>
      <vt:lpstr>Grants</vt:lpstr>
      <vt:lpstr>COMMUNITY STORIES</vt:lpstr>
      <vt:lpstr>PowerPoint Presentation</vt:lpstr>
      <vt:lpstr>PowerPoint Presentation</vt:lpstr>
      <vt:lpstr>OUR VALUES</vt:lpstr>
      <vt:lpstr>What’s Next for your library?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dc:creator>
  <cp:lastModifiedBy>Laura</cp:lastModifiedBy>
  <cp:revision>63</cp:revision>
  <dcterms:created xsi:type="dcterms:W3CDTF">2018-08-07T21:50:32Z</dcterms:created>
  <dcterms:modified xsi:type="dcterms:W3CDTF">2018-08-13T20:16:28Z</dcterms:modified>
</cp:coreProperties>
</file>