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2" r:id="rId8"/>
    <p:sldId id="261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B097D0-299A-2C40-811F-A41F2A3B3ED0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558E655-0CEE-DD42-B4E8-774B73B3DB4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usa.gov/federal-agencies/a" TargetMode="External"/><Relationship Id="rId3" Type="http://schemas.openxmlformats.org/officeDocument/2006/relationships/hyperlink" Target="http://www.worldcat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294" y="4543951"/>
            <a:ext cx="8405906" cy="413086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Free </a:t>
            </a:r>
            <a:r>
              <a:rPr lang="en-US" sz="3200" i="1" dirty="0"/>
              <a:t>Speech in an Information-Overloaded </a:t>
            </a:r>
            <a:r>
              <a:rPr lang="en-US" sz="3200" i="1" dirty="0" smtClean="0"/>
              <a:t>World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278327"/>
            <a:ext cx="4038600" cy="103282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Dr. Jim Walther,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ESU, School of Library and Information Management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2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Meeting Rooms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Policies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Policies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Policies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Money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Staff # and time</a:t>
            </a:r>
          </a:p>
          <a:p>
            <a:pPr lvl="1"/>
            <a:r>
              <a:rPr lang="en-US" sz="3600" dirty="0" smtClean="0">
                <a:solidFill>
                  <a:srgbClr val="000000"/>
                </a:solidFill>
              </a:rPr>
              <a:t>Reflection of values of diversity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753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FAKE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FAKE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FAKE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Joanna Gaines Calls Time On Fixer Upper And Shocks Audience By Announcing Her Resignation Live On Ai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" b="811"/>
          <a:stretch>
            <a:fillRect/>
          </a:stretch>
        </p:blipFill>
        <p:spPr>
          <a:xfrm>
            <a:off x="4168775" y="273050"/>
            <a:ext cx="7964573" cy="101399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FAKE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FAKE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FAKE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7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Credible resources </a:t>
            </a:r>
            <a:br>
              <a:rPr lang="en-US" sz="3600" dirty="0" smtClean="0"/>
            </a:br>
            <a:r>
              <a:rPr lang="en-US" sz="3600" dirty="0" smtClean="0"/>
              <a:t>vs</a:t>
            </a:r>
            <a:r>
              <a:rPr lang="en-US" sz="3600" smtClean="0"/>
              <a:t>. </a:t>
            </a:r>
            <a:br>
              <a:rPr lang="en-US" sz="3600" smtClean="0"/>
            </a:br>
            <a:r>
              <a:rPr lang="en-US" sz="3600" smtClean="0"/>
              <a:t>Fake </a:t>
            </a:r>
            <a:r>
              <a:rPr lang="en-US" sz="3600" dirty="0" smtClean="0"/>
              <a:t>News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57" y="273050"/>
            <a:ext cx="5507643" cy="585311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Factcheck.org</a:t>
            </a:r>
          </a:p>
          <a:p>
            <a:r>
              <a:rPr lang="en-US" sz="5400" dirty="0" smtClean="0">
                <a:solidFill>
                  <a:srgbClr val="000000"/>
                </a:solidFill>
              </a:rPr>
              <a:t>ALA</a:t>
            </a:r>
          </a:p>
          <a:p>
            <a:r>
              <a:rPr lang="en-US" sz="5400" dirty="0" smtClean="0">
                <a:solidFill>
                  <a:srgbClr val="000000"/>
                </a:solidFill>
              </a:rPr>
              <a:t>LIRT</a:t>
            </a:r>
          </a:p>
          <a:p>
            <a:r>
              <a:rPr lang="en-US" sz="5400" dirty="0" smtClean="0">
                <a:solidFill>
                  <a:srgbClr val="000000"/>
                </a:solidFill>
              </a:rPr>
              <a:t>Nicole Cooke</a:t>
            </a:r>
            <a:r>
              <a:rPr lang="en-US" sz="5400" dirty="0" smtClean="0"/>
              <a:t>	</a:t>
            </a:r>
          </a:p>
          <a:p>
            <a:pPr marL="0" indent="0">
              <a:buNone/>
            </a:pPr>
            <a:endParaRPr lang="en-US" sz="5400" dirty="0" smtClean="0"/>
          </a:p>
          <a:p>
            <a:endParaRPr lang="en-US" sz="5800" dirty="0" smtClean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436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666377"/>
          </a:xfrm>
        </p:spPr>
        <p:txBody>
          <a:bodyPr/>
          <a:lstStyle/>
          <a:p>
            <a:pPr algn="ctr"/>
            <a:r>
              <a:rPr lang="en-US" dirty="0" smtClean="0"/>
              <a:t>A few free words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392019" cy="14275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The </a:t>
            </a:r>
            <a:r>
              <a:rPr lang="en-US" sz="3200" dirty="0">
                <a:solidFill>
                  <a:srgbClr val="000000"/>
                </a:solidFill>
              </a:rPr>
              <a:t>power to mould the future of the Republic will be in the hands of the journalists of future generations.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1268" y="2347951"/>
            <a:ext cx="2713463" cy="314092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Liberty is the only thing you can’t have unless you give it to others.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3902" y="4398496"/>
            <a:ext cx="2205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3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11565"/>
          </a:xfrm>
        </p:spPr>
        <p:txBody>
          <a:bodyPr/>
          <a:lstStyle/>
          <a:p>
            <a:r>
              <a:rPr lang="en-US" sz="3200" dirty="0" smtClean="0"/>
              <a:t>Two men </a:t>
            </a:r>
            <a:r>
              <a:rPr lang="en-US" sz="3200" dirty="0"/>
              <a:t>c</a:t>
            </a:r>
            <a:r>
              <a:rPr lang="en-US" sz="3200" dirty="0" smtClean="0"/>
              <a:t>oncerned with freedoms</a:t>
            </a:r>
            <a:endParaRPr lang="en-US" sz="3200" dirty="0"/>
          </a:p>
        </p:txBody>
      </p:sp>
      <p:pic>
        <p:nvPicPr>
          <p:cNvPr id="7" name="Content Placeholder 6" descr="jpulitz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b="15678"/>
          <a:stretch>
            <a:fillRect/>
          </a:stretch>
        </p:blipFill>
        <p:spPr/>
      </p:pic>
      <p:pic>
        <p:nvPicPr>
          <p:cNvPr id="8" name="Content Placeholder 7" descr="1101400819_400-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11835"/>
          <a:stretch>
            <a:fillRect/>
          </a:stretch>
        </p:blipFill>
        <p:spPr>
          <a:xfrm>
            <a:off x="4397187" y="2447365"/>
            <a:ext cx="3657600" cy="3678797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Joseph Pulitzer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William Allen White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Today’s Exercise </a:t>
            </a:r>
            <a:endParaRPr lang="en-US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9296628"/>
              </p:ext>
            </p:extLst>
          </p:nvPr>
        </p:nvGraphicFramePr>
        <p:xfrm>
          <a:off x="328582" y="2616212"/>
          <a:ext cx="3664866" cy="238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114"/>
                <a:gridCol w="1939752"/>
              </a:tblGrid>
              <a:tr h="68901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Agree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Disagree</a:t>
                      </a:r>
                      <a:endParaRPr lang="en-US" sz="2800" dirty="0"/>
                    </a:p>
                  </a:txBody>
                  <a:tcPr/>
                </a:tc>
              </a:tr>
              <a:tr h="16977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Personal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Patrons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705" y="2070847"/>
            <a:ext cx="4017436" cy="322729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Free Speech Exercised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 descr="kneesblue.pd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11580"/>
          <a:stretch>
            <a:fillRect/>
          </a:stretch>
        </p:blipFill>
        <p:spPr>
          <a:xfrm>
            <a:off x="4402569" y="3028747"/>
            <a:ext cx="3654909" cy="3676090"/>
          </a:xfrm>
        </p:spPr>
      </p:pic>
    </p:spTree>
    <p:extLst>
      <p:ext uri="{BB962C8B-B14F-4D97-AF65-F5344CB8AC3E}">
        <p14:creationId xmlns:p14="http://schemas.microsoft.com/office/powerpoint/2010/main" val="260728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LEGAL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195660"/>
            <a:ext cx="3657600" cy="5426925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Freedom </a:t>
            </a:r>
            <a:r>
              <a:rPr lang="en-US" sz="1600" b="1" dirty="0">
                <a:solidFill>
                  <a:schemeClr val="tx1"/>
                </a:solidFill>
              </a:rPr>
              <a:t>of speech includes the right:</a:t>
            </a:r>
          </a:p>
          <a:p>
            <a:r>
              <a:rPr lang="en-US" sz="1600" dirty="0">
                <a:solidFill>
                  <a:schemeClr val="tx1"/>
                </a:solidFill>
              </a:rPr>
              <a:t>Not to speak (specifically, the right </a:t>
            </a:r>
            <a:r>
              <a:rPr lang="en-US" sz="1600" b="1" dirty="0">
                <a:solidFill>
                  <a:schemeClr val="tx1"/>
                </a:solidFill>
              </a:rPr>
              <a:t>not to salute </a:t>
            </a:r>
            <a:r>
              <a:rPr lang="en-US" sz="1600" dirty="0">
                <a:solidFill>
                  <a:schemeClr val="tx1"/>
                </a:solidFill>
              </a:rPr>
              <a:t>the flag).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West Virginia Board of Education v. Barnette</a:t>
            </a:r>
            <a:r>
              <a:rPr lang="en-US" sz="1600" dirty="0">
                <a:solidFill>
                  <a:schemeClr val="tx1"/>
                </a:solidFill>
              </a:rPr>
              <a:t>, 319 U.S. 624 (1943).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To </a:t>
            </a:r>
            <a:r>
              <a:rPr lang="fr-FR" sz="1600" dirty="0">
                <a:solidFill>
                  <a:schemeClr val="tx1"/>
                </a:solidFill>
              </a:rPr>
              <a:t>use certain </a:t>
            </a:r>
            <a:r>
              <a:rPr lang="fr-FR" sz="1600" b="1" dirty="0">
                <a:solidFill>
                  <a:schemeClr val="tx1"/>
                </a:solidFill>
              </a:rPr>
              <a:t>offensive words </a:t>
            </a:r>
            <a:r>
              <a:rPr lang="fr-FR" sz="1600" dirty="0">
                <a:solidFill>
                  <a:schemeClr val="tx1"/>
                </a:solidFill>
              </a:rPr>
              <a:t>and phrases to convey political messages.</a:t>
            </a:r>
          </a:p>
          <a:p>
            <a:pPr lvl="1"/>
            <a:r>
              <a:rPr lang="de-DE" sz="1600" i="1" dirty="0">
                <a:solidFill>
                  <a:schemeClr val="tx1"/>
                </a:solidFill>
              </a:rPr>
              <a:t>Cohen v. California</a:t>
            </a:r>
            <a:r>
              <a:rPr lang="de-DE" sz="1600" dirty="0">
                <a:solidFill>
                  <a:schemeClr val="tx1"/>
                </a:solidFill>
              </a:rPr>
              <a:t>, 403 U.S. 15 (1971).</a:t>
            </a:r>
          </a:p>
          <a:p>
            <a:r>
              <a:rPr lang="tr-TR" sz="1600" dirty="0" smtClean="0">
                <a:solidFill>
                  <a:schemeClr val="tx1"/>
                </a:solidFill>
              </a:rPr>
              <a:t>To </a:t>
            </a:r>
            <a:r>
              <a:rPr lang="tr-TR" sz="1600" dirty="0">
                <a:solidFill>
                  <a:schemeClr val="tx1"/>
                </a:solidFill>
              </a:rPr>
              <a:t>engage in </a:t>
            </a:r>
            <a:r>
              <a:rPr lang="en-US" sz="1600" dirty="0" smtClean="0">
                <a:solidFill>
                  <a:schemeClr val="tx1"/>
                </a:solidFill>
              </a:rPr>
              <a:t>symbolic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speech</a:t>
            </a:r>
            <a:r>
              <a:rPr lang="tr-TR" sz="1600" dirty="0" smtClean="0">
                <a:solidFill>
                  <a:schemeClr val="tx1"/>
                </a:solidFill>
              </a:rPr>
              <a:t>, </a:t>
            </a:r>
            <a:r>
              <a:rPr lang="tr-TR" sz="1600" dirty="0">
                <a:solidFill>
                  <a:schemeClr val="tx1"/>
                </a:solidFill>
              </a:rPr>
              <a:t>(e.g., </a:t>
            </a:r>
            <a:r>
              <a:rPr lang="en-US" sz="1600" b="1" dirty="0" smtClean="0">
                <a:solidFill>
                  <a:schemeClr val="tx1"/>
                </a:solidFill>
              </a:rPr>
              <a:t>burning</a:t>
            </a:r>
            <a:r>
              <a:rPr lang="tr-TR" sz="1600" b="1" dirty="0" smtClean="0">
                <a:solidFill>
                  <a:schemeClr val="tx1"/>
                </a:solidFill>
              </a:rPr>
              <a:t> the </a:t>
            </a:r>
            <a:r>
              <a:rPr lang="en-US" sz="1600" b="1" dirty="0" smtClean="0">
                <a:solidFill>
                  <a:schemeClr val="tx1"/>
                </a:solidFill>
              </a:rPr>
              <a:t>flag</a:t>
            </a:r>
            <a:r>
              <a:rPr lang="tr-TR" sz="1600" b="1" dirty="0" smtClean="0">
                <a:solidFill>
                  <a:schemeClr val="tx1"/>
                </a:solidFill>
              </a:rPr>
              <a:t> </a:t>
            </a:r>
            <a:r>
              <a:rPr lang="tr-TR" sz="1600" dirty="0">
                <a:solidFill>
                  <a:schemeClr val="tx1"/>
                </a:solidFill>
              </a:rPr>
              <a:t>in protest).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Texas v. Johnson</a:t>
            </a:r>
            <a:r>
              <a:rPr lang="en-US" sz="1600" dirty="0">
                <a:solidFill>
                  <a:schemeClr val="tx1"/>
                </a:solidFill>
              </a:rPr>
              <a:t>, 491 U.S. 397 (1989); </a:t>
            </a:r>
            <a:r>
              <a:rPr lang="en-US" sz="1600" i="1" dirty="0">
                <a:solidFill>
                  <a:schemeClr val="tx1"/>
                </a:solidFill>
              </a:rPr>
              <a:t>United States v. Eichman</a:t>
            </a:r>
            <a:r>
              <a:rPr lang="en-US" sz="1600" dirty="0">
                <a:solidFill>
                  <a:schemeClr val="tx1"/>
                </a:solidFill>
              </a:rPr>
              <a:t>, 496 U.S. 310 (1990</a:t>
            </a:r>
            <a:r>
              <a:rPr lang="en-US" sz="1600" dirty="0"/>
              <a:t>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195660"/>
            <a:ext cx="3657600" cy="4930504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Freedom of speech does not include the right: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 incite actions that would harm others (e.g., “[S]hout[ing] ‘</a:t>
            </a:r>
            <a:r>
              <a:rPr lang="en-US" sz="1600" b="1" dirty="0">
                <a:solidFill>
                  <a:srgbClr val="000000"/>
                </a:solidFill>
              </a:rPr>
              <a:t>fire</a:t>
            </a:r>
            <a:r>
              <a:rPr lang="en-US" sz="1600" dirty="0">
                <a:solidFill>
                  <a:srgbClr val="000000"/>
                </a:solidFill>
              </a:rPr>
              <a:t>’ in a crowded theater.”).</a:t>
            </a:r>
          </a:p>
          <a:p>
            <a:pPr lvl="1"/>
            <a:r>
              <a:rPr lang="en-US" sz="1600" i="1" dirty="0">
                <a:solidFill>
                  <a:srgbClr val="000000"/>
                </a:solidFill>
              </a:rPr>
              <a:t>Schenck v. United States,</a:t>
            </a:r>
            <a:r>
              <a:rPr lang="en-US" sz="1600" dirty="0">
                <a:solidFill>
                  <a:srgbClr val="000000"/>
                </a:solidFill>
              </a:rPr>
              <a:t> 249 U.S. 47 (1919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 make or distribute </a:t>
            </a:r>
            <a:r>
              <a:rPr lang="en-US" sz="1600" b="1" dirty="0">
                <a:solidFill>
                  <a:srgbClr val="000000"/>
                </a:solidFill>
              </a:rPr>
              <a:t>obscene materials.</a:t>
            </a:r>
          </a:p>
          <a:p>
            <a:pPr lvl="1"/>
            <a:r>
              <a:rPr lang="en-US" sz="1600" i="1" dirty="0">
                <a:solidFill>
                  <a:srgbClr val="000000"/>
                </a:solidFill>
              </a:rPr>
              <a:t>Roth v. United States</a:t>
            </a:r>
            <a:r>
              <a:rPr lang="en-US" sz="1600" dirty="0">
                <a:solidFill>
                  <a:srgbClr val="000000"/>
                </a:solidFill>
              </a:rPr>
              <a:t>, 354 U.S. 476 (1957).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 </a:t>
            </a:r>
            <a:r>
              <a:rPr lang="en-US" sz="1600" b="1" dirty="0">
                <a:solidFill>
                  <a:srgbClr val="000000"/>
                </a:solidFill>
              </a:rPr>
              <a:t>burn draft cards</a:t>
            </a:r>
            <a:r>
              <a:rPr lang="en-US" sz="1600" dirty="0">
                <a:solidFill>
                  <a:srgbClr val="000000"/>
                </a:solidFill>
              </a:rPr>
              <a:t> as an anti-war protest.</a:t>
            </a:r>
          </a:p>
          <a:p>
            <a:pPr lvl="1"/>
            <a:r>
              <a:rPr lang="en-US" sz="1600" i="1" dirty="0">
                <a:solidFill>
                  <a:srgbClr val="000000"/>
                </a:solidFill>
              </a:rPr>
              <a:t>United States v. O’Brien</a:t>
            </a:r>
            <a:r>
              <a:rPr lang="en-US" sz="1600" dirty="0">
                <a:solidFill>
                  <a:srgbClr val="000000"/>
                </a:solidFill>
              </a:rPr>
              <a:t>, 391 U.S. 367 (1968)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74463"/>
      </p:ext>
    </p:extLst>
  </p:cSld>
  <p:clrMapOvr>
    <a:masterClrMapping/>
  </p:clrMapOvr>
  <p:transition xmlns:p14="http://schemas.microsoft.com/office/powerpoint/2010/main" spd="slow" advClick="0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information make us free?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Or just frustrated?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Attention </a:t>
            </a:r>
            <a:r>
              <a:rPr lang="en-US" sz="4000" dirty="0" smtClean="0">
                <a:solidFill>
                  <a:srgbClr val="000000"/>
                </a:solidFill>
              </a:rPr>
              <a:t>economy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Information Overload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hlinkClick r:id="rId2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USA.gov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://www.usa.gov/federal-</a:t>
            </a:r>
            <a:r>
              <a:rPr lang="en-US" dirty="0" smtClean="0">
                <a:solidFill>
                  <a:srgbClr val="000000"/>
                </a:solidFill>
              </a:rPr>
              <a:t>agencies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WorldCat (the World’s Catalog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www.worldcat.org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8767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Pew</a:t>
            </a:r>
            <a:r>
              <a:rPr lang="en-US" dirty="0" smtClean="0"/>
              <a:t> Facts</a:t>
            </a:r>
            <a:endParaRPr lang="en-US" dirty="0"/>
          </a:p>
        </p:txBody>
      </p:sp>
      <p:pic>
        <p:nvPicPr>
          <p:cNvPr id="7" name="Picture 6" descr="PI_2016.09.20_Digital-Readiness-Gaps_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09767"/>
            <a:ext cx="8897276" cy="55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drives free speech today?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“61</a:t>
            </a:r>
            <a:r>
              <a:rPr lang="en-US" dirty="0">
                <a:solidFill>
                  <a:srgbClr val="000000"/>
                </a:solidFill>
              </a:rPr>
              <a:t>% of Internet users live in countries where government criticism is </a:t>
            </a:r>
            <a:r>
              <a:rPr lang="en-US" dirty="0" smtClean="0">
                <a:solidFill>
                  <a:srgbClr val="000000"/>
                </a:solidFill>
              </a:rPr>
              <a:t>restricted</a:t>
            </a:r>
            <a:r>
              <a:rPr lang="en-US" dirty="0">
                <a:solidFill>
                  <a:srgbClr val="000000"/>
                </a:solidFill>
              </a:rPr>
              <a:t>. Though widespread globally, censorship is not evenly distributed</a:t>
            </a:r>
            <a:r>
              <a:rPr lang="en-US" dirty="0" smtClean="0">
                <a:solidFill>
                  <a:srgbClr val="000000"/>
                </a:solidFill>
              </a:rPr>
              <a:t>.”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Emily Barone, Time (2015)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How much to we expose ourselves to other’s opinions?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do most American’s find information about?:</a:t>
            </a:r>
          </a:p>
          <a:p>
            <a:pPr marL="2286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Government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Medicine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Law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Justice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Each </a:t>
            </a:r>
            <a:r>
              <a:rPr lang="en-US" dirty="0" smtClean="0">
                <a:solidFill>
                  <a:srgbClr val="000000"/>
                </a:solidFill>
              </a:rPr>
              <a:t>other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25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drives free speech in libraries?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Are libraries neutral?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June 2018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American Libraries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Advocacy vs. silence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0000"/>
                </a:solidFill>
              </a:rPr>
              <a:t>Politically neutral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Discourse in rural or conservative communities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Do you reflect all of your community?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Who’s left out of the library?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864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121</TotalTime>
  <Words>408</Words>
  <Application>Microsoft Macintosh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Free Speech in an Information-Overloaded World</vt:lpstr>
      <vt:lpstr>A few free words …</vt:lpstr>
      <vt:lpstr>Two men concerned with freedoms</vt:lpstr>
      <vt:lpstr>Today’s Exercise </vt:lpstr>
      <vt:lpstr>LEGAL AUTHORITY</vt:lpstr>
      <vt:lpstr>Does information make us free?  Or just frustrated? </vt:lpstr>
      <vt:lpstr>A Pew Facts</vt:lpstr>
      <vt:lpstr>What drives free speech today?</vt:lpstr>
      <vt:lpstr>What drives free speech in libraries?</vt:lpstr>
      <vt:lpstr>Meeting Rooms</vt:lpstr>
      <vt:lpstr>FAKE FAKE FAKE   FAKE FAKE FAKE  </vt:lpstr>
      <vt:lpstr>Credible resources  vs.  Fake News </vt:lpstr>
    </vt:vector>
  </TitlesOfParts>
  <Company>Emporia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xczvzxcvz</dc:title>
  <dc:creator>Jim Walther</dc:creator>
  <cp:lastModifiedBy>JAMES H WALTHER</cp:lastModifiedBy>
  <cp:revision>16</cp:revision>
  <dcterms:created xsi:type="dcterms:W3CDTF">2016-09-30T19:50:31Z</dcterms:created>
  <dcterms:modified xsi:type="dcterms:W3CDTF">2018-08-09T14:11:40Z</dcterms:modified>
</cp:coreProperties>
</file>