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22" r:id="rId1"/>
  </p:sldMasterIdLst>
  <p:sldIdLst>
    <p:sldId id="257" r:id="rId2"/>
    <p:sldId id="258" r:id="rId3"/>
    <p:sldId id="259" r:id="rId4"/>
    <p:sldId id="260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62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50" d="100"/>
          <a:sy n="50" d="100"/>
        </p:scale>
        <p:origin x="72" y="5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sv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svg"/><Relationship Id="rId4" Type="http://schemas.openxmlformats.org/officeDocument/2006/relationships/image" Target="../media/image12.svg"/><Relationship Id="rId9" Type="http://schemas.openxmlformats.org/officeDocument/2006/relationships/image" Target="../media/image17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sv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svg"/><Relationship Id="rId4" Type="http://schemas.openxmlformats.org/officeDocument/2006/relationships/image" Target="../media/image12.svg"/><Relationship Id="rId9" Type="http://schemas.openxmlformats.org/officeDocument/2006/relationships/image" Target="../media/image1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9DAF4B-01FE-4977-A562-B0BF5B648250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C2E717BA-81B0-40ED-9D9D-C6470651EB45}">
      <dgm:prSet/>
      <dgm:spPr/>
      <dgm:t>
        <a:bodyPr/>
        <a:lstStyle/>
        <a:p>
          <a:r>
            <a:rPr lang="en-US"/>
            <a:t>Name</a:t>
          </a:r>
        </a:p>
      </dgm:t>
    </dgm:pt>
    <dgm:pt modelId="{50440D85-6D7D-44D9-B8DD-F6C0DA29FFBD}" type="parTrans" cxnId="{438F510A-67BD-4770-A519-573043EFF357}">
      <dgm:prSet/>
      <dgm:spPr/>
      <dgm:t>
        <a:bodyPr/>
        <a:lstStyle/>
        <a:p>
          <a:endParaRPr lang="en-US"/>
        </a:p>
      </dgm:t>
    </dgm:pt>
    <dgm:pt modelId="{B491A3CD-F6B5-4676-A25E-CF355C0C080C}" type="sibTrans" cxnId="{438F510A-67BD-4770-A519-573043EFF357}">
      <dgm:prSet/>
      <dgm:spPr/>
      <dgm:t>
        <a:bodyPr/>
        <a:lstStyle/>
        <a:p>
          <a:endParaRPr lang="en-US"/>
        </a:p>
      </dgm:t>
    </dgm:pt>
    <dgm:pt modelId="{904D6AC4-4E74-4B33-89D1-F5E2D063222F}">
      <dgm:prSet/>
      <dgm:spPr/>
      <dgm:t>
        <a:bodyPr/>
        <a:lstStyle/>
        <a:p>
          <a:r>
            <a:rPr lang="en-US"/>
            <a:t>Address</a:t>
          </a:r>
        </a:p>
      </dgm:t>
    </dgm:pt>
    <dgm:pt modelId="{DA759A33-273E-4DEC-B225-B508189164A3}" type="parTrans" cxnId="{742AE8CA-C8E2-42BC-ABCB-268B5DC13031}">
      <dgm:prSet/>
      <dgm:spPr/>
      <dgm:t>
        <a:bodyPr/>
        <a:lstStyle/>
        <a:p>
          <a:endParaRPr lang="en-US"/>
        </a:p>
      </dgm:t>
    </dgm:pt>
    <dgm:pt modelId="{AF103832-CA8C-4141-B390-361772F6AECB}" type="sibTrans" cxnId="{742AE8CA-C8E2-42BC-ABCB-268B5DC13031}">
      <dgm:prSet/>
      <dgm:spPr/>
      <dgm:t>
        <a:bodyPr/>
        <a:lstStyle/>
        <a:p>
          <a:endParaRPr lang="en-US"/>
        </a:p>
      </dgm:t>
    </dgm:pt>
    <dgm:pt modelId="{30529C47-81A7-40AA-A469-ACAE29758818}">
      <dgm:prSet/>
      <dgm:spPr/>
      <dgm:t>
        <a:bodyPr/>
        <a:lstStyle/>
        <a:p>
          <a:r>
            <a:rPr lang="en-US"/>
            <a:t>Social Security Number</a:t>
          </a:r>
        </a:p>
      </dgm:t>
    </dgm:pt>
    <dgm:pt modelId="{E309D030-D840-4222-BD6B-B731ACB489E6}" type="parTrans" cxnId="{B0FF34F9-8F92-4125-A105-A88417AAE1FD}">
      <dgm:prSet/>
      <dgm:spPr/>
      <dgm:t>
        <a:bodyPr/>
        <a:lstStyle/>
        <a:p>
          <a:endParaRPr lang="en-US"/>
        </a:p>
      </dgm:t>
    </dgm:pt>
    <dgm:pt modelId="{E8377ADE-47D7-4E38-8C3F-852FB87A9BA1}" type="sibTrans" cxnId="{B0FF34F9-8F92-4125-A105-A88417AAE1FD}">
      <dgm:prSet/>
      <dgm:spPr/>
      <dgm:t>
        <a:bodyPr/>
        <a:lstStyle/>
        <a:p>
          <a:endParaRPr lang="en-US"/>
        </a:p>
      </dgm:t>
    </dgm:pt>
    <dgm:pt modelId="{C542DF09-A7D8-44EA-899F-394CD4C6EF99}">
      <dgm:prSet/>
      <dgm:spPr/>
      <dgm:t>
        <a:bodyPr/>
        <a:lstStyle/>
        <a:p>
          <a:r>
            <a:rPr lang="en-US"/>
            <a:t>Expected Filing Status</a:t>
          </a:r>
        </a:p>
      </dgm:t>
    </dgm:pt>
    <dgm:pt modelId="{E1D1A143-C8EC-4112-9AAE-5BB81EB7555A}" type="parTrans" cxnId="{881F650F-6DF9-4495-8514-3CE0B09DDC37}">
      <dgm:prSet/>
      <dgm:spPr/>
      <dgm:t>
        <a:bodyPr/>
        <a:lstStyle/>
        <a:p>
          <a:endParaRPr lang="en-US"/>
        </a:p>
      </dgm:t>
    </dgm:pt>
    <dgm:pt modelId="{8C17C2CB-D344-4A9A-98E3-1DF4F9EEC8A7}" type="sibTrans" cxnId="{881F650F-6DF9-4495-8514-3CE0B09DDC37}">
      <dgm:prSet/>
      <dgm:spPr/>
      <dgm:t>
        <a:bodyPr/>
        <a:lstStyle/>
        <a:p>
          <a:endParaRPr lang="en-US"/>
        </a:p>
      </dgm:t>
    </dgm:pt>
    <dgm:pt modelId="{37E3FDF6-0731-43F8-8669-11CAE1A0C2F1}">
      <dgm:prSet/>
      <dgm:spPr/>
      <dgm:t>
        <a:bodyPr/>
        <a:lstStyle/>
        <a:p>
          <a:r>
            <a:rPr lang="en-US"/>
            <a:t>Must be completed by everyone</a:t>
          </a:r>
        </a:p>
      </dgm:t>
    </dgm:pt>
    <dgm:pt modelId="{CBEECF25-0BB2-4166-962C-820CC70BFDE8}" type="parTrans" cxnId="{7931E7C1-9466-4F5B-8E2D-FB026F2A1DC7}">
      <dgm:prSet/>
      <dgm:spPr/>
      <dgm:t>
        <a:bodyPr/>
        <a:lstStyle/>
        <a:p>
          <a:endParaRPr lang="en-US"/>
        </a:p>
      </dgm:t>
    </dgm:pt>
    <dgm:pt modelId="{D46FCB9F-A374-44F5-85B5-8C4D4077CD5D}" type="sibTrans" cxnId="{7931E7C1-9466-4F5B-8E2D-FB026F2A1DC7}">
      <dgm:prSet/>
      <dgm:spPr/>
      <dgm:t>
        <a:bodyPr/>
        <a:lstStyle/>
        <a:p>
          <a:endParaRPr lang="en-US"/>
        </a:p>
      </dgm:t>
    </dgm:pt>
    <dgm:pt modelId="{817AACF8-B184-4AC6-9EFD-48DC65CBFDD8}">
      <dgm:prSet/>
      <dgm:spPr/>
      <dgm:t>
        <a:bodyPr/>
        <a:lstStyle/>
        <a:p>
          <a:r>
            <a:rPr lang="en-US"/>
            <a:t>Note Married but withhold at the higher single rate is no longer an option.  Head of Household is included.</a:t>
          </a:r>
        </a:p>
      </dgm:t>
    </dgm:pt>
    <dgm:pt modelId="{2511B716-15BE-4F01-98E1-1CE4A727BED7}" type="parTrans" cxnId="{5DC64D02-D0D9-4882-B939-C5E6549E2ED8}">
      <dgm:prSet/>
      <dgm:spPr/>
      <dgm:t>
        <a:bodyPr/>
        <a:lstStyle/>
        <a:p>
          <a:endParaRPr lang="en-US"/>
        </a:p>
      </dgm:t>
    </dgm:pt>
    <dgm:pt modelId="{9660C852-533C-4572-9207-71101EFE0978}" type="sibTrans" cxnId="{5DC64D02-D0D9-4882-B939-C5E6549E2ED8}">
      <dgm:prSet/>
      <dgm:spPr/>
      <dgm:t>
        <a:bodyPr/>
        <a:lstStyle/>
        <a:p>
          <a:endParaRPr lang="en-US"/>
        </a:p>
      </dgm:t>
    </dgm:pt>
    <dgm:pt modelId="{6CCDD3F6-0BA1-44F7-9610-E9EE65DABBC7}" type="pres">
      <dgm:prSet presAssocID="{D69DAF4B-01FE-4977-A562-B0BF5B648250}" presName="root" presStyleCnt="0">
        <dgm:presLayoutVars>
          <dgm:dir/>
          <dgm:resizeHandles val="exact"/>
        </dgm:presLayoutVars>
      </dgm:prSet>
      <dgm:spPr/>
    </dgm:pt>
    <dgm:pt modelId="{2ED4D8C0-A6D4-4DCB-9090-BE48E3550325}" type="pres">
      <dgm:prSet presAssocID="{C2E717BA-81B0-40ED-9D9D-C6470651EB45}" presName="compNode" presStyleCnt="0"/>
      <dgm:spPr/>
    </dgm:pt>
    <dgm:pt modelId="{E5516EE4-B611-4E36-8209-6DB82CA66DEB}" type="pres">
      <dgm:prSet presAssocID="{C2E717BA-81B0-40ED-9D9D-C6470651EB45}" presName="bgRect" presStyleLbl="bgShp" presStyleIdx="0" presStyleCnt="6"/>
      <dgm:spPr/>
    </dgm:pt>
    <dgm:pt modelId="{5436008E-38FD-4744-892A-A6298E5CB90C}" type="pres">
      <dgm:prSet presAssocID="{C2E717BA-81B0-40ED-9D9D-C6470651EB45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lp"/>
        </a:ext>
      </dgm:extLst>
    </dgm:pt>
    <dgm:pt modelId="{DD7F4724-21E3-4D87-B008-D4F76289C51E}" type="pres">
      <dgm:prSet presAssocID="{C2E717BA-81B0-40ED-9D9D-C6470651EB45}" presName="spaceRect" presStyleCnt="0"/>
      <dgm:spPr/>
    </dgm:pt>
    <dgm:pt modelId="{397D3F67-1A7A-498C-BCA3-96AF58D88CE9}" type="pres">
      <dgm:prSet presAssocID="{C2E717BA-81B0-40ED-9D9D-C6470651EB45}" presName="parTx" presStyleLbl="revTx" presStyleIdx="0" presStyleCnt="6">
        <dgm:presLayoutVars>
          <dgm:chMax val="0"/>
          <dgm:chPref val="0"/>
        </dgm:presLayoutVars>
      </dgm:prSet>
      <dgm:spPr/>
    </dgm:pt>
    <dgm:pt modelId="{58F561C9-5F03-4DB6-8307-09DDD56DEEB8}" type="pres">
      <dgm:prSet presAssocID="{B491A3CD-F6B5-4676-A25E-CF355C0C080C}" presName="sibTrans" presStyleCnt="0"/>
      <dgm:spPr/>
    </dgm:pt>
    <dgm:pt modelId="{882B4A71-B059-4856-AF10-92AF2F327677}" type="pres">
      <dgm:prSet presAssocID="{904D6AC4-4E74-4B33-89D1-F5E2D063222F}" presName="compNode" presStyleCnt="0"/>
      <dgm:spPr/>
    </dgm:pt>
    <dgm:pt modelId="{A9C32436-0D32-436A-A32D-434C00BE5C68}" type="pres">
      <dgm:prSet presAssocID="{904D6AC4-4E74-4B33-89D1-F5E2D063222F}" presName="bgRect" presStyleLbl="bgShp" presStyleIdx="1" presStyleCnt="6"/>
      <dgm:spPr/>
    </dgm:pt>
    <dgm:pt modelId="{349E8CD8-FD84-4010-948F-C898D0FF4594}" type="pres">
      <dgm:prSet presAssocID="{904D6AC4-4E74-4B33-89D1-F5E2D063222F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rker"/>
        </a:ext>
      </dgm:extLst>
    </dgm:pt>
    <dgm:pt modelId="{DB95519B-7413-4071-AD50-429056E877FB}" type="pres">
      <dgm:prSet presAssocID="{904D6AC4-4E74-4B33-89D1-F5E2D063222F}" presName="spaceRect" presStyleCnt="0"/>
      <dgm:spPr/>
    </dgm:pt>
    <dgm:pt modelId="{519B2BBB-1F7C-445A-880B-0C13BF1A7796}" type="pres">
      <dgm:prSet presAssocID="{904D6AC4-4E74-4B33-89D1-F5E2D063222F}" presName="parTx" presStyleLbl="revTx" presStyleIdx="1" presStyleCnt="6">
        <dgm:presLayoutVars>
          <dgm:chMax val="0"/>
          <dgm:chPref val="0"/>
        </dgm:presLayoutVars>
      </dgm:prSet>
      <dgm:spPr/>
    </dgm:pt>
    <dgm:pt modelId="{CC331730-50F2-4B40-8970-29C1D38D08EC}" type="pres">
      <dgm:prSet presAssocID="{AF103832-CA8C-4141-B390-361772F6AECB}" presName="sibTrans" presStyleCnt="0"/>
      <dgm:spPr/>
    </dgm:pt>
    <dgm:pt modelId="{10ABAFD0-0446-4023-BC47-670FACA65481}" type="pres">
      <dgm:prSet presAssocID="{30529C47-81A7-40AA-A469-ACAE29758818}" presName="compNode" presStyleCnt="0"/>
      <dgm:spPr/>
    </dgm:pt>
    <dgm:pt modelId="{8EDCF201-A204-4B6B-A9AD-BDA8EB38BF5E}" type="pres">
      <dgm:prSet presAssocID="{30529C47-81A7-40AA-A469-ACAE29758818}" presName="bgRect" presStyleLbl="bgShp" presStyleIdx="2" presStyleCnt="6"/>
      <dgm:spPr/>
    </dgm:pt>
    <dgm:pt modelId="{F59E57C0-1FFD-4051-998B-9530435C815C}" type="pres">
      <dgm:prSet presAssocID="{30529C47-81A7-40AA-A469-ACAE29758818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ock"/>
        </a:ext>
      </dgm:extLst>
    </dgm:pt>
    <dgm:pt modelId="{0AB3EFDD-97D4-4C84-8D26-A05933A52301}" type="pres">
      <dgm:prSet presAssocID="{30529C47-81A7-40AA-A469-ACAE29758818}" presName="spaceRect" presStyleCnt="0"/>
      <dgm:spPr/>
    </dgm:pt>
    <dgm:pt modelId="{C81445C2-C041-4BCD-A2E4-6075B37959DB}" type="pres">
      <dgm:prSet presAssocID="{30529C47-81A7-40AA-A469-ACAE29758818}" presName="parTx" presStyleLbl="revTx" presStyleIdx="2" presStyleCnt="6">
        <dgm:presLayoutVars>
          <dgm:chMax val="0"/>
          <dgm:chPref val="0"/>
        </dgm:presLayoutVars>
      </dgm:prSet>
      <dgm:spPr/>
    </dgm:pt>
    <dgm:pt modelId="{23330BFA-9AFB-4DCD-92CA-54DC7F794332}" type="pres">
      <dgm:prSet presAssocID="{E8377ADE-47D7-4E38-8C3F-852FB87A9BA1}" presName="sibTrans" presStyleCnt="0"/>
      <dgm:spPr/>
    </dgm:pt>
    <dgm:pt modelId="{D5B13B7C-6B47-4B3C-9C05-0BFBE0E6538C}" type="pres">
      <dgm:prSet presAssocID="{C542DF09-A7D8-44EA-899F-394CD4C6EF99}" presName="compNode" presStyleCnt="0"/>
      <dgm:spPr/>
    </dgm:pt>
    <dgm:pt modelId="{E5D37552-8644-4C6B-9645-DBEF8F1E3C8B}" type="pres">
      <dgm:prSet presAssocID="{C542DF09-A7D8-44EA-899F-394CD4C6EF99}" presName="bgRect" presStyleLbl="bgShp" presStyleIdx="3" presStyleCnt="6"/>
      <dgm:spPr/>
    </dgm:pt>
    <dgm:pt modelId="{C74A133E-3B42-48B6-9874-EF1E104F41E5}" type="pres">
      <dgm:prSet presAssocID="{C542DF09-A7D8-44EA-899F-394CD4C6EF99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7D089B7D-8620-4762-BAC9-56DFFF36D79E}" type="pres">
      <dgm:prSet presAssocID="{C542DF09-A7D8-44EA-899F-394CD4C6EF99}" presName="spaceRect" presStyleCnt="0"/>
      <dgm:spPr/>
    </dgm:pt>
    <dgm:pt modelId="{F909CB7A-9819-4DA1-B298-BE740E499D07}" type="pres">
      <dgm:prSet presAssocID="{C542DF09-A7D8-44EA-899F-394CD4C6EF99}" presName="parTx" presStyleLbl="revTx" presStyleIdx="3" presStyleCnt="6">
        <dgm:presLayoutVars>
          <dgm:chMax val="0"/>
          <dgm:chPref val="0"/>
        </dgm:presLayoutVars>
      </dgm:prSet>
      <dgm:spPr/>
    </dgm:pt>
    <dgm:pt modelId="{D631B901-D70E-480D-AE64-484DE7FCF760}" type="pres">
      <dgm:prSet presAssocID="{8C17C2CB-D344-4A9A-98E3-1DF4F9EEC8A7}" presName="sibTrans" presStyleCnt="0"/>
      <dgm:spPr/>
    </dgm:pt>
    <dgm:pt modelId="{A640735F-E642-4C02-95B2-D3081CC36BBF}" type="pres">
      <dgm:prSet presAssocID="{37E3FDF6-0731-43F8-8669-11CAE1A0C2F1}" presName="compNode" presStyleCnt="0"/>
      <dgm:spPr/>
    </dgm:pt>
    <dgm:pt modelId="{871BF675-8BB8-468F-830F-F4D27C79BDE1}" type="pres">
      <dgm:prSet presAssocID="{37E3FDF6-0731-43F8-8669-11CAE1A0C2F1}" presName="bgRect" presStyleLbl="bgShp" presStyleIdx="4" presStyleCnt="6"/>
      <dgm:spPr/>
    </dgm:pt>
    <dgm:pt modelId="{6BC57D1F-ED42-4FCC-ABE7-C17DA9DB5518}" type="pres">
      <dgm:prSet presAssocID="{37E3FDF6-0731-43F8-8669-11CAE1A0C2F1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pping Hands"/>
        </a:ext>
      </dgm:extLst>
    </dgm:pt>
    <dgm:pt modelId="{B0C95D50-A5E6-48EE-90AF-0C99D2A85B87}" type="pres">
      <dgm:prSet presAssocID="{37E3FDF6-0731-43F8-8669-11CAE1A0C2F1}" presName="spaceRect" presStyleCnt="0"/>
      <dgm:spPr/>
    </dgm:pt>
    <dgm:pt modelId="{2FA5167B-2271-466D-BC47-4725C6002142}" type="pres">
      <dgm:prSet presAssocID="{37E3FDF6-0731-43F8-8669-11CAE1A0C2F1}" presName="parTx" presStyleLbl="revTx" presStyleIdx="4" presStyleCnt="6">
        <dgm:presLayoutVars>
          <dgm:chMax val="0"/>
          <dgm:chPref val="0"/>
        </dgm:presLayoutVars>
      </dgm:prSet>
      <dgm:spPr/>
    </dgm:pt>
    <dgm:pt modelId="{08E4B03D-4D83-438C-8873-E61D442C8C4D}" type="pres">
      <dgm:prSet presAssocID="{D46FCB9F-A374-44F5-85B5-8C4D4077CD5D}" presName="sibTrans" presStyleCnt="0"/>
      <dgm:spPr/>
    </dgm:pt>
    <dgm:pt modelId="{04D7AF68-1A06-4023-95E0-ED1E1477C373}" type="pres">
      <dgm:prSet presAssocID="{817AACF8-B184-4AC6-9EFD-48DC65CBFDD8}" presName="compNode" presStyleCnt="0"/>
      <dgm:spPr/>
    </dgm:pt>
    <dgm:pt modelId="{1CE5D16C-33D0-4EA8-B721-70E97155675F}" type="pres">
      <dgm:prSet presAssocID="{817AACF8-B184-4AC6-9EFD-48DC65CBFDD8}" presName="bgRect" presStyleLbl="bgShp" presStyleIdx="5" presStyleCnt="6"/>
      <dgm:spPr/>
    </dgm:pt>
    <dgm:pt modelId="{CE0EA1D0-4C2E-4BE7-A74E-FA8D0639E995}" type="pres">
      <dgm:prSet presAssocID="{817AACF8-B184-4AC6-9EFD-48DC65CBFDD8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llar"/>
        </a:ext>
      </dgm:extLst>
    </dgm:pt>
    <dgm:pt modelId="{50AB7143-306B-47FB-85A9-C07F51234AB0}" type="pres">
      <dgm:prSet presAssocID="{817AACF8-B184-4AC6-9EFD-48DC65CBFDD8}" presName="spaceRect" presStyleCnt="0"/>
      <dgm:spPr/>
    </dgm:pt>
    <dgm:pt modelId="{9561FA6F-7815-42F0-B393-12047EC06FAB}" type="pres">
      <dgm:prSet presAssocID="{817AACF8-B184-4AC6-9EFD-48DC65CBFDD8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5DC64D02-D0D9-4882-B939-C5E6549E2ED8}" srcId="{D69DAF4B-01FE-4977-A562-B0BF5B648250}" destId="{817AACF8-B184-4AC6-9EFD-48DC65CBFDD8}" srcOrd="5" destOrd="0" parTransId="{2511B716-15BE-4F01-98E1-1CE4A727BED7}" sibTransId="{9660C852-533C-4572-9207-71101EFE0978}"/>
    <dgm:cxn modelId="{438F510A-67BD-4770-A519-573043EFF357}" srcId="{D69DAF4B-01FE-4977-A562-B0BF5B648250}" destId="{C2E717BA-81B0-40ED-9D9D-C6470651EB45}" srcOrd="0" destOrd="0" parTransId="{50440D85-6D7D-44D9-B8DD-F6C0DA29FFBD}" sibTransId="{B491A3CD-F6B5-4676-A25E-CF355C0C080C}"/>
    <dgm:cxn modelId="{881F650F-6DF9-4495-8514-3CE0B09DDC37}" srcId="{D69DAF4B-01FE-4977-A562-B0BF5B648250}" destId="{C542DF09-A7D8-44EA-899F-394CD4C6EF99}" srcOrd="3" destOrd="0" parTransId="{E1D1A143-C8EC-4112-9AAE-5BB81EB7555A}" sibTransId="{8C17C2CB-D344-4A9A-98E3-1DF4F9EEC8A7}"/>
    <dgm:cxn modelId="{195B581E-1DA7-468F-8E42-4C0745C0DD32}" type="presOf" srcId="{37E3FDF6-0731-43F8-8669-11CAE1A0C2F1}" destId="{2FA5167B-2271-466D-BC47-4725C6002142}" srcOrd="0" destOrd="0" presId="urn:microsoft.com/office/officeart/2018/2/layout/IconVerticalSolidList"/>
    <dgm:cxn modelId="{1D020144-5B0A-4C80-B37A-FDCEC4CA61A7}" type="presOf" srcId="{C542DF09-A7D8-44EA-899F-394CD4C6EF99}" destId="{F909CB7A-9819-4DA1-B298-BE740E499D07}" srcOrd="0" destOrd="0" presId="urn:microsoft.com/office/officeart/2018/2/layout/IconVerticalSolidList"/>
    <dgm:cxn modelId="{C3460472-11B6-48C2-8FCB-D9C5E3597944}" type="presOf" srcId="{30529C47-81A7-40AA-A469-ACAE29758818}" destId="{C81445C2-C041-4BCD-A2E4-6075B37959DB}" srcOrd="0" destOrd="0" presId="urn:microsoft.com/office/officeart/2018/2/layout/IconVerticalSolidList"/>
    <dgm:cxn modelId="{90240E7E-6E89-445A-95C2-8AC321E6CEB3}" type="presOf" srcId="{C2E717BA-81B0-40ED-9D9D-C6470651EB45}" destId="{397D3F67-1A7A-498C-BCA3-96AF58D88CE9}" srcOrd="0" destOrd="0" presId="urn:microsoft.com/office/officeart/2018/2/layout/IconVerticalSolidList"/>
    <dgm:cxn modelId="{1F7F9E9A-D81B-46AF-93C6-5489AC266C53}" type="presOf" srcId="{904D6AC4-4E74-4B33-89D1-F5E2D063222F}" destId="{519B2BBB-1F7C-445A-880B-0C13BF1A7796}" srcOrd="0" destOrd="0" presId="urn:microsoft.com/office/officeart/2018/2/layout/IconVerticalSolidList"/>
    <dgm:cxn modelId="{7709959D-05F5-43AE-94ED-52E6D4E812D7}" type="presOf" srcId="{817AACF8-B184-4AC6-9EFD-48DC65CBFDD8}" destId="{9561FA6F-7815-42F0-B393-12047EC06FAB}" srcOrd="0" destOrd="0" presId="urn:microsoft.com/office/officeart/2018/2/layout/IconVerticalSolidList"/>
    <dgm:cxn modelId="{7931E7C1-9466-4F5B-8E2D-FB026F2A1DC7}" srcId="{D69DAF4B-01FE-4977-A562-B0BF5B648250}" destId="{37E3FDF6-0731-43F8-8669-11CAE1A0C2F1}" srcOrd="4" destOrd="0" parTransId="{CBEECF25-0BB2-4166-962C-820CC70BFDE8}" sibTransId="{D46FCB9F-A374-44F5-85B5-8C4D4077CD5D}"/>
    <dgm:cxn modelId="{742AE8CA-C8E2-42BC-ABCB-268B5DC13031}" srcId="{D69DAF4B-01FE-4977-A562-B0BF5B648250}" destId="{904D6AC4-4E74-4B33-89D1-F5E2D063222F}" srcOrd="1" destOrd="0" parTransId="{DA759A33-273E-4DEC-B225-B508189164A3}" sibTransId="{AF103832-CA8C-4141-B390-361772F6AECB}"/>
    <dgm:cxn modelId="{593882CF-8B1B-457A-B03B-C85C980073F3}" type="presOf" srcId="{D69DAF4B-01FE-4977-A562-B0BF5B648250}" destId="{6CCDD3F6-0BA1-44F7-9610-E9EE65DABBC7}" srcOrd="0" destOrd="0" presId="urn:microsoft.com/office/officeart/2018/2/layout/IconVerticalSolidList"/>
    <dgm:cxn modelId="{B0FF34F9-8F92-4125-A105-A88417AAE1FD}" srcId="{D69DAF4B-01FE-4977-A562-B0BF5B648250}" destId="{30529C47-81A7-40AA-A469-ACAE29758818}" srcOrd="2" destOrd="0" parTransId="{E309D030-D840-4222-BD6B-B731ACB489E6}" sibTransId="{E8377ADE-47D7-4E38-8C3F-852FB87A9BA1}"/>
    <dgm:cxn modelId="{E5594F43-74D0-4B49-A8E6-74E67885343B}" type="presParOf" srcId="{6CCDD3F6-0BA1-44F7-9610-E9EE65DABBC7}" destId="{2ED4D8C0-A6D4-4DCB-9090-BE48E3550325}" srcOrd="0" destOrd="0" presId="urn:microsoft.com/office/officeart/2018/2/layout/IconVerticalSolidList"/>
    <dgm:cxn modelId="{A0533C02-9861-4584-84F1-F8ED4E4B6D22}" type="presParOf" srcId="{2ED4D8C0-A6D4-4DCB-9090-BE48E3550325}" destId="{E5516EE4-B611-4E36-8209-6DB82CA66DEB}" srcOrd="0" destOrd="0" presId="urn:microsoft.com/office/officeart/2018/2/layout/IconVerticalSolidList"/>
    <dgm:cxn modelId="{C519D38F-E892-42E3-BCEA-6565F9B1D880}" type="presParOf" srcId="{2ED4D8C0-A6D4-4DCB-9090-BE48E3550325}" destId="{5436008E-38FD-4744-892A-A6298E5CB90C}" srcOrd="1" destOrd="0" presId="urn:microsoft.com/office/officeart/2018/2/layout/IconVerticalSolidList"/>
    <dgm:cxn modelId="{51841518-F3FB-4C52-8500-E3BFB70C832D}" type="presParOf" srcId="{2ED4D8C0-A6D4-4DCB-9090-BE48E3550325}" destId="{DD7F4724-21E3-4D87-B008-D4F76289C51E}" srcOrd="2" destOrd="0" presId="urn:microsoft.com/office/officeart/2018/2/layout/IconVerticalSolidList"/>
    <dgm:cxn modelId="{14FA8E11-2A78-47A7-BF52-2A4387BA3FCA}" type="presParOf" srcId="{2ED4D8C0-A6D4-4DCB-9090-BE48E3550325}" destId="{397D3F67-1A7A-498C-BCA3-96AF58D88CE9}" srcOrd="3" destOrd="0" presId="urn:microsoft.com/office/officeart/2018/2/layout/IconVerticalSolidList"/>
    <dgm:cxn modelId="{8C237268-C5F9-4FCE-B045-060E1877AB2C}" type="presParOf" srcId="{6CCDD3F6-0BA1-44F7-9610-E9EE65DABBC7}" destId="{58F561C9-5F03-4DB6-8307-09DDD56DEEB8}" srcOrd="1" destOrd="0" presId="urn:microsoft.com/office/officeart/2018/2/layout/IconVerticalSolidList"/>
    <dgm:cxn modelId="{753B15DC-1813-49AA-BA14-EE13F7168A19}" type="presParOf" srcId="{6CCDD3F6-0BA1-44F7-9610-E9EE65DABBC7}" destId="{882B4A71-B059-4856-AF10-92AF2F327677}" srcOrd="2" destOrd="0" presId="urn:microsoft.com/office/officeart/2018/2/layout/IconVerticalSolidList"/>
    <dgm:cxn modelId="{B84919C5-B5BE-44C2-BF12-F5D9AC687DEE}" type="presParOf" srcId="{882B4A71-B059-4856-AF10-92AF2F327677}" destId="{A9C32436-0D32-436A-A32D-434C00BE5C68}" srcOrd="0" destOrd="0" presId="urn:microsoft.com/office/officeart/2018/2/layout/IconVerticalSolidList"/>
    <dgm:cxn modelId="{A96A1A37-F30F-4802-81DD-FA87FAB97211}" type="presParOf" srcId="{882B4A71-B059-4856-AF10-92AF2F327677}" destId="{349E8CD8-FD84-4010-948F-C898D0FF4594}" srcOrd="1" destOrd="0" presId="urn:microsoft.com/office/officeart/2018/2/layout/IconVerticalSolidList"/>
    <dgm:cxn modelId="{5CA66631-386F-48A3-986C-DF09AFFD4963}" type="presParOf" srcId="{882B4A71-B059-4856-AF10-92AF2F327677}" destId="{DB95519B-7413-4071-AD50-429056E877FB}" srcOrd="2" destOrd="0" presId="urn:microsoft.com/office/officeart/2018/2/layout/IconVerticalSolidList"/>
    <dgm:cxn modelId="{1E128C1E-B568-4CD8-A9DB-2388ED5C49CE}" type="presParOf" srcId="{882B4A71-B059-4856-AF10-92AF2F327677}" destId="{519B2BBB-1F7C-445A-880B-0C13BF1A7796}" srcOrd="3" destOrd="0" presId="urn:microsoft.com/office/officeart/2018/2/layout/IconVerticalSolidList"/>
    <dgm:cxn modelId="{37489E9F-B484-4DA3-A7E0-1CCD8A08AA10}" type="presParOf" srcId="{6CCDD3F6-0BA1-44F7-9610-E9EE65DABBC7}" destId="{CC331730-50F2-4B40-8970-29C1D38D08EC}" srcOrd="3" destOrd="0" presId="urn:microsoft.com/office/officeart/2018/2/layout/IconVerticalSolidList"/>
    <dgm:cxn modelId="{3A7ADD4C-D3BA-478E-92D6-31BFC74706B4}" type="presParOf" srcId="{6CCDD3F6-0BA1-44F7-9610-E9EE65DABBC7}" destId="{10ABAFD0-0446-4023-BC47-670FACA65481}" srcOrd="4" destOrd="0" presId="urn:microsoft.com/office/officeart/2018/2/layout/IconVerticalSolidList"/>
    <dgm:cxn modelId="{CA8C1D27-E6C3-4DEC-AD7A-3B6379674452}" type="presParOf" srcId="{10ABAFD0-0446-4023-BC47-670FACA65481}" destId="{8EDCF201-A204-4B6B-A9AD-BDA8EB38BF5E}" srcOrd="0" destOrd="0" presId="urn:microsoft.com/office/officeart/2018/2/layout/IconVerticalSolidList"/>
    <dgm:cxn modelId="{671497DA-C93B-4E8F-89E5-3B0580747B60}" type="presParOf" srcId="{10ABAFD0-0446-4023-BC47-670FACA65481}" destId="{F59E57C0-1FFD-4051-998B-9530435C815C}" srcOrd="1" destOrd="0" presId="urn:microsoft.com/office/officeart/2018/2/layout/IconVerticalSolidList"/>
    <dgm:cxn modelId="{F2A1DD8B-5175-4305-9F43-7352D36C1F76}" type="presParOf" srcId="{10ABAFD0-0446-4023-BC47-670FACA65481}" destId="{0AB3EFDD-97D4-4C84-8D26-A05933A52301}" srcOrd="2" destOrd="0" presId="urn:microsoft.com/office/officeart/2018/2/layout/IconVerticalSolidList"/>
    <dgm:cxn modelId="{D128B9EF-6613-4C84-BCE8-61F4241F8661}" type="presParOf" srcId="{10ABAFD0-0446-4023-BC47-670FACA65481}" destId="{C81445C2-C041-4BCD-A2E4-6075B37959DB}" srcOrd="3" destOrd="0" presId="urn:microsoft.com/office/officeart/2018/2/layout/IconVerticalSolidList"/>
    <dgm:cxn modelId="{63413CFF-CD06-4EF1-B123-66B5CEE2C231}" type="presParOf" srcId="{6CCDD3F6-0BA1-44F7-9610-E9EE65DABBC7}" destId="{23330BFA-9AFB-4DCD-92CA-54DC7F794332}" srcOrd="5" destOrd="0" presId="urn:microsoft.com/office/officeart/2018/2/layout/IconVerticalSolidList"/>
    <dgm:cxn modelId="{A92A146A-AEFC-41D6-86FC-611D35EC7942}" type="presParOf" srcId="{6CCDD3F6-0BA1-44F7-9610-E9EE65DABBC7}" destId="{D5B13B7C-6B47-4B3C-9C05-0BFBE0E6538C}" srcOrd="6" destOrd="0" presId="urn:microsoft.com/office/officeart/2018/2/layout/IconVerticalSolidList"/>
    <dgm:cxn modelId="{D23CD9E1-3191-45DD-9429-EE690D1F5883}" type="presParOf" srcId="{D5B13B7C-6B47-4B3C-9C05-0BFBE0E6538C}" destId="{E5D37552-8644-4C6B-9645-DBEF8F1E3C8B}" srcOrd="0" destOrd="0" presId="urn:microsoft.com/office/officeart/2018/2/layout/IconVerticalSolidList"/>
    <dgm:cxn modelId="{876FAAC5-416E-4AF2-8461-FE162279C6BD}" type="presParOf" srcId="{D5B13B7C-6B47-4B3C-9C05-0BFBE0E6538C}" destId="{C74A133E-3B42-48B6-9874-EF1E104F41E5}" srcOrd="1" destOrd="0" presId="urn:microsoft.com/office/officeart/2018/2/layout/IconVerticalSolidList"/>
    <dgm:cxn modelId="{39F9ABF3-1D81-4208-A032-DE52C6296850}" type="presParOf" srcId="{D5B13B7C-6B47-4B3C-9C05-0BFBE0E6538C}" destId="{7D089B7D-8620-4762-BAC9-56DFFF36D79E}" srcOrd="2" destOrd="0" presId="urn:microsoft.com/office/officeart/2018/2/layout/IconVerticalSolidList"/>
    <dgm:cxn modelId="{38AC5BAA-924E-418B-8A73-357B27710F4D}" type="presParOf" srcId="{D5B13B7C-6B47-4B3C-9C05-0BFBE0E6538C}" destId="{F909CB7A-9819-4DA1-B298-BE740E499D07}" srcOrd="3" destOrd="0" presId="urn:microsoft.com/office/officeart/2018/2/layout/IconVerticalSolidList"/>
    <dgm:cxn modelId="{A640C816-A21B-4394-9DE1-8EF2F2998037}" type="presParOf" srcId="{6CCDD3F6-0BA1-44F7-9610-E9EE65DABBC7}" destId="{D631B901-D70E-480D-AE64-484DE7FCF760}" srcOrd="7" destOrd="0" presId="urn:microsoft.com/office/officeart/2018/2/layout/IconVerticalSolidList"/>
    <dgm:cxn modelId="{3A42FE81-A9AD-4938-92DE-BD8746FEA7F7}" type="presParOf" srcId="{6CCDD3F6-0BA1-44F7-9610-E9EE65DABBC7}" destId="{A640735F-E642-4C02-95B2-D3081CC36BBF}" srcOrd="8" destOrd="0" presId="urn:microsoft.com/office/officeart/2018/2/layout/IconVerticalSolidList"/>
    <dgm:cxn modelId="{2C797EDD-B4B6-4B49-9DC3-FA1AB10AFCF6}" type="presParOf" srcId="{A640735F-E642-4C02-95B2-D3081CC36BBF}" destId="{871BF675-8BB8-468F-830F-F4D27C79BDE1}" srcOrd="0" destOrd="0" presId="urn:microsoft.com/office/officeart/2018/2/layout/IconVerticalSolidList"/>
    <dgm:cxn modelId="{67BB4565-5C53-4BB8-A5CD-51313F6CF231}" type="presParOf" srcId="{A640735F-E642-4C02-95B2-D3081CC36BBF}" destId="{6BC57D1F-ED42-4FCC-ABE7-C17DA9DB5518}" srcOrd="1" destOrd="0" presId="urn:microsoft.com/office/officeart/2018/2/layout/IconVerticalSolidList"/>
    <dgm:cxn modelId="{AE8EDE58-C0E9-42A8-8D01-507DF5FBC554}" type="presParOf" srcId="{A640735F-E642-4C02-95B2-D3081CC36BBF}" destId="{B0C95D50-A5E6-48EE-90AF-0C99D2A85B87}" srcOrd="2" destOrd="0" presId="urn:microsoft.com/office/officeart/2018/2/layout/IconVerticalSolidList"/>
    <dgm:cxn modelId="{7D9585E4-03DC-4181-BEE1-07A0A4BE7D37}" type="presParOf" srcId="{A640735F-E642-4C02-95B2-D3081CC36BBF}" destId="{2FA5167B-2271-466D-BC47-4725C6002142}" srcOrd="3" destOrd="0" presId="urn:microsoft.com/office/officeart/2018/2/layout/IconVerticalSolidList"/>
    <dgm:cxn modelId="{C33CA1A2-6E04-43CF-8C1E-753D9D616FC5}" type="presParOf" srcId="{6CCDD3F6-0BA1-44F7-9610-E9EE65DABBC7}" destId="{08E4B03D-4D83-438C-8873-E61D442C8C4D}" srcOrd="9" destOrd="0" presId="urn:microsoft.com/office/officeart/2018/2/layout/IconVerticalSolidList"/>
    <dgm:cxn modelId="{9DA5CF21-0BD3-49BF-AA13-830E6E33E674}" type="presParOf" srcId="{6CCDD3F6-0BA1-44F7-9610-E9EE65DABBC7}" destId="{04D7AF68-1A06-4023-95E0-ED1E1477C373}" srcOrd="10" destOrd="0" presId="urn:microsoft.com/office/officeart/2018/2/layout/IconVerticalSolidList"/>
    <dgm:cxn modelId="{1596686B-F3C8-4369-A7A8-7EBB6C4B6131}" type="presParOf" srcId="{04D7AF68-1A06-4023-95E0-ED1E1477C373}" destId="{1CE5D16C-33D0-4EA8-B721-70E97155675F}" srcOrd="0" destOrd="0" presId="urn:microsoft.com/office/officeart/2018/2/layout/IconVerticalSolidList"/>
    <dgm:cxn modelId="{A3227D61-2A0A-49B1-9969-C929C4C3D017}" type="presParOf" srcId="{04D7AF68-1A06-4023-95E0-ED1E1477C373}" destId="{CE0EA1D0-4C2E-4BE7-A74E-FA8D0639E995}" srcOrd="1" destOrd="0" presId="urn:microsoft.com/office/officeart/2018/2/layout/IconVerticalSolidList"/>
    <dgm:cxn modelId="{11F015A0-F306-456E-9F48-9D4DDB070236}" type="presParOf" srcId="{04D7AF68-1A06-4023-95E0-ED1E1477C373}" destId="{50AB7143-306B-47FB-85A9-C07F51234AB0}" srcOrd="2" destOrd="0" presId="urn:microsoft.com/office/officeart/2018/2/layout/IconVerticalSolidList"/>
    <dgm:cxn modelId="{C8CB2E6E-F20C-4651-BF08-B4941D449201}" type="presParOf" srcId="{04D7AF68-1A06-4023-95E0-ED1E1477C373}" destId="{9561FA6F-7815-42F0-B393-12047EC06FAB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516EE4-B611-4E36-8209-6DB82CA66DEB}">
      <dsp:nvSpPr>
        <dsp:cNvPr id="0" name=""/>
        <dsp:cNvSpPr/>
      </dsp:nvSpPr>
      <dsp:spPr>
        <a:xfrm>
          <a:off x="0" y="1621"/>
          <a:ext cx="5606327" cy="69076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36008E-38FD-4744-892A-A6298E5CB90C}">
      <dsp:nvSpPr>
        <dsp:cNvPr id="0" name=""/>
        <dsp:cNvSpPr/>
      </dsp:nvSpPr>
      <dsp:spPr>
        <a:xfrm>
          <a:off x="208957" y="157044"/>
          <a:ext cx="379923" cy="37992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7D3F67-1A7A-498C-BCA3-96AF58D88CE9}">
      <dsp:nvSpPr>
        <dsp:cNvPr id="0" name=""/>
        <dsp:cNvSpPr/>
      </dsp:nvSpPr>
      <dsp:spPr>
        <a:xfrm>
          <a:off x="797838" y="1621"/>
          <a:ext cx="4808488" cy="6907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106" tIns="73106" rIns="73106" bIns="73106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Name</a:t>
          </a:r>
        </a:p>
      </dsp:txBody>
      <dsp:txXfrm>
        <a:off x="797838" y="1621"/>
        <a:ext cx="4808488" cy="690769"/>
      </dsp:txXfrm>
    </dsp:sp>
    <dsp:sp modelId="{A9C32436-0D32-436A-A32D-434C00BE5C68}">
      <dsp:nvSpPr>
        <dsp:cNvPr id="0" name=""/>
        <dsp:cNvSpPr/>
      </dsp:nvSpPr>
      <dsp:spPr>
        <a:xfrm>
          <a:off x="0" y="865082"/>
          <a:ext cx="5606327" cy="69076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9E8CD8-FD84-4010-948F-C898D0FF4594}">
      <dsp:nvSpPr>
        <dsp:cNvPr id="0" name=""/>
        <dsp:cNvSpPr/>
      </dsp:nvSpPr>
      <dsp:spPr>
        <a:xfrm>
          <a:off x="208957" y="1020506"/>
          <a:ext cx="379923" cy="37992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9B2BBB-1F7C-445A-880B-0C13BF1A7796}">
      <dsp:nvSpPr>
        <dsp:cNvPr id="0" name=""/>
        <dsp:cNvSpPr/>
      </dsp:nvSpPr>
      <dsp:spPr>
        <a:xfrm>
          <a:off x="797838" y="865082"/>
          <a:ext cx="4808488" cy="6907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106" tIns="73106" rIns="73106" bIns="73106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Address</a:t>
          </a:r>
        </a:p>
      </dsp:txBody>
      <dsp:txXfrm>
        <a:off x="797838" y="865082"/>
        <a:ext cx="4808488" cy="690769"/>
      </dsp:txXfrm>
    </dsp:sp>
    <dsp:sp modelId="{8EDCF201-A204-4B6B-A9AD-BDA8EB38BF5E}">
      <dsp:nvSpPr>
        <dsp:cNvPr id="0" name=""/>
        <dsp:cNvSpPr/>
      </dsp:nvSpPr>
      <dsp:spPr>
        <a:xfrm>
          <a:off x="0" y="1728544"/>
          <a:ext cx="5606327" cy="69076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9E57C0-1FFD-4051-998B-9530435C815C}">
      <dsp:nvSpPr>
        <dsp:cNvPr id="0" name=""/>
        <dsp:cNvSpPr/>
      </dsp:nvSpPr>
      <dsp:spPr>
        <a:xfrm>
          <a:off x="208957" y="1883967"/>
          <a:ext cx="379923" cy="37992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1445C2-C041-4BCD-A2E4-6075B37959DB}">
      <dsp:nvSpPr>
        <dsp:cNvPr id="0" name=""/>
        <dsp:cNvSpPr/>
      </dsp:nvSpPr>
      <dsp:spPr>
        <a:xfrm>
          <a:off x="797838" y="1728544"/>
          <a:ext cx="4808488" cy="6907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106" tIns="73106" rIns="73106" bIns="73106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Social Security Number</a:t>
          </a:r>
        </a:p>
      </dsp:txBody>
      <dsp:txXfrm>
        <a:off x="797838" y="1728544"/>
        <a:ext cx="4808488" cy="690769"/>
      </dsp:txXfrm>
    </dsp:sp>
    <dsp:sp modelId="{E5D37552-8644-4C6B-9645-DBEF8F1E3C8B}">
      <dsp:nvSpPr>
        <dsp:cNvPr id="0" name=""/>
        <dsp:cNvSpPr/>
      </dsp:nvSpPr>
      <dsp:spPr>
        <a:xfrm>
          <a:off x="0" y="2592006"/>
          <a:ext cx="5606327" cy="69076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4A133E-3B42-48B6-9874-EF1E104F41E5}">
      <dsp:nvSpPr>
        <dsp:cNvPr id="0" name=""/>
        <dsp:cNvSpPr/>
      </dsp:nvSpPr>
      <dsp:spPr>
        <a:xfrm>
          <a:off x="208957" y="2747429"/>
          <a:ext cx="379923" cy="37992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09CB7A-9819-4DA1-B298-BE740E499D07}">
      <dsp:nvSpPr>
        <dsp:cNvPr id="0" name=""/>
        <dsp:cNvSpPr/>
      </dsp:nvSpPr>
      <dsp:spPr>
        <a:xfrm>
          <a:off x="797838" y="2592006"/>
          <a:ext cx="4808488" cy="6907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106" tIns="73106" rIns="73106" bIns="73106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Expected Filing Status</a:t>
          </a:r>
        </a:p>
      </dsp:txBody>
      <dsp:txXfrm>
        <a:off x="797838" y="2592006"/>
        <a:ext cx="4808488" cy="690769"/>
      </dsp:txXfrm>
    </dsp:sp>
    <dsp:sp modelId="{871BF675-8BB8-468F-830F-F4D27C79BDE1}">
      <dsp:nvSpPr>
        <dsp:cNvPr id="0" name=""/>
        <dsp:cNvSpPr/>
      </dsp:nvSpPr>
      <dsp:spPr>
        <a:xfrm>
          <a:off x="0" y="3455468"/>
          <a:ext cx="5606327" cy="69076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C57D1F-ED42-4FCC-ABE7-C17DA9DB5518}">
      <dsp:nvSpPr>
        <dsp:cNvPr id="0" name=""/>
        <dsp:cNvSpPr/>
      </dsp:nvSpPr>
      <dsp:spPr>
        <a:xfrm>
          <a:off x="208957" y="3610891"/>
          <a:ext cx="379923" cy="379923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A5167B-2271-466D-BC47-4725C6002142}">
      <dsp:nvSpPr>
        <dsp:cNvPr id="0" name=""/>
        <dsp:cNvSpPr/>
      </dsp:nvSpPr>
      <dsp:spPr>
        <a:xfrm>
          <a:off x="797838" y="3455468"/>
          <a:ext cx="4808488" cy="6907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106" tIns="73106" rIns="73106" bIns="73106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Must be completed by everyone</a:t>
          </a:r>
        </a:p>
      </dsp:txBody>
      <dsp:txXfrm>
        <a:off x="797838" y="3455468"/>
        <a:ext cx="4808488" cy="690769"/>
      </dsp:txXfrm>
    </dsp:sp>
    <dsp:sp modelId="{1CE5D16C-33D0-4EA8-B721-70E97155675F}">
      <dsp:nvSpPr>
        <dsp:cNvPr id="0" name=""/>
        <dsp:cNvSpPr/>
      </dsp:nvSpPr>
      <dsp:spPr>
        <a:xfrm>
          <a:off x="0" y="4318930"/>
          <a:ext cx="5606327" cy="69076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0EA1D0-4C2E-4BE7-A74E-FA8D0639E995}">
      <dsp:nvSpPr>
        <dsp:cNvPr id="0" name=""/>
        <dsp:cNvSpPr/>
      </dsp:nvSpPr>
      <dsp:spPr>
        <a:xfrm>
          <a:off x="208957" y="4474353"/>
          <a:ext cx="379923" cy="379923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61FA6F-7815-42F0-B393-12047EC06FAB}">
      <dsp:nvSpPr>
        <dsp:cNvPr id="0" name=""/>
        <dsp:cNvSpPr/>
      </dsp:nvSpPr>
      <dsp:spPr>
        <a:xfrm>
          <a:off x="797838" y="4318930"/>
          <a:ext cx="4808488" cy="6907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106" tIns="73106" rIns="73106" bIns="73106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Note Married but withhold at the higher single rate is no longer an option.  Head of Household is included.</a:t>
          </a:r>
        </a:p>
      </dsp:txBody>
      <dsp:txXfrm>
        <a:off x="797838" y="4318930"/>
        <a:ext cx="4808488" cy="6907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smtClean="0"/>
              <a:pPr/>
              <a:t>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4615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smtClean="0"/>
              <a:pPr/>
              <a:t>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248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ED62726E-379B-B349-9EED-81ED093FA806}" type="datetimeFigureOut">
              <a:rPr lang="en-US" smtClean="0"/>
              <a:pPr/>
              <a:t>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615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861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DFA1846-DA80-1C48-A609-854EA85C59AD}" type="datetimeFigureOut">
              <a:rPr lang="en-US" smtClean="0"/>
              <a:pPr/>
              <a:t>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553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smtClean="0"/>
              <a:pPr/>
              <a:t>1/15/2020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765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smtClean="0"/>
              <a:pPr/>
              <a:t>1/15/2020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652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smtClean="0"/>
              <a:pPr/>
              <a:t>1/15/2020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796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smtClean="0"/>
              <a:pPr/>
              <a:t>1/15/2020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518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smtClean="0"/>
              <a:pPr/>
              <a:t>1/15/2020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376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1/15/2020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01154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smtClean="0"/>
              <a:pPr/>
              <a:t>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2835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23" r:id="rId1"/>
    <p:sldLayoutId id="2147483924" r:id="rId2"/>
    <p:sldLayoutId id="2147483925" r:id="rId3"/>
    <p:sldLayoutId id="2147483926" r:id="rId4"/>
    <p:sldLayoutId id="2147483927" r:id="rId5"/>
    <p:sldLayoutId id="2147483928" r:id="rId6"/>
    <p:sldLayoutId id="2147483929" r:id="rId7"/>
    <p:sldLayoutId id="2147483930" r:id="rId8"/>
    <p:sldLayoutId id="2147483931" r:id="rId9"/>
    <p:sldLayoutId id="2147483932" r:id="rId10"/>
    <p:sldLayoutId id="2147483933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owl.excelsior.edu/grammar-essentials/common-errors/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3.0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stackoverflow.com/questions/9812161/trying-to-insert-a-digital-signature-line-in-a-docx-file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imageslive.co.uk/free_stock_image/2020-numbers-gold-jpg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3.0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dontmesswithtaxes.com/payroll-tax-1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nd/3.0/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seal_of_kansas.svg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rsvideos.gov/Webinars/UnderstandingThe2020FormW4AndHowToUseItToCalculateWithholding" TargetMode="External"/><Relationship Id="rId2" Type="http://schemas.openxmlformats.org/officeDocument/2006/relationships/hyperlink" Target="https://www.uscis.gov/i-9-centra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ksrevenue.org/k4info.html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ipkitten.blogspot.com/2013/01/why-not-everyone-is-happy-to-tick-box.html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3.0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bluediamondgallery.com/wooden-tile/e/employee.html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4closurefraud.org/2012/11/07/tax-break-for-struggling-homeowners-set-to-expire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/3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04F53B6-4151-4BDF-9510-04F7BCEF8ED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HR and Libraries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23B7D9-CBF0-442D-8E32-50FD4AB3A77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State Library of Kansas and the Kansas Regional Library Systems</a:t>
            </a:r>
          </a:p>
          <a:p>
            <a:r>
              <a:rPr lang="en-US" dirty="0"/>
              <a:t>Facilitated by:  Tiffany L. Hentschel, SPHR, SHRM-SCP</a:t>
            </a:r>
          </a:p>
          <a:p>
            <a:r>
              <a:rPr lang="en-US" dirty="0"/>
              <a:t>January 24, 2020</a:t>
            </a:r>
          </a:p>
        </p:txBody>
      </p:sp>
    </p:spTree>
    <p:extLst>
      <p:ext uri="{BB962C8B-B14F-4D97-AF65-F5344CB8AC3E}">
        <p14:creationId xmlns:p14="http://schemas.microsoft.com/office/powerpoint/2010/main" val="12913775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A692C71-FD9A-4238-BBBC-8D6099C6ED7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25000"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6585" b="8829"/>
          <a:stretch/>
        </p:blipFill>
        <p:spPr>
          <a:xfrm>
            <a:off x="20" y="10"/>
            <a:ext cx="12191979" cy="685798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34F90F8-688B-4FD8-AFF8-43885F5FF6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2E8056-83F5-45FB-998A-6167B0E9F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</p:spPr>
        <p:txBody>
          <a:bodyPr>
            <a:normAutofit/>
          </a:bodyPr>
          <a:lstStyle/>
          <a:p>
            <a:r>
              <a:rPr lang="en-US" dirty="0"/>
              <a:t>Correcting Form i-9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0BEE96-343B-4799-9EF1-B36C688B51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2919" y="2011680"/>
            <a:ext cx="9784080" cy="4206240"/>
          </a:xfrm>
        </p:spPr>
        <p:txBody>
          <a:bodyPr>
            <a:normAutofit/>
          </a:bodyPr>
          <a:lstStyle/>
          <a:p>
            <a:r>
              <a:rPr lang="en-US" dirty="0"/>
              <a:t>Draw a line through the incorrect information</a:t>
            </a:r>
          </a:p>
          <a:p>
            <a:r>
              <a:rPr lang="en-US" dirty="0"/>
              <a:t>Enter the correct information</a:t>
            </a:r>
          </a:p>
          <a:p>
            <a:r>
              <a:rPr lang="en-US" dirty="0"/>
              <a:t>Initial and date the correction</a:t>
            </a:r>
          </a:p>
          <a:p>
            <a:r>
              <a:rPr lang="en-US" dirty="0"/>
              <a:t>If significant errors, a new form may be completed and attached, along with a note to file</a:t>
            </a:r>
          </a:p>
          <a:p>
            <a:r>
              <a:rPr lang="en-US" dirty="0"/>
              <a:t>Do NOT conceal errors or changes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3D1E67-5A4F-41F3-92AF-D32FB8EA8456}"/>
              </a:ext>
            </a:extLst>
          </p:cNvPr>
          <p:cNvSpPr txBox="1"/>
          <p:nvPr/>
        </p:nvSpPr>
        <p:spPr>
          <a:xfrm>
            <a:off x="9961901" y="6657944"/>
            <a:ext cx="2230098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owl.excelsior.edu/grammar-essentials/common-errors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2004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7A9039-D6A1-4F89-BF33-803363347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</p:spPr>
        <p:txBody>
          <a:bodyPr>
            <a:normAutofit/>
          </a:bodyPr>
          <a:lstStyle/>
          <a:p>
            <a:r>
              <a:rPr lang="en-US" dirty="0"/>
              <a:t>Common errors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1A329D-DD74-444F-8524-945BD88766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2920" y="2011680"/>
            <a:ext cx="4557800" cy="4206240"/>
          </a:xfrm>
        </p:spPr>
        <p:txBody>
          <a:bodyPr>
            <a:normAutofit/>
          </a:bodyPr>
          <a:lstStyle/>
          <a:p>
            <a:r>
              <a:rPr lang="en-US" sz="2000"/>
              <a:t>All boxes are not completed appropriately</a:t>
            </a:r>
          </a:p>
          <a:p>
            <a:r>
              <a:rPr lang="en-US" sz="2000"/>
              <a:t>Acceptable documents are not presented</a:t>
            </a:r>
          </a:p>
          <a:p>
            <a:r>
              <a:rPr lang="en-US" sz="2000"/>
              <a:t>Sections are not completed timely</a:t>
            </a:r>
          </a:p>
          <a:p>
            <a:r>
              <a:rPr lang="en-US" sz="2000"/>
              <a:t>Signatures are not included</a:t>
            </a:r>
          </a:p>
          <a:p>
            <a:r>
              <a:rPr lang="en-US" sz="2000"/>
              <a:t>Expired documents are accepted</a:t>
            </a: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86E990E1-CE3E-4995-AC1C-E4A0AB0513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095999" y="2815973"/>
            <a:ext cx="4742951" cy="23807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6CAACF0-572D-48B5-B4DF-172C518B3F3B}"/>
              </a:ext>
            </a:extLst>
          </p:cNvPr>
          <p:cNvSpPr txBox="1"/>
          <p:nvPr/>
        </p:nvSpPr>
        <p:spPr>
          <a:xfrm>
            <a:off x="8470994" y="4996620"/>
            <a:ext cx="236795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stackoverflow.com/questions/9812161/trying-to-insert-a-digital-signature-line-in-a-docx-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6440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681EF57-15EB-4D79-A251-AC810CE1C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Calculating Form i-9 Retention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8F6AACB-A6A8-4346-9A28-C6A72E074F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1.  Date the employee began work for pay	1. ________________________</a:t>
            </a:r>
          </a:p>
          <a:p>
            <a:r>
              <a:rPr lang="en-US" dirty="0"/>
              <a:t>      A.  Add 3 years to the date on line 1. 	 A. ______________________</a:t>
            </a:r>
          </a:p>
          <a:p>
            <a:r>
              <a:rPr lang="en-US" dirty="0"/>
              <a:t>2.  The date employment was terminated	2.  _______________________</a:t>
            </a:r>
          </a:p>
          <a:p>
            <a:r>
              <a:rPr lang="en-US" dirty="0"/>
              <a:t>     B.  Add 1 year to the date on line 2. 	                B.  _____________________</a:t>
            </a:r>
          </a:p>
          <a:p>
            <a:r>
              <a:rPr lang="en-US" dirty="0"/>
              <a:t>3.  Which date is later; A or B?	                                3.  _______________________</a:t>
            </a:r>
          </a:p>
          <a:p>
            <a:r>
              <a:rPr lang="en-US" dirty="0"/>
              <a:t>      C.  Enter the later date.	                                C. _____________________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5766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F9BEB-0D31-4633-95EC-DA4FC073C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Storing Form I-9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F5D3BB-0769-4DFD-A0EC-9D1EBF95DC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 or off site</a:t>
            </a:r>
          </a:p>
          <a:p>
            <a:r>
              <a:rPr lang="en-US" dirty="0"/>
              <a:t>Electronic, paper or microfiche</a:t>
            </a:r>
          </a:p>
          <a:p>
            <a:r>
              <a:rPr lang="en-US" dirty="0"/>
              <a:t>Separate from personnel files so readily accessible for review and audit</a:t>
            </a:r>
          </a:p>
          <a:p>
            <a:r>
              <a:rPr lang="en-US" dirty="0"/>
              <a:t>Include supporting documentation, as appropriate</a:t>
            </a:r>
          </a:p>
          <a:p>
            <a:r>
              <a:rPr lang="en-US" dirty="0"/>
              <a:t>Ensure secure and confidential</a:t>
            </a:r>
          </a:p>
        </p:txBody>
      </p:sp>
    </p:spTree>
    <p:extLst>
      <p:ext uri="{BB962C8B-B14F-4D97-AF65-F5344CB8AC3E}">
        <p14:creationId xmlns:p14="http://schemas.microsoft.com/office/powerpoint/2010/main" val="27843889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8DE489-03DA-480B-BC59-D42418F2C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 W-4 Employee Withholding Certificate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018623-FA3F-4254-9C13-308C7D89F6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30665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7C9CC0A4-0D4F-4909-8FDF-11EE963BD3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25000"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734" b="13997"/>
          <a:stretch/>
        </p:blipFill>
        <p:spPr>
          <a:xfrm>
            <a:off x="20" y="10"/>
            <a:ext cx="12191979" cy="685798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34F90F8-688B-4FD8-AFF8-43885F5FF6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184C1B-6115-44E2-83AE-67890DC65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</p:spPr>
        <p:txBody>
          <a:bodyPr>
            <a:normAutofit/>
          </a:bodyPr>
          <a:lstStyle/>
          <a:p>
            <a:r>
              <a:rPr lang="en-US" dirty="0"/>
              <a:t>2020 Form W-4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EAF010-9674-47F5-9533-15FB268899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2919" y="2011680"/>
            <a:ext cx="9784080" cy="4206240"/>
          </a:xfrm>
        </p:spPr>
        <p:txBody>
          <a:bodyPr>
            <a:normAutofit/>
          </a:bodyPr>
          <a:lstStyle/>
          <a:p>
            <a:r>
              <a:rPr lang="en-US" dirty="0"/>
              <a:t>Required for any one hired in 2020 or making changes to their W-4</a:t>
            </a:r>
          </a:p>
          <a:p>
            <a:r>
              <a:rPr lang="en-US" dirty="0"/>
              <a:t>Current employees do not need to complete a new form</a:t>
            </a:r>
          </a:p>
          <a:p>
            <a:r>
              <a:rPr lang="en-US" dirty="0"/>
              <a:t>No longer focused on allowances</a:t>
            </a:r>
          </a:p>
          <a:p>
            <a:r>
              <a:rPr lang="en-US" dirty="0"/>
              <a:t>Helps ensure multi-income families withhold properly</a:t>
            </a:r>
          </a:p>
          <a:p>
            <a:r>
              <a:rPr lang="en-US" dirty="0"/>
              <a:t>Changes intended to align specific employee circumstances with the tax withholding tables</a:t>
            </a:r>
          </a:p>
          <a:p>
            <a:r>
              <a:rPr lang="en-US" dirty="0"/>
              <a:t>Employers may ask current employees to complete a new form, but must advise them it is not required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D19C6A-6216-44C1-91BF-4AAFF142C989}"/>
              </a:ext>
            </a:extLst>
          </p:cNvPr>
          <p:cNvSpPr txBox="1"/>
          <p:nvPr/>
        </p:nvSpPr>
        <p:spPr>
          <a:xfrm>
            <a:off x="9961901" y="6657944"/>
            <a:ext cx="2230098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www.freeimageslive.co.uk/free_stock_image/2020-numbers-gold-jp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0484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03EC245-C9B2-41DB-AC99-41DB7FC148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D006CB6-41D0-433B-A9A4-C3C0695FD1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0358" y="0"/>
            <a:ext cx="465164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6B085380-27CE-4E71-AA77-81E6A0399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0358" y="2224216"/>
            <a:ext cx="4651642" cy="173818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4FB616-12B9-4299-93FC-F3E251FD1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3070" y="2338928"/>
            <a:ext cx="4134677" cy="1508760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tx2"/>
                </a:solidFill>
              </a:rPr>
              <a:t>Step one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C91505F-171C-45E9-AF0E-DD1ABFB2EBB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8723655"/>
              </p:ext>
            </p:extLst>
          </p:nvPr>
        </p:nvGraphicFramePr>
        <p:xfrm>
          <a:off x="965199" y="927809"/>
          <a:ext cx="5606327" cy="50113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636629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A6D86F0-98E0-4468-9315-41BF7B0F2E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EACCBB-885F-4D25-A23B-6C679A113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570" y="838646"/>
            <a:ext cx="3709991" cy="5180709"/>
          </a:xfrm>
        </p:spPr>
        <p:txBody>
          <a:bodyPr>
            <a:normAutofit/>
          </a:bodyPr>
          <a:lstStyle/>
          <a:p>
            <a:r>
              <a:rPr lang="en-US" sz="3600"/>
              <a:t>step two</a:t>
            </a: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E957058-57AD-46A9-BAE9-7145CB3504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5" y="-2"/>
            <a:ext cx="7537703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2D422B-1E40-484B-94DE-B954D0CDF7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3671" y="838647"/>
            <a:ext cx="5823328" cy="5180708"/>
          </a:xfrm>
        </p:spPr>
        <p:txBody>
          <a:bodyPr anchor="ctr">
            <a:normAutofit/>
          </a:bodyPr>
          <a:lstStyle/>
          <a:p>
            <a:r>
              <a:rPr lang="en-US" sz="2000">
                <a:solidFill>
                  <a:schemeClr val="tx2"/>
                </a:solidFill>
              </a:rPr>
              <a:t>Only needs to be completed if applicable </a:t>
            </a:r>
          </a:p>
          <a:p>
            <a:r>
              <a:rPr lang="en-US" sz="2000">
                <a:solidFill>
                  <a:schemeClr val="tx2"/>
                </a:solidFill>
              </a:rPr>
              <a:t>Completed by employees who hold down more than one job a the same time or a married and their spouse also works</a:t>
            </a:r>
          </a:p>
          <a:p>
            <a:r>
              <a:rPr lang="en-US" sz="2000">
                <a:solidFill>
                  <a:schemeClr val="tx2"/>
                </a:solidFill>
              </a:rPr>
              <a:t>Necessary to make sure they have enough withholding.  Taxes increase as income rises and looking at income in isolation also results in too little withholding</a:t>
            </a:r>
          </a:p>
          <a:p>
            <a:r>
              <a:rPr lang="en-US" sz="2000">
                <a:solidFill>
                  <a:schemeClr val="tx2"/>
                </a:solidFill>
              </a:rPr>
              <a:t>There are three options employees can choose to make withholding adjustments</a:t>
            </a:r>
          </a:p>
          <a:p>
            <a:endParaRPr lang="en-US" sz="20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3477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F5EF35B-201C-44F0-B571-2B74F95270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08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BBC771-13D4-49E8-9647-3EEECD255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816722"/>
            <a:ext cx="5598957" cy="990024"/>
          </a:xfrm>
        </p:spPr>
        <p:txBody>
          <a:bodyPr>
            <a:normAutofit/>
          </a:bodyPr>
          <a:lstStyle/>
          <a:p>
            <a:pPr algn="ctr"/>
            <a:r>
              <a:rPr lang="en-US" sz="2400">
                <a:solidFill>
                  <a:schemeClr val="bg1"/>
                </a:solidFill>
              </a:rPr>
              <a:t>Step three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9DB92A-137D-497F-B683-7F1827741D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2011680"/>
            <a:ext cx="5598957" cy="4206240"/>
          </a:xfrm>
        </p:spPr>
        <p:txBody>
          <a:bodyPr>
            <a:normAutofit/>
          </a:bodyPr>
          <a:lstStyle/>
          <a:p>
            <a:r>
              <a:rPr lang="en-US" sz="1900">
                <a:solidFill>
                  <a:schemeClr val="bg1"/>
                </a:solidFill>
              </a:rPr>
              <a:t>Only needs to completed if applicable</a:t>
            </a:r>
          </a:p>
          <a:p>
            <a:r>
              <a:rPr lang="en-US" sz="1900">
                <a:solidFill>
                  <a:schemeClr val="bg1"/>
                </a:solidFill>
              </a:rPr>
              <a:t>Allows employees to adjust their taxes by claiming credit for dependents</a:t>
            </a:r>
          </a:p>
          <a:p>
            <a:r>
              <a:rPr lang="en-US" sz="1900">
                <a:solidFill>
                  <a:schemeClr val="bg1"/>
                </a:solidFill>
              </a:rPr>
              <a:t>Definitions for the child tax credit and other dependents are included</a:t>
            </a:r>
          </a:p>
          <a:p>
            <a:r>
              <a:rPr lang="en-US" sz="1900">
                <a:solidFill>
                  <a:schemeClr val="bg1"/>
                </a:solidFill>
              </a:rPr>
              <a:t>Employees may consult IRS Publication 972, Child Tax Credits</a:t>
            </a:r>
          </a:p>
          <a:p>
            <a:r>
              <a:rPr lang="en-US" sz="1900">
                <a:solidFill>
                  <a:schemeClr val="bg1"/>
                </a:solidFill>
              </a:rPr>
              <a:t>Employees may include estimates of other tax credits, such as education</a:t>
            </a:r>
          </a:p>
          <a:p>
            <a:r>
              <a:rPr lang="en-US" sz="1900">
                <a:solidFill>
                  <a:schemeClr val="bg1"/>
                </a:solidFill>
              </a:rPr>
              <a:t>Credits will directly offset the amount of withholding</a:t>
            </a:r>
          </a:p>
          <a:p>
            <a:pPr marL="0" indent="0">
              <a:buNone/>
            </a:pPr>
            <a:r>
              <a:rPr lang="en-US" sz="1900">
                <a:solidFill>
                  <a:schemeClr val="bg1"/>
                </a:solidFill>
              </a:rPr>
              <a:t> </a:t>
            </a:r>
          </a:p>
          <a:p>
            <a:endParaRPr lang="en-US" sz="1900">
              <a:solidFill>
                <a:schemeClr val="bg1"/>
              </a:solidFill>
            </a:endParaRPr>
          </a:p>
          <a:p>
            <a:endParaRPr lang="en-US" sz="1900">
              <a:solidFill>
                <a:schemeClr val="bg1"/>
              </a:solidFill>
            </a:endParaRPr>
          </a:p>
          <a:p>
            <a:endParaRPr lang="en-US" sz="190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BF33555-1B12-49B5-BADE-CEAB322168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91186" y="0"/>
            <a:ext cx="530081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9F317BC1-A48C-4C19-99F7-AEBD0503EC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534654" y="2482054"/>
            <a:ext cx="4013879" cy="206714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54A4593-E0F3-4432-AD50-4576741C4F12}"/>
              </a:ext>
            </a:extLst>
          </p:cNvPr>
          <p:cNvSpPr txBox="1"/>
          <p:nvPr/>
        </p:nvSpPr>
        <p:spPr>
          <a:xfrm>
            <a:off x="9018674" y="4349146"/>
            <a:ext cx="2529859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://dontmesswithtaxes.com/payroll-tax-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6221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B972422-B794-4FA8-BCC6-BAF6938A1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6B7F1F-2B04-4E69-A835-14BE08D97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1325880"/>
            <a:ext cx="3089437" cy="4206240"/>
          </a:xfrm>
        </p:spPr>
        <p:txBody>
          <a:bodyPr>
            <a:normAutofit/>
          </a:bodyPr>
          <a:lstStyle/>
          <a:p>
            <a:pPr algn="r"/>
            <a:r>
              <a:rPr lang="en-US" sz="3200">
                <a:solidFill>
                  <a:schemeClr val="tx2"/>
                </a:solidFill>
              </a:rPr>
              <a:t>step four</a:t>
            </a:r>
          </a:p>
        </p:txBody>
      </p:sp>
      <p:sp>
        <p:nvSpPr>
          <p:cNvPr id="16" name="Rectangle 9">
            <a:extLst>
              <a:ext uri="{FF2B5EF4-FFF2-40B4-BE49-F238E27FC236}">
                <a16:creationId xmlns:a16="http://schemas.microsoft.com/office/drawing/2014/main" id="{89DE9E2B-5611-49C8-862E-AD4D43A8AA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5668" cy="482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7" name="Straight Connector 11">
            <a:extLst>
              <a:ext uri="{FF2B5EF4-FFF2-40B4-BE49-F238E27FC236}">
                <a16:creationId xmlns:a16="http://schemas.microsoft.com/office/drawing/2014/main" id="{5296EC4F-8732-481B-94CB-C98E4EF297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59935" y="1836869"/>
            <a:ext cx="0" cy="3184263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963534-CBA8-47CB-9F7A-6365658FF2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1668" y="1126067"/>
            <a:ext cx="6605331" cy="4605866"/>
          </a:xfrm>
        </p:spPr>
        <p:txBody>
          <a:bodyPr anchor="ctr">
            <a:normAutofit/>
          </a:bodyPr>
          <a:lstStyle/>
          <a:p>
            <a:r>
              <a:rPr lang="en-US" sz="1800">
                <a:solidFill>
                  <a:schemeClr val="tx2"/>
                </a:solidFill>
              </a:rPr>
              <a:t>Only needs to completed if applicable</a:t>
            </a:r>
          </a:p>
          <a:p>
            <a:r>
              <a:rPr lang="en-US" sz="1800">
                <a:solidFill>
                  <a:schemeClr val="tx2"/>
                </a:solidFill>
              </a:rPr>
              <a:t>Allows employees to make adjustments to withholding for additional income, deductions and extra withholding</a:t>
            </a:r>
          </a:p>
          <a:p>
            <a:r>
              <a:rPr lang="en-US" sz="1800">
                <a:solidFill>
                  <a:schemeClr val="tx2"/>
                </a:solidFill>
              </a:rPr>
              <a:t>Employees may identify as non-resident alien here </a:t>
            </a:r>
          </a:p>
          <a:p>
            <a:r>
              <a:rPr lang="en-US" sz="1800">
                <a:solidFill>
                  <a:schemeClr val="tx2"/>
                </a:solidFill>
              </a:rPr>
              <a:t>Employees may claim exempt from withholding</a:t>
            </a:r>
          </a:p>
          <a:p>
            <a:r>
              <a:rPr lang="en-US" sz="1800">
                <a:solidFill>
                  <a:schemeClr val="tx2"/>
                </a:solidFill>
              </a:rPr>
              <a:t>Intended to capture non-employment income such as retirement or investments</a:t>
            </a:r>
          </a:p>
          <a:p>
            <a:r>
              <a:rPr lang="en-US" sz="1800">
                <a:solidFill>
                  <a:schemeClr val="tx2"/>
                </a:solidFill>
              </a:rPr>
              <a:t>If self-employment income is included here, only income withholding will be withheld, not Social Security and Medicare taxes</a:t>
            </a:r>
          </a:p>
          <a:p>
            <a:endParaRPr lang="en-US" sz="1800">
              <a:solidFill>
                <a:schemeClr val="tx2"/>
              </a:solidFill>
            </a:endParaRPr>
          </a:p>
          <a:p>
            <a:endParaRPr lang="en-US" sz="1800">
              <a:solidFill>
                <a:schemeClr val="tx2"/>
              </a:solidFill>
            </a:endParaRPr>
          </a:p>
        </p:txBody>
      </p:sp>
      <p:sp>
        <p:nvSpPr>
          <p:cNvPr id="18" name="Rectangle 13">
            <a:extLst>
              <a:ext uri="{FF2B5EF4-FFF2-40B4-BE49-F238E27FC236}">
                <a16:creationId xmlns:a16="http://schemas.microsoft.com/office/drawing/2014/main" id="{519C7155-1644-4C60-B0B5-32B1800D60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75400"/>
            <a:ext cx="12195668" cy="482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931379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5C11B8-CC51-4B6F-864D-2D5ED4C09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8EDD29-BCDD-433A-BD84-70A34C43F7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Welcome</a:t>
            </a:r>
          </a:p>
          <a:p>
            <a:r>
              <a:rPr lang="en-US" dirty="0"/>
              <a:t>Form I-9</a:t>
            </a:r>
          </a:p>
          <a:p>
            <a:r>
              <a:rPr lang="en-US" dirty="0"/>
              <a:t>Form W-4, Employee Withholding Certificate</a:t>
            </a:r>
          </a:p>
          <a:p>
            <a:r>
              <a:rPr lang="en-US" dirty="0"/>
              <a:t>Kansas Withholding Form K-4</a:t>
            </a:r>
          </a:p>
          <a:p>
            <a:r>
              <a:rPr lang="en-US" dirty="0"/>
              <a:t>Wrap-up and Questions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26904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7">
            <a:extLst>
              <a:ext uri="{FF2B5EF4-FFF2-40B4-BE49-F238E27FC236}">
                <a16:creationId xmlns:a16="http://schemas.microsoft.com/office/drawing/2014/main" id="{CE957058-57AD-46A9-BAE9-7145CB3504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-2"/>
            <a:ext cx="12191998" cy="68580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9">
            <a:extLst>
              <a:ext uri="{FF2B5EF4-FFF2-40B4-BE49-F238E27FC236}">
                <a16:creationId xmlns:a16="http://schemas.microsoft.com/office/drawing/2014/main" id="{1A6D86F0-98E0-4468-9315-41BF7B0F2E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080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6019AF-7870-41DD-AF64-AF101D54C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062" y="774550"/>
            <a:ext cx="2696285" cy="5443369"/>
          </a:xfrm>
        </p:spPr>
        <p:txBody>
          <a:bodyPr>
            <a:normAutofit/>
          </a:bodyPr>
          <a:lstStyle/>
          <a:p>
            <a:r>
              <a:rPr lang="en-US" sz="3600">
                <a:solidFill>
                  <a:schemeClr val="tx1"/>
                </a:solidFill>
              </a:rPr>
              <a:t>Step five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8946146-9FF7-4B29-97F2-EA1CB3876E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19329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23D9F2-9E82-42B1-8450-93E5F15CE0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9523" y="774551"/>
            <a:ext cx="6287476" cy="5443369"/>
          </a:xfrm>
        </p:spPr>
        <p:txBody>
          <a:bodyPr anchor="ctr">
            <a:normAutofit/>
          </a:bodyPr>
          <a:lstStyle/>
          <a:p>
            <a:r>
              <a:rPr lang="en-US" sz="2000"/>
              <a:t>Required by all</a:t>
            </a:r>
          </a:p>
          <a:p>
            <a:r>
              <a:rPr lang="en-US" sz="2000"/>
              <a:t>Form is invalid without a signature</a:t>
            </a:r>
          </a:p>
          <a:p>
            <a:r>
              <a:rPr lang="en-US" sz="2000"/>
              <a:t>If no form or invalid Form is submitted, employer will apply default withholding – single with no other adjustments</a:t>
            </a:r>
          </a:p>
        </p:txBody>
      </p:sp>
    </p:spTree>
    <p:extLst>
      <p:ext uri="{BB962C8B-B14F-4D97-AF65-F5344CB8AC3E}">
        <p14:creationId xmlns:p14="http://schemas.microsoft.com/office/powerpoint/2010/main" val="984249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DE281-2338-4DCA-B320-0C6D177C0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Kansas Withholding Form k-4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1828EA-D286-4E42-BF79-A7BEA96310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1341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9F5EF35B-201C-44F0-B571-2B74F95270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08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67FED1-E781-4644-9FAA-6540C6661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816722"/>
            <a:ext cx="5598957" cy="990024"/>
          </a:xfrm>
        </p:spPr>
        <p:txBody>
          <a:bodyPr>
            <a:normAutofit/>
          </a:bodyPr>
          <a:lstStyle/>
          <a:p>
            <a:pPr algn="ctr"/>
            <a:r>
              <a:rPr lang="en-US" sz="2400">
                <a:solidFill>
                  <a:schemeClr val="bg1"/>
                </a:solidFill>
              </a:rPr>
              <a:t>Kansas Withholding form k-4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A0D117-FF03-4DD9-8592-3EA7B3283C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2011680"/>
            <a:ext cx="5598957" cy="4206240"/>
          </a:xfrm>
        </p:spPr>
        <p:txBody>
          <a:bodyPr>
            <a:norm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Should be completed at hire</a:t>
            </a:r>
          </a:p>
          <a:p>
            <a:r>
              <a:rPr lang="en-US" sz="2000">
                <a:solidFill>
                  <a:schemeClr val="bg1"/>
                </a:solidFill>
              </a:rPr>
              <a:t>Completed again when a change in marital status or number of exemptions</a:t>
            </a:r>
          </a:p>
          <a:p>
            <a:r>
              <a:rPr lang="en-US" sz="2000">
                <a:solidFill>
                  <a:schemeClr val="bg1"/>
                </a:solidFill>
              </a:rPr>
              <a:t>In the absence of valid form, employers should withhold at single rate, no exemptions</a:t>
            </a:r>
          </a:p>
          <a:p>
            <a:endParaRPr lang="en-US" sz="2000">
              <a:solidFill>
                <a:schemeClr val="bg1"/>
              </a:solidFill>
            </a:endParaRPr>
          </a:p>
          <a:p>
            <a:endParaRPr lang="en-US" sz="2000">
              <a:solidFill>
                <a:schemeClr val="bg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BF33555-1B12-49B5-BADE-CEAB322168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91186" y="0"/>
            <a:ext cx="530081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object&#10;&#10;Description automatically generated">
            <a:extLst>
              <a:ext uri="{FF2B5EF4-FFF2-40B4-BE49-F238E27FC236}">
                <a16:creationId xmlns:a16="http://schemas.microsoft.com/office/drawing/2014/main" id="{781CC431-7810-4C2C-A94C-5C264536D9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534654" y="1508688"/>
            <a:ext cx="4013879" cy="401387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A7E458A-D5BE-46B2-A85D-BBF33CDEFC6D}"/>
              </a:ext>
            </a:extLst>
          </p:cNvPr>
          <p:cNvSpPr txBox="1"/>
          <p:nvPr/>
        </p:nvSpPr>
        <p:spPr>
          <a:xfrm>
            <a:off x="9180577" y="5322512"/>
            <a:ext cx="236795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://en.wikipedia.org/wiki/file:seal_of_kansas.sv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1648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D7DF71-D23F-4BE3-8F9D-10B3C5418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Kansas Form k-4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283B0E-04AC-4E3A-8531-2E7BB8E98F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Married employees may claim at the single rate to allow for more appropriate withholding if both employee and spouse are earning Kansas income</a:t>
            </a:r>
          </a:p>
          <a:p>
            <a:r>
              <a:rPr lang="en-US" dirty="0"/>
              <a:t>Dependents are not counted as allowances more than once</a:t>
            </a:r>
          </a:p>
          <a:p>
            <a:r>
              <a:rPr lang="en-US" dirty="0"/>
              <a:t>Employees may designate an additional amount to be withheld</a:t>
            </a:r>
          </a:p>
          <a:p>
            <a:r>
              <a:rPr lang="en-US" dirty="0"/>
              <a:t>Credits that do not apply to Kansas filers have been omitted</a:t>
            </a:r>
          </a:p>
          <a:p>
            <a:pPr marL="0" indent="0">
              <a:buNone/>
            </a:pP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9211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9E9F8-CE38-4A99-AF7A-02E855C9F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questions do you have?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A1E637-CFEE-447C-9B72-EA4B07BD8A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Thank you for your time, attention and participation today.  Please do not hesitate to contact me at any time if there are questions with which I can assist.  Take Care, Tif</a:t>
            </a:r>
          </a:p>
          <a:p>
            <a:r>
              <a:rPr lang="en-US" dirty="0"/>
              <a:t>tiffanyhentschel@gmail.com</a:t>
            </a:r>
          </a:p>
        </p:txBody>
      </p:sp>
    </p:spTree>
    <p:extLst>
      <p:ext uri="{BB962C8B-B14F-4D97-AF65-F5344CB8AC3E}">
        <p14:creationId xmlns:p14="http://schemas.microsoft.com/office/powerpoint/2010/main" val="19342258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6E299B6-2040-4C3B-A444-8A6A6998A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Sources cited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5F87A54-AE73-4EF5-8A02-54E02EB9E0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https://www.uscis.gov/i-9-central</a:t>
            </a:r>
            <a:endParaRPr lang="en-US" dirty="0"/>
          </a:p>
          <a:p>
            <a:r>
              <a:rPr lang="en-US" dirty="0">
                <a:hlinkClick r:id="rId3"/>
              </a:rPr>
              <a:t>https://www.irsvideos.gov/Webinars/UnderstandingThe2020FormW4AndHowToUseItToCalculateWithholding</a:t>
            </a:r>
            <a:endParaRPr lang="en-US" dirty="0"/>
          </a:p>
          <a:p>
            <a:r>
              <a:rPr lang="en-US" dirty="0">
                <a:hlinkClick r:id="rId4"/>
              </a:rPr>
              <a:t>https://www.ksrevenue.org/k4info.html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03131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1F8F7-89CD-460B-83C1-ADD16AF68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 i-9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A65B83-7C7F-4AF4-96CE-82D01D0209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853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53B52-52AA-4698-ABD1-BDBBC0F06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</p:spPr>
        <p:txBody>
          <a:bodyPr>
            <a:normAutofit/>
          </a:bodyPr>
          <a:lstStyle/>
          <a:p>
            <a:r>
              <a:rPr lang="en-US" dirty="0"/>
              <a:t>Who needs to complete Form I-9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5763BD-C609-4CEF-97AA-598D8C9ABB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2920" y="2011680"/>
            <a:ext cx="6263640" cy="4206240"/>
          </a:xfrm>
        </p:spPr>
        <p:txBody>
          <a:bodyPr>
            <a:normAutofit/>
          </a:bodyPr>
          <a:lstStyle/>
          <a:p>
            <a:r>
              <a:rPr lang="en-US" dirty="0"/>
              <a:t>All employees hired after November 6, 1986</a:t>
            </a:r>
          </a:p>
          <a:p>
            <a:r>
              <a:rPr lang="en-US" dirty="0"/>
              <a:t>Employees working for pay or any other type of payment</a:t>
            </a:r>
          </a:p>
          <a:p>
            <a:r>
              <a:rPr lang="en-US" dirty="0"/>
              <a:t>Special guidance is available for a variety of special circumstances</a:t>
            </a:r>
          </a:p>
          <a:p>
            <a:pPr lvl="1"/>
            <a:r>
              <a:rPr lang="en-US" dirty="0"/>
              <a:t>Minors who cannot provide proper documentation</a:t>
            </a:r>
          </a:p>
          <a:p>
            <a:pPr lvl="1"/>
            <a:r>
              <a:rPr lang="en-US" dirty="0"/>
              <a:t>Employees with disabilities</a:t>
            </a:r>
          </a:p>
          <a:p>
            <a:pPr lvl="1"/>
            <a:r>
              <a:rPr lang="en-US" dirty="0"/>
              <a:t>Asylees and refugees</a:t>
            </a:r>
          </a:p>
          <a:p>
            <a:pPr lvl="1"/>
            <a:r>
              <a:rPr lang="en-US" dirty="0"/>
              <a:t>Exchange visitors</a:t>
            </a:r>
          </a:p>
          <a:p>
            <a:pPr lvl="1"/>
            <a:r>
              <a:rPr lang="en-US" dirty="0"/>
              <a:t>Foreign students</a:t>
            </a:r>
          </a:p>
          <a:p>
            <a:pPr lvl="1"/>
            <a:r>
              <a:rPr lang="en-US" dirty="0"/>
              <a:t>E-Visa holders</a:t>
            </a: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297D62C8-C69E-472E-B0E6-83AC6839DF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0712" r="21088" b="1"/>
          <a:stretch/>
        </p:blipFill>
        <p:spPr>
          <a:xfrm>
            <a:off x="7847215" y="1822028"/>
            <a:ext cx="4342220" cy="503597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4AA5FD6-44F2-4940-A27E-C9161BE7EB89}"/>
              </a:ext>
            </a:extLst>
          </p:cNvPr>
          <p:cNvSpPr txBox="1"/>
          <p:nvPr/>
        </p:nvSpPr>
        <p:spPr>
          <a:xfrm>
            <a:off x="9959337" y="6657945"/>
            <a:ext cx="2230098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ipkitten.blogspot.com/2013/01/why-not-everyone-is-happy-to-tick-box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1670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C69694-A99E-4AC3-A194-13023BFF6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</p:spPr>
        <p:txBody>
          <a:bodyPr>
            <a:normAutofit/>
          </a:bodyPr>
          <a:lstStyle/>
          <a:p>
            <a:r>
              <a:rPr lang="en-US" dirty="0"/>
              <a:t>Who does not need to complete Form I-9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90D140-02A6-4712-8208-5DCA66A223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2920" y="2011680"/>
            <a:ext cx="6263640" cy="4206240"/>
          </a:xfrm>
        </p:spPr>
        <p:txBody>
          <a:bodyPr>
            <a:normAutofit/>
          </a:bodyPr>
          <a:lstStyle/>
          <a:p>
            <a:r>
              <a:rPr lang="en-US" dirty="0"/>
              <a:t>Employees hired on or before November 6, 1986 who have been continually employed</a:t>
            </a:r>
          </a:p>
          <a:p>
            <a:r>
              <a:rPr lang="en-US" dirty="0"/>
              <a:t>Domestic workers providing sporadic in-home services</a:t>
            </a:r>
          </a:p>
          <a:p>
            <a:r>
              <a:rPr lang="en-US" dirty="0"/>
              <a:t>Independent contractors who meet the independent contractor requirements and are not known to be unable to work legally in the United States</a:t>
            </a:r>
          </a:p>
          <a:p>
            <a:r>
              <a:rPr lang="en-US" dirty="0"/>
              <a:t>Individuals not physically working in the United States</a:t>
            </a:r>
          </a:p>
        </p:txBody>
      </p:sp>
      <p:pic>
        <p:nvPicPr>
          <p:cNvPr id="8" name="Picture 7" descr="A picture containing table&#10;&#10;Description automatically generated">
            <a:extLst>
              <a:ext uri="{FF2B5EF4-FFF2-40B4-BE49-F238E27FC236}">
                <a16:creationId xmlns:a16="http://schemas.microsoft.com/office/drawing/2014/main" id="{64D889DB-52F6-485A-A351-C6DC3794D5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793566" y="2989927"/>
            <a:ext cx="3045384" cy="203279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B5997E4-DF39-4B83-8A6A-131346C8A06F}"/>
              </a:ext>
            </a:extLst>
          </p:cNvPr>
          <p:cNvSpPr txBox="1"/>
          <p:nvPr/>
        </p:nvSpPr>
        <p:spPr>
          <a:xfrm>
            <a:off x="8470994" y="4822665"/>
            <a:ext cx="236795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://www.thebluediamondgallery.com/wooden-tile/e/employee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4007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F9F5EB8-AB42-47FD-8F4A-176C0A4B1B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2059012"/>
            <a:ext cx="12188952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E59D7C1-6E25-48C3-B420-ED45FFDB7D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7262" y="0"/>
            <a:ext cx="606473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14">
            <a:extLst>
              <a:ext uri="{FF2B5EF4-FFF2-40B4-BE49-F238E27FC236}">
                <a16:creationId xmlns:a16="http://schemas.microsoft.com/office/drawing/2014/main" id="{6374EBE0-04D0-42B1-93D5-4FC7C9EBAD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19691" y="2054942"/>
            <a:ext cx="6072309" cy="18287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93BA65-5DE0-419E-B937-1765CDC61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9950" y="2194560"/>
            <a:ext cx="5418961" cy="173934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0000"/>
              </a:lnSpc>
            </a:pPr>
            <a:r>
              <a:rPr lang="en-US" sz="6000" spc="150" dirty="0">
                <a:solidFill>
                  <a:schemeClr val="tx2"/>
                </a:solidFill>
              </a:rPr>
              <a:t>Form I-9 Process</a:t>
            </a:r>
          </a:p>
        </p:txBody>
      </p:sp>
      <p:sp>
        <p:nvSpPr>
          <p:cNvPr id="29" name="Rectangle 16">
            <a:extLst>
              <a:ext uri="{FF2B5EF4-FFF2-40B4-BE49-F238E27FC236}">
                <a16:creationId xmlns:a16="http://schemas.microsoft.com/office/drawing/2014/main" id="{E1EAEB6D-60FF-455D-B8CC-2AC963CE03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2549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DC411E52-2C8E-43B1-9906-7C8A86F5F180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2"/>
          <a:srcRect t="7438" b="7438"/>
          <a:stretch>
            <a:fillRect/>
          </a:stretch>
        </p:blipFill>
        <p:spPr>
          <a:xfrm>
            <a:off x="216698" y="214778"/>
            <a:ext cx="5749220" cy="569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8499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7">
            <a:extLst>
              <a:ext uri="{FF2B5EF4-FFF2-40B4-BE49-F238E27FC236}">
                <a16:creationId xmlns:a16="http://schemas.microsoft.com/office/drawing/2014/main" id="{1A6D86F0-98E0-4468-9315-41BF7B0F2E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AADABE-3B66-48BC-905F-78F52EEED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570" y="838646"/>
            <a:ext cx="3709991" cy="5180709"/>
          </a:xfrm>
        </p:spPr>
        <p:txBody>
          <a:bodyPr>
            <a:normAutofit/>
          </a:bodyPr>
          <a:lstStyle/>
          <a:p>
            <a:r>
              <a:rPr lang="en-US" sz="3600"/>
              <a:t>Section One</a:t>
            </a:r>
          </a:p>
        </p:txBody>
      </p:sp>
      <p:sp useBgFill="1">
        <p:nvSpPr>
          <p:cNvPr id="17" name="Rectangle 9">
            <a:extLst>
              <a:ext uri="{FF2B5EF4-FFF2-40B4-BE49-F238E27FC236}">
                <a16:creationId xmlns:a16="http://schemas.microsoft.com/office/drawing/2014/main" id="{CE957058-57AD-46A9-BAE9-7145CB3504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5" y="-2"/>
            <a:ext cx="7537703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79394E-023D-440F-9B1C-E2BB69AC7F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3671" y="838647"/>
            <a:ext cx="5823328" cy="5180708"/>
          </a:xfrm>
        </p:spPr>
        <p:txBody>
          <a:bodyPr anchor="ctr">
            <a:normAutofit/>
          </a:bodyPr>
          <a:lstStyle/>
          <a:p>
            <a:r>
              <a:rPr lang="en-US" sz="2000">
                <a:solidFill>
                  <a:schemeClr val="tx2"/>
                </a:solidFill>
              </a:rPr>
              <a:t>Include all names, including middle initial if employee has middle name, hyphenated names, multiple first and last names</a:t>
            </a:r>
          </a:p>
          <a:p>
            <a:r>
              <a:rPr lang="en-US" sz="2000">
                <a:solidFill>
                  <a:schemeClr val="tx2"/>
                </a:solidFill>
              </a:rPr>
              <a:t>Maiden or other names</a:t>
            </a:r>
          </a:p>
          <a:p>
            <a:r>
              <a:rPr lang="en-US" sz="2000">
                <a:solidFill>
                  <a:schemeClr val="tx2"/>
                </a:solidFill>
              </a:rPr>
              <a:t>Current address, including street address, city, state, zip and apartment number if applicable</a:t>
            </a:r>
          </a:p>
          <a:p>
            <a:r>
              <a:rPr lang="en-US" sz="2000">
                <a:solidFill>
                  <a:schemeClr val="tx2"/>
                </a:solidFill>
              </a:rPr>
              <a:t>Social security number is NOT required in section one, unless you use E-Verify</a:t>
            </a:r>
          </a:p>
          <a:p>
            <a:r>
              <a:rPr lang="en-US" sz="2000">
                <a:solidFill>
                  <a:schemeClr val="tx2"/>
                </a:solidFill>
              </a:rPr>
              <a:t>Date of birth</a:t>
            </a:r>
          </a:p>
          <a:p>
            <a:r>
              <a:rPr lang="en-US" sz="2000">
                <a:solidFill>
                  <a:schemeClr val="tx2"/>
                </a:solidFill>
              </a:rPr>
              <a:t>Selection of status, including document numbers as appropriate</a:t>
            </a:r>
          </a:p>
          <a:p>
            <a:r>
              <a:rPr lang="en-US" sz="2000">
                <a:solidFill>
                  <a:schemeClr val="tx2"/>
                </a:solidFill>
              </a:rPr>
              <a:t>Signature and date</a:t>
            </a:r>
          </a:p>
        </p:txBody>
      </p:sp>
    </p:spTree>
    <p:extLst>
      <p:ext uri="{BB962C8B-B14F-4D97-AF65-F5344CB8AC3E}">
        <p14:creationId xmlns:p14="http://schemas.microsoft.com/office/powerpoint/2010/main" val="23154150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7">
            <a:extLst>
              <a:ext uri="{FF2B5EF4-FFF2-40B4-BE49-F238E27FC236}">
                <a16:creationId xmlns:a16="http://schemas.microsoft.com/office/drawing/2014/main" id="{CB972422-B794-4FA8-BCC6-BAF6938A1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99E6F0-AAFB-402B-AE86-414670107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1325880"/>
            <a:ext cx="3089437" cy="4206240"/>
          </a:xfrm>
        </p:spPr>
        <p:txBody>
          <a:bodyPr>
            <a:normAutofit/>
          </a:bodyPr>
          <a:lstStyle/>
          <a:p>
            <a:pPr algn="r"/>
            <a:r>
              <a:rPr lang="en-US" sz="3200">
                <a:solidFill>
                  <a:schemeClr val="tx2"/>
                </a:solidFill>
              </a:rPr>
              <a:t>Section two</a:t>
            </a:r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89DE9E2B-5611-49C8-862E-AD4D43A8AA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5668" cy="482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296EC4F-8732-481B-94CB-C98E4EF297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59935" y="1836869"/>
            <a:ext cx="0" cy="3184263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DCAB64-EDCB-4F88-9E7A-7188E17BB7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1668" y="1126067"/>
            <a:ext cx="6605331" cy="4605866"/>
          </a:xfrm>
        </p:spPr>
        <p:txBody>
          <a:bodyPr anchor="ctr">
            <a:normAutofit/>
          </a:bodyPr>
          <a:lstStyle/>
          <a:p>
            <a:r>
              <a:rPr lang="en-US" sz="1800">
                <a:solidFill>
                  <a:schemeClr val="tx2"/>
                </a:solidFill>
              </a:rPr>
              <a:t>Review documents presented by employee:  One document from List A OR one document from both List B and C</a:t>
            </a:r>
          </a:p>
          <a:p>
            <a:r>
              <a:rPr lang="en-US" sz="1800">
                <a:solidFill>
                  <a:schemeClr val="tx2"/>
                </a:solidFill>
              </a:rPr>
              <a:t>Complete appropriate portions, including all document and employer information, dates and signatures</a:t>
            </a:r>
          </a:p>
          <a:p>
            <a:r>
              <a:rPr lang="en-US" sz="1800">
                <a:solidFill>
                  <a:schemeClr val="tx2"/>
                </a:solidFill>
              </a:rPr>
              <a:t>Ensure documents are original and reasonably appear to be genuine</a:t>
            </a:r>
          </a:p>
          <a:p>
            <a:r>
              <a:rPr lang="en-US" sz="1800">
                <a:solidFill>
                  <a:schemeClr val="tx2"/>
                </a:solidFill>
              </a:rPr>
              <a:t>MUST be completed within three days of hire</a:t>
            </a:r>
          </a:p>
          <a:p>
            <a:endParaRPr lang="en-US" sz="1800">
              <a:solidFill>
                <a:schemeClr val="tx2"/>
              </a:solidFill>
            </a:endParaRPr>
          </a:p>
          <a:p>
            <a:endParaRPr lang="en-US" sz="1800">
              <a:solidFill>
                <a:schemeClr val="tx2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19C7155-1644-4C60-B0B5-32B1800D60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75400"/>
            <a:ext cx="12195668" cy="482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033182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1E5C9A-D414-48D1-9176-479E1C3DF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</p:spPr>
        <p:txBody>
          <a:bodyPr>
            <a:normAutofit/>
          </a:bodyPr>
          <a:lstStyle/>
          <a:p>
            <a:r>
              <a:rPr lang="en-US"/>
              <a:t>Section three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09A424-8FC3-433C-94C6-CCCF3209B8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2920" y="2011680"/>
            <a:ext cx="6263640" cy="4206240"/>
          </a:xfrm>
        </p:spPr>
        <p:txBody>
          <a:bodyPr>
            <a:normAutofit/>
          </a:bodyPr>
          <a:lstStyle/>
          <a:p>
            <a:r>
              <a:rPr lang="en-US" sz="1700"/>
              <a:t>Must be completed when employment authorization documents expire</a:t>
            </a:r>
          </a:p>
          <a:p>
            <a:r>
              <a:rPr lang="en-US" sz="1700"/>
              <a:t>May be completed when an employee is rehired within three years or changes their legal name</a:t>
            </a:r>
          </a:p>
          <a:p>
            <a:r>
              <a:rPr lang="en-US" sz="1700"/>
              <a:t>May not reverify:</a:t>
            </a:r>
          </a:p>
          <a:p>
            <a:pPr lvl="1"/>
            <a:r>
              <a:rPr lang="en-US" sz="1700"/>
              <a:t>US Citizens</a:t>
            </a:r>
          </a:p>
          <a:p>
            <a:pPr lvl="1"/>
            <a:r>
              <a:rPr lang="en-US" sz="1700"/>
              <a:t>Noncitizen nationals</a:t>
            </a:r>
          </a:p>
          <a:p>
            <a:pPr lvl="1"/>
            <a:r>
              <a:rPr lang="en-US" sz="1700"/>
              <a:t>Lawful permanent residents who presented Form I-551</a:t>
            </a:r>
          </a:p>
          <a:p>
            <a:pPr lvl="1"/>
            <a:r>
              <a:rPr lang="en-US" sz="1700"/>
              <a:t>Permanent Resident or Alien Registration Receipt card for Section 2.</a:t>
            </a:r>
          </a:p>
          <a:p>
            <a:pPr lvl="1"/>
            <a:r>
              <a:rPr lang="en-US" sz="1700"/>
              <a:t>List B documents</a:t>
            </a:r>
          </a:p>
          <a:p>
            <a:pPr lvl="1"/>
            <a:endParaRPr lang="en-US" sz="1700"/>
          </a:p>
        </p:txBody>
      </p:sp>
      <p:pic>
        <p:nvPicPr>
          <p:cNvPr id="5" name="Picture 4" descr="A circuit board&#10;&#10;Description automatically generated">
            <a:extLst>
              <a:ext uri="{FF2B5EF4-FFF2-40B4-BE49-F238E27FC236}">
                <a16:creationId xmlns:a16="http://schemas.microsoft.com/office/drawing/2014/main" id="{E6EF9B29-A7AD-493D-A698-F9993412E9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4873" r="23825" b="2"/>
          <a:stretch/>
        </p:blipFill>
        <p:spPr>
          <a:xfrm>
            <a:off x="7847215" y="1822028"/>
            <a:ext cx="4342220" cy="503597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8B4CA3D-3D74-4362-9813-5E00BAF54BF7}"/>
              </a:ext>
            </a:extLst>
          </p:cNvPr>
          <p:cNvSpPr txBox="1"/>
          <p:nvPr/>
        </p:nvSpPr>
        <p:spPr>
          <a:xfrm>
            <a:off x="9813465" y="6657945"/>
            <a:ext cx="2375970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://4closurefraud.org/2012/11/07/tax-break-for-struggling-homeowners-set-to-expire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nc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3435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1047</Words>
  <Application>Microsoft Office PowerPoint</Application>
  <PresentationFormat>Widescreen</PresentationFormat>
  <Paragraphs>140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Corbel</vt:lpstr>
      <vt:lpstr>Wingdings</vt:lpstr>
      <vt:lpstr>Banded</vt:lpstr>
      <vt:lpstr>HR and Libraries</vt:lpstr>
      <vt:lpstr>Agenda</vt:lpstr>
      <vt:lpstr>Form i-9</vt:lpstr>
      <vt:lpstr>Who needs to complete Form I-9</vt:lpstr>
      <vt:lpstr>Who does not need to complete Form I-9</vt:lpstr>
      <vt:lpstr>Form I-9 Process</vt:lpstr>
      <vt:lpstr>Section One</vt:lpstr>
      <vt:lpstr>Section two</vt:lpstr>
      <vt:lpstr>Section three</vt:lpstr>
      <vt:lpstr>Correcting Form i-9</vt:lpstr>
      <vt:lpstr>Common errors</vt:lpstr>
      <vt:lpstr>Calculating Form i-9 Retention</vt:lpstr>
      <vt:lpstr>Storing Form I-9</vt:lpstr>
      <vt:lpstr>Form W-4 Employee Withholding Certificate</vt:lpstr>
      <vt:lpstr>2020 Form W-4</vt:lpstr>
      <vt:lpstr>Step one</vt:lpstr>
      <vt:lpstr>step two</vt:lpstr>
      <vt:lpstr>Step three</vt:lpstr>
      <vt:lpstr>step four</vt:lpstr>
      <vt:lpstr>Step five</vt:lpstr>
      <vt:lpstr>Kansas Withholding Form k-4</vt:lpstr>
      <vt:lpstr>Kansas Withholding form k-4</vt:lpstr>
      <vt:lpstr>Kansas Form k-4</vt:lpstr>
      <vt:lpstr>What questions do you have?</vt:lpstr>
      <vt:lpstr>Sources cited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HR and Libraries</dc:title>
  <dc:creator>tiffany hentschel</dc:creator>
  <cp:lastModifiedBy>tiffany hentschel</cp:lastModifiedBy>
  <cp:revision>1</cp:revision>
  <dcterms:created xsi:type="dcterms:W3CDTF">2020-01-22T03:02:59Z</dcterms:created>
  <dcterms:modified xsi:type="dcterms:W3CDTF">2020-01-22T03:06:28Z</dcterms:modified>
</cp:coreProperties>
</file>