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sldIdLst>
    <p:sldId id="256" r:id="rId2"/>
    <p:sldId id="285" r:id="rId3"/>
    <p:sldId id="273" r:id="rId4"/>
    <p:sldId id="272" r:id="rId5"/>
    <p:sldId id="286" r:id="rId6"/>
    <p:sldId id="287" r:id="rId7"/>
    <p:sldId id="289" r:id="rId8"/>
    <p:sldId id="290" r:id="rId9"/>
    <p:sldId id="288" r:id="rId10"/>
    <p:sldId id="291" r:id="rId11"/>
    <p:sldId id="292" r:id="rId12"/>
    <p:sldId id="293" r:id="rId13"/>
    <p:sldId id="294" r:id="rId14"/>
    <p:sldId id="274" r:id="rId15"/>
    <p:sldId id="278" r:id="rId16"/>
    <p:sldId id="282" r:id="rId17"/>
    <p:sldId id="257" r:id="rId18"/>
    <p:sldId id="258" r:id="rId19"/>
    <p:sldId id="259" r:id="rId20"/>
    <p:sldId id="281" r:id="rId21"/>
    <p:sldId id="283" r:id="rId22"/>
    <p:sldId id="284" r:id="rId23"/>
    <p:sldId id="266" r:id="rId24"/>
    <p:sldId id="267" r:id="rId25"/>
    <p:sldId id="268" r:id="rId26"/>
    <p:sldId id="279" r:id="rId27"/>
    <p:sldId id="270" r:id="rId28"/>
    <p:sldId id="271" r:id="rId29"/>
    <p:sldId id="276"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57" d="100"/>
          <a:sy n="57" d="100"/>
        </p:scale>
        <p:origin x="4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55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1605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9217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2CEF3B-A037-46D0-B02C-1428F07E9383}" type="datetimeFigureOut">
              <a:rPr lang="en-US" dirty="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extLst>
      <p:ext uri="{BB962C8B-B14F-4D97-AF65-F5344CB8AC3E}">
        <p14:creationId xmlns:p14="http://schemas.microsoft.com/office/powerpoint/2010/main" val="619205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47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22340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08656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0892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9/12/2024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8831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9/12/2024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0913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2773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9/12/2024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30559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s://gunaxin.com/love-opening-day"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alzpoetry.com/"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emerald.com/insight/publication/doi/10.1108/9781838676919" TargetMode="External"/><Relationship Id="rId2" Type="http://schemas.openxmlformats.org/officeDocument/2006/relationships/hyperlink" Target="https://www.ala.org/advocacy/diversity/services-alzheimer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thurst@olatheks.org" TargetMode="Externa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86999" y="550675"/>
            <a:ext cx="6253317" cy="3686015"/>
          </a:xfrm>
        </p:spPr>
        <p:txBody>
          <a:bodyPr>
            <a:normAutofit/>
          </a:bodyPr>
          <a:lstStyle/>
          <a:p>
            <a:r>
              <a:rPr lang="en-US" sz="5600" b="1" dirty="0">
                <a:latin typeface="Arial Nova"/>
                <a:cs typeface="Calibri Light"/>
              </a:rPr>
              <a:t>Library Programming for Adults Living with Dementia</a:t>
            </a:r>
            <a:endParaRPr lang="en-US" sz="5600" b="1" dirty="0">
              <a:latin typeface="Arial Nova"/>
              <a:cs typeface="Aharoni"/>
            </a:endParaRPr>
          </a:p>
        </p:txBody>
      </p:sp>
      <p:sp>
        <p:nvSpPr>
          <p:cNvPr id="3" name="Subtitle 2"/>
          <p:cNvSpPr>
            <a:spLocks noGrp="1"/>
          </p:cNvSpPr>
          <p:nvPr>
            <p:ph type="subTitle" idx="1"/>
          </p:nvPr>
        </p:nvSpPr>
        <p:spPr>
          <a:xfrm>
            <a:off x="5269313" y="4540543"/>
            <a:ext cx="6577339" cy="962391"/>
          </a:xfrm>
        </p:spPr>
        <p:txBody>
          <a:bodyPr vert="horz" lIns="91440" tIns="45720" rIns="91440" bIns="45720" rtlCol="0" anchor="t">
            <a:normAutofit/>
          </a:bodyPr>
          <a:lstStyle/>
          <a:p>
            <a:r>
              <a:rPr lang="en-US" b="1" dirty="0">
                <a:solidFill>
                  <a:schemeClr val="tx1">
                    <a:lumMod val="85000"/>
                    <a:lumOff val="15000"/>
                  </a:schemeClr>
                </a:solidFill>
                <a:latin typeface="Arial Nova"/>
                <a:cs typeface="Calibri Light"/>
              </a:rPr>
              <a:t>PRACTICAL PROGRAM POSSIBILITIES</a:t>
            </a:r>
          </a:p>
          <a:p>
            <a:endParaRPr lang="en-US" b="1" dirty="0">
              <a:solidFill>
                <a:schemeClr val="tx1">
                  <a:lumMod val="85000"/>
                  <a:lumOff val="15000"/>
                </a:schemeClr>
              </a:solidFill>
              <a:latin typeface="Arial Nova"/>
              <a:cs typeface="Calibri Light"/>
            </a:endParaRPr>
          </a:p>
          <a:p>
            <a:endParaRPr lang="en-US" b="1" dirty="0">
              <a:solidFill>
                <a:schemeClr val="tx1">
                  <a:lumMod val="85000"/>
                  <a:lumOff val="15000"/>
                </a:schemeClr>
              </a:solidFill>
              <a:latin typeface="Arial Nova"/>
              <a:cs typeface="Calibri Light"/>
            </a:endParaRPr>
          </a:p>
        </p:txBody>
      </p:sp>
      <p:pic>
        <p:nvPicPr>
          <p:cNvPr id="21" name="Graphic 20" descr="Books on Shelf">
            <a:extLst>
              <a:ext uri="{FF2B5EF4-FFF2-40B4-BE49-F238E27FC236}">
                <a16:creationId xmlns:a16="http://schemas.microsoft.com/office/drawing/2014/main" id="{617A8DAE-5856-1BBF-48FC-2960082658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001315"/>
          </a:xfrm>
          <a:prstGeom prst="rect">
            <a:avLst/>
          </a:prstGeom>
        </p:spPr>
      </p:pic>
      <p:cxnSp>
        <p:nvCxnSpPr>
          <p:cNvPr id="26" name="Straight Connector 25">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C0D1FC6-352C-4C7D-825F-C4E2F6A80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541AFC2C-CD98-4478-AB71-1A864026D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E5194B59-E2E2-E5BD-C176-6F5C40F48C42}"/>
              </a:ext>
            </a:extLst>
          </p:cNvPr>
          <p:cNvSpPr txBox="1"/>
          <p:nvPr/>
        </p:nvSpPr>
        <p:spPr>
          <a:xfrm>
            <a:off x="345348" y="5224824"/>
            <a:ext cx="37959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Tami Hurst</a:t>
            </a:r>
          </a:p>
          <a:p>
            <a:r>
              <a:rPr lang="en-US" dirty="0">
                <a:ea typeface="Calibri"/>
                <a:cs typeface="Calibri"/>
              </a:rPr>
              <a:t>Program Specialist, Library to You</a:t>
            </a:r>
          </a:p>
          <a:p>
            <a:r>
              <a:rPr lang="en-US" dirty="0">
                <a:ea typeface="Calibri"/>
                <a:cs typeface="Calibri"/>
              </a:rPr>
              <a:t>Olathe Public Library</a:t>
            </a:r>
          </a:p>
        </p:txBody>
      </p:sp>
      <p:pic>
        <p:nvPicPr>
          <p:cNvPr id="6" name="Picture 5">
            <a:extLst>
              <a:ext uri="{FF2B5EF4-FFF2-40B4-BE49-F238E27FC236}">
                <a16:creationId xmlns:a16="http://schemas.microsoft.com/office/drawing/2014/main" id="{8C21ABB3-CB46-94CF-1C7A-84E911DAA76F}"/>
              </a:ext>
            </a:extLst>
          </p:cNvPr>
          <p:cNvPicPr>
            <a:picLocks noChangeAspect="1"/>
          </p:cNvPicPr>
          <p:nvPr/>
        </p:nvPicPr>
        <p:blipFill>
          <a:blip r:embed="rId4"/>
          <a:stretch>
            <a:fillRect/>
          </a:stretch>
        </p:blipFill>
        <p:spPr>
          <a:xfrm>
            <a:off x="3666933" y="5351006"/>
            <a:ext cx="1294166" cy="77253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78B5-057F-5FF4-06C3-4DDDB5F9F861}"/>
              </a:ext>
            </a:extLst>
          </p:cNvPr>
          <p:cNvPicPr>
            <a:picLocks noChangeAspect="1"/>
          </p:cNvPicPr>
          <p:nvPr/>
        </p:nvPicPr>
        <p:blipFill>
          <a:blip r:embed="rId2"/>
          <a:stretch>
            <a:fillRect/>
          </a:stretch>
        </p:blipFill>
        <p:spPr>
          <a:xfrm>
            <a:off x="430305" y="37627"/>
            <a:ext cx="11196919" cy="6277328"/>
          </a:xfrm>
          <a:prstGeom prst="rect">
            <a:avLst/>
          </a:prstGeom>
        </p:spPr>
      </p:pic>
    </p:spTree>
    <p:extLst>
      <p:ext uri="{BB962C8B-B14F-4D97-AF65-F5344CB8AC3E}">
        <p14:creationId xmlns:p14="http://schemas.microsoft.com/office/powerpoint/2010/main" val="105964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73C82-2E4B-F460-6C0B-1F568D71349F}"/>
              </a:ext>
            </a:extLst>
          </p:cNvPr>
          <p:cNvPicPr>
            <a:picLocks noChangeAspect="1"/>
          </p:cNvPicPr>
          <p:nvPr/>
        </p:nvPicPr>
        <p:blipFill>
          <a:blip r:embed="rId2"/>
          <a:stretch>
            <a:fillRect/>
          </a:stretch>
        </p:blipFill>
        <p:spPr>
          <a:xfrm>
            <a:off x="328855" y="0"/>
            <a:ext cx="11355385" cy="6211167"/>
          </a:xfrm>
          <a:prstGeom prst="rect">
            <a:avLst/>
          </a:prstGeom>
        </p:spPr>
      </p:pic>
    </p:spTree>
    <p:extLst>
      <p:ext uri="{BB962C8B-B14F-4D97-AF65-F5344CB8AC3E}">
        <p14:creationId xmlns:p14="http://schemas.microsoft.com/office/powerpoint/2010/main" val="69612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CE885-11EF-4FF4-F426-18514A9E2C63}"/>
              </a:ext>
            </a:extLst>
          </p:cNvPr>
          <p:cNvPicPr>
            <a:picLocks noChangeAspect="1"/>
          </p:cNvPicPr>
          <p:nvPr/>
        </p:nvPicPr>
        <p:blipFill>
          <a:blip r:embed="rId2"/>
          <a:stretch>
            <a:fillRect/>
          </a:stretch>
        </p:blipFill>
        <p:spPr>
          <a:xfrm>
            <a:off x="45930" y="399627"/>
            <a:ext cx="12146070" cy="6058746"/>
          </a:xfrm>
          <a:prstGeom prst="rect">
            <a:avLst/>
          </a:prstGeom>
        </p:spPr>
      </p:pic>
    </p:spTree>
    <p:extLst>
      <p:ext uri="{BB962C8B-B14F-4D97-AF65-F5344CB8AC3E}">
        <p14:creationId xmlns:p14="http://schemas.microsoft.com/office/powerpoint/2010/main" val="158044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80B7D-567C-BAD3-2575-C273D28B12DC}"/>
              </a:ext>
            </a:extLst>
          </p:cNvPr>
          <p:cNvPicPr>
            <a:picLocks noChangeAspect="1"/>
          </p:cNvPicPr>
          <p:nvPr/>
        </p:nvPicPr>
        <p:blipFill>
          <a:blip r:embed="rId2"/>
          <a:stretch>
            <a:fillRect/>
          </a:stretch>
        </p:blipFill>
        <p:spPr>
          <a:xfrm>
            <a:off x="0" y="0"/>
            <a:ext cx="12192000" cy="6253039"/>
          </a:xfrm>
          <a:prstGeom prst="rect">
            <a:avLst/>
          </a:prstGeom>
        </p:spPr>
      </p:pic>
    </p:spTree>
    <p:extLst>
      <p:ext uri="{BB962C8B-B14F-4D97-AF65-F5344CB8AC3E}">
        <p14:creationId xmlns:p14="http://schemas.microsoft.com/office/powerpoint/2010/main" val="1395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B3F1E8-6911-7B6E-D8F8-AFA14E083C14}"/>
              </a:ext>
            </a:extLst>
          </p:cNvPr>
          <p:cNvSpPr txBox="1"/>
          <p:nvPr/>
        </p:nvSpPr>
        <p:spPr>
          <a:xfrm>
            <a:off x="5435525" y="2741827"/>
            <a:ext cx="6477435" cy="2308324"/>
          </a:xfrm>
          <a:prstGeom prst="rect">
            <a:avLst/>
          </a:prstGeom>
          <a:noFill/>
        </p:spPr>
        <p:txBody>
          <a:bodyPr wrap="square">
            <a:spAutoFit/>
          </a:bodyPr>
          <a:lstStyle/>
          <a:p>
            <a:r>
              <a:rPr lang="en-US" sz="2400" dirty="0">
                <a:latin typeface="Arial Nova" panose="020B0504020202020204" pitchFamily="34" charset="0"/>
              </a:rPr>
              <a:t>Doesn’t have to be books!  Any kind of interaction with text and/or pictures counts.</a:t>
            </a:r>
          </a:p>
          <a:p>
            <a:endParaRPr lang="en-US" sz="2400" dirty="0">
              <a:latin typeface="Arial Nova" panose="020B0504020202020204" pitchFamily="34" charset="0"/>
            </a:endParaRPr>
          </a:p>
          <a:p>
            <a:r>
              <a:rPr lang="en-US" sz="2400" dirty="0">
                <a:latin typeface="Arial Nova" panose="020B0504020202020204" pitchFamily="34" charset="0"/>
              </a:rPr>
              <a:t>Social interaction is just as important as interaction with text—and it’s still using language.</a:t>
            </a:r>
          </a:p>
        </p:txBody>
      </p:sp>
      <p:pic>
        <p:nvPicPr>
          <p:cNvPr id="4" name="Picture 3">
            <a:extLst>
              <a:ext uri="{FF2B5EF4-FFF2-40B4-BE49-F238E27FC236}">
                <a16:creationId xmlns:a16="http://schemas.microsoft.com/office/drawing/2014/main" id="{9678C8E3-47CA-ABB8-BD47-E4ED7CFE2509}"/>
              </a:ext>
            </a:extLst>
          </p:cNvPr>
          <p:cNvPicPr>
            <a:picLocks noChangeAspect="1"/>
          </p:cNvPicPr>
          <p:nvPr/>
        </p:nvPicPr>
        <p:blipFill>
          <a:blip r:embed="rId2"/>
          <a:stretch>
            <a:fillRect/>
          </a:stretch>
        </p:blipFill>
        <p:spPr>
          <a:xfrm>
            <a:off x="619579" y="598502"/>
            <a:ext cx="4688230" cy="4688230"/>
          </a:xfrm>
          <a:prstGeom prst="rect">
            <a:avLst/>
          </a:prstGeom>
        </p:spPr>
      </p:pic>
      <p:sp>
        <p:nvSpPr>
          <p:cNvPr id="5" name="TextBox 4">
            <a:extLst>
              <a:ext uri="{FF2B5EF4-FFF2-40B4-BE49-F238E27FC236}">
                <a16:creationId xmlns:a16="http://schemas.microsoft.com/office/drawing/2014/main" id="{A4BA49CE-88AA-7945-EABC-60609DB542D0}"/>
              </a:ext>
            </a:extLst>
          </p:cNvPr>
          <p:cNvSpPr txBox="1"/>
          <p:nvPr/>
        </p:nvSpPr>
        <p:spPr>
          <a:xfrm>
            <a:off x="5435525" y="705506"/>
            <a:ext cx="6279668" cy="1569660"/>
          </a:xfrm>
          <a:prstGeom prst="rect">
            <a:avLst/>
          </a:prstGeom>
          <a:noFill/>
        </p:spPr>
        <p:txBody>
          <a:bodyPr wrap="none" rtlCol="0">
            <a:spAutoFit/>
          </a:bodyPr>
          <a:lstStyle/>
          <a:p>
            <a:r>
              <a:rPr lang="en-US" sz="4800" b="1" dirty="0">
                <a:latin typeface="Arial Nova" panose="020B0504020202020204" pitchFamily="34" charset="0"/>
              </a:rPr>
              <a:t>A change of mindset </a:t>
            </a:r>
          </a:p>
          <a:p>
            <a:r>
              <a:rPr lang="en-US" sz="4800" b="1" dirty="0">
                <a:latin typeface="Arial Nova" panose="020B0504020202020204" pitchFamily="34" charset="0"/>
              </a:rPr>
              <a:t>about reading</a:t>
            </a:r>
          </a:p>
        </p:txBody>
      </p:sp>
    </p:spTree>
    <p:extLst>
      <p:ext uri="{BB962C8B-B14F-4D97-AF65-F5344CB8AC3E}">
        <p14:creationId xmlns:p14="http://schemas.microsoft.com/office/powerpoint/2010/main" val="318626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9808DB-0B7C-9901-BEA1-C3FADC677BEF}"/>
              </a:ext>
            </a:extLst>
          </p:cNvPr>
          <p:cNvPicPr>
            <a:picLocks noChangeAspect="1"/>
          </p:cNvPicPr>
          <p:nvPr/>
        </p:nvPicPr>
        <p:blipFill>
          <a:blip r:embed="rId2"/>
          <a:stretch>
            <a:fillRect/>
          </a:stretch>
        </p:blipFill>
        <p:spPr>
          <a:xfrm>
            <a:off x="686420" y="1123527"/>
            <a:ext cx="3113543" cy="4604800"/>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B276867-D200-767E-6F65-C72602466B42}"/>
              </a:ext>
            </a:extLst>
          </p:cNvPr>
          <p:cNvPicPr>
            <a:picLocks noChangeAspect="1"/>
          </p:cNvPicPr>
          <p:nvPr/>
        </p:nvPicPr>
        <p:blipFill>
          <a:blip r:embed="rId3"/>
          <a:stretch>
            <a:fillRect/>
          </a:stretch>
        </p:blipFill>
        <p:spPr>
          <a:xfrm>
            <a:off x="4310676" y="1770568"/>
            <a:ext cx="3537345" cy="3310718"/>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B0354D5-4DDF-96C2-FE6E-6AB23FFCB4DB}"/>
              </a:ext>
            </a:extLst>
          </p:cNvPr>
          <p:cNvPicPr>
            <a:picLocks noChangeAspect="1"/>
          </p:cNvPicPr>
          <p:nvPr/>
        </p:nvPicPr>
        <p:blipFill>
          <a:blip r:embed="rId4"/>
          <a:stretch>
            <a:fillRect/>
          </a:stretch>
        </p:blipFill>
        <p:spPr>
          <a:xfrm>
            <a:off x="8350364" y="1123528"/>
            <a:ext cx="3141064" cy="4604800"/>
          </a:xfrm>
          <a:prstGeom prst="rect">
            <a:avLst/>
          </a:prstGeom>
        </p:spPr>
      </p:pic>
    </p:spTree>
    <p:extLst>
      <p:ext uri="{BB962C8B-B14F-4D97-AF65-F5344CB8AC3E}">
        <p14:creationId xmlns:p14="http://schemas.microsoft.com/office/powerpoint/2010/main" val="153582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6" name="Straight Connector 4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133472-F346-40F0-B5AF-91952DDD4191}"/>
              </a:ext>
            </a:extLst>
          </p:cNvPr>
          <p:cNvSpPr txBox="1"/>
          <p:nvPr/>
        </p:nvSpPr>
        <p:spPr>
          <a:xfrm>
            <a:off x="5286999" y="1230768"/>
            <a:ext cx="6253317" cy="3686015"/>
          </a:xfrm>
          <a:prstGeom prst="rect">
            <a:avLst/>
          </a:prstGeom>
        </p:spPr>
        <p:txBody>
          <a:bodyPr vert="horz" lIns="91440" tIns="45720" rIns="91440" bIns="45720" rtlCol="0" anchor="b">
            <a:normAutofit lnSpcReduction="10000"/>
          </a:bodyPr>
          <a:lstStyle/>
          <a:p>
            <a:pPr>
              <a:lnSpc>
                <a:spcPct val="85000"/>
              </a:lnSpc>
              <a:spcBef>
                <a:spcPct val="0"/>
              </a:spcBef>
              <a:spcAft>
                <a:spcPts val="600"/>
              </a:spcAft>
            </a:pPr>
            <a:r>
              <a:rPr lang="en-US" sz="5600" b="1" spc="-50" dirty="0">
                <a:latin typeface="Arial Nova" panose="020B0504020202020204" pitchFamily="34" charset="0"/>
                <a:ea typeface="+mj-ea"/>
                <a:cs typeface="+mj-cs"/>
              </a:rPr>
              <a:t>Part II:  Programming Ideas that include opportunities for reading</a:t>
            </a:r>
          </a:p>
          <a:p>
            <a:pPr>
              <a:lnSpc>
                <a:spcPct val="85000"/>
              </a:lnSpc>
              <a:spcBef>
                <a:spcPct val="0"/>
              </a:spcBef>
              <a:spcAft>
                <a:spcPts val="600"/>
              </a:spcAft>
            </a:pPr>
            <a:endParaRPr lang="en-US" sz="5600" spc="-50" dirty="0">
              <a:solidFill>
                <a:srgbClr val="2B5B39"/>
              </a:solidFill>
              <a:latin typeface="+mj-lt"/>
              <a:ea typeface="+mj-ea"/>
              <a:cs typeface="+mj-cs"/>
            </a:endParaRPr>
          </a:p>
        </p:txBody>
      </p:sp>
      <p:pic>
        <p:nvPicPr>
          <p:cNvPr id="5" name="Picture 4" descr="A group of people holding music notes&#10;&#10;Description automatically generated">
            <a:extLst>
              <a:ext uri="{FF2B5EF4-FFF2-40B4-BE49-F238E27FC236}">
                <a16:creationId xmlns:a16="http://schemas.microsoft.com/office/drawing/2014/main" id="{82E4E712-2CFB-1CED-8FC8-D30C15C84D6C}"/>
              </a:ext>
            </a:extLst>
          </p:cNvPr>
          <p:cNvPicPr>
            <a:picLocks noChangeAspect="1"/>
          </p:cNvPicPr>
          <p:nvPr/>
        </p:nvPicPr>
        <p:blipFill>
          <a:blip r:embed="rId2" cstate="print">
            <a:extLst>
              <a:ext uri="{28A0092B-C50C-407E-A947-70E740481C1C}">
                <a14:useLocalDpi xmlns:a14="http://schemas.microsoft.com/office/drawing/2010/main" val="0"/>
              </a:ext>
            </a:extLst>
          </a:blip>
          <a:srcRect r="33423" b="1"/>
          <a:stretch/>
        </p:blipFill>
        <p:spPr>
          <a:xfrm rot="5400000">
            <a:off x="-1111343" y="1111342"/>
            <a:ext cx="6857999" cy="4635315"/>
          </a:xfrm>
          <a:prstGeom prst="rect">
            <a:avLst/>
          </a:prstGeom>
        </p:spPr>
      </p:pic>
      <p:cxnSp>
        <p:nvCxnSpPr>
          <p:cNvPr id="50" name="Straight Connector 49">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13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A708D-DB87-B0E7-296E-26CBAD89A59C}"/>
              </a:ext>
            </a:extLst>
          </p:cNvPr>
          <p:cNvSpPr>
            <a:spLocks noGrp="1"/>
          </p:cNvSpPr>
          <p:nvPr>
            <p:ph type="title"/>
          </p:nvPr>
        </p:nvSpPr>
        <p:spPr>
          <a:xfrm>
            <a:off x="6411685" y="634946"/>
            <a:ext cx="5127171" cy="1450757"/>
          </a:xfrm>
        </p:spPr>
        <p:txBody>
          <a:bodyPr>
            <a:normAutofit/>
          </a:bodyPr>
          <a:lstStyle/>
          <a:p>
            <a:r>
              <a:rPr lang="en-US" b="1" dirty="0">
                <a:solidFill>
                  <a:schemeClr val="tx1"/>
                </a:solidFill>
                <a:latin typeface="Arial Nova"/>
                <a:cs typeface="Calibri Light"/>
              </a:rPr>
              <a:t>Tales and Travel</a:t>
            </a:r>
            <a:br>
              <a:rPr lang="en-US" b="1" dirty="0">
                <a:latin typeface="Arial Nova"/>
                <a:cs typeface="Calibri Light"/>
              </a:rPr>
            </a:br>
            <a:r>
              <a:rPr lang="en-US" b="1" dirty="0">
                <a:solidFill>
                  <a:schemeClr val="tx1"/>
                </a:solidFill>
                <a:latin typeface="Arial Nova"/>
                <a:cs typeface="Calibri Light"/>
              </a:rPr>
              <a:t>     Memories</a:t>
            </a:r>
            <a:endParaRPr lang="en-US" b="1" dirty="0">
              <a:solidFill>
                <a:schemeClr val="tx1"/>
              </a:solidFill>
              <a:latin typeface="Arial Nova"/>
            </a:endParaRPr>
          </a:p>
        </p:txBody>
      </p:sp>
      <p:pic>
        <p:nvPicPr>
          <p:cNvPr id="31" name="Picture 30">
            <a:extLst>
              <a:ext uri="{FF2B5EF4-FFF2-40B4-BE49-F238E27FC236}">
                <a16:creationId xmlns:a16="http://schemas.microsoft.com/office/drawing/2014/main" id="{FA210F33-177A-56D8-A8AC-4E61D4F50C15}"/>
              </a:ext>
            </a:extLst>
          </p:cNvPr>
          <p:cNvPicPr>
            <a:picLocks noChangeAspect="1"/>
          </p:cNvPicPr>
          <p:nvPr/>
        </p:nvPicPr>
        <p:blipFill>
          <a:blip r:embed="rId2"/>
          <a:stretch>
            <a:fillRect/>
          </a:stretch>
        </p:blipFill>
        <p:spPr>
          <a:xfrm>
            <a:off x="643192" y="1504015"/>
            <a:ext cx="5451627" cy="3529928"/>
          </a:xfrm>
          <a:prstGeom prst="rect">
            <a:avLst/>
          </a:prstGeom>
        </p:spPr>
      </p:pic>
      <p:cxnSp>
        <p:nvCxnSpPr>
          <p:cNvPr id="38" name="Straight Connector 37">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2AF07F-7B07-654B-C5E7-771AE9546B63}"/>
              </a:ext>
            </a:extLst>
          </p:cNvPr>
          <p:cNvSpPr>
            <a:spLocks noGrp="1"/>
          </p:cNvSpPr>
          <p:nvPr>
            <p:ph idx="1"/>
          </p:nvPr>
        </p:nvSpPr>
        <p:spPr>
          <a:xfrm>
            <a:off x="6411684" y="2198914"/>
            <a:ext cx="5127172" cy="3670180"/>
          </a:xfrm>
        </p:spPr>
        <p:txBody>
          <a:bodyPr vert="horz" lIns="0" tIns="45720" rIns="0" bIns="45720" rtlCol="0" anchor="t">
            <a:noAutofit/>
          </a:bodyPr>
          <a:lstStyle/>
          <a:p>
            <a:pPr indent="0">
              <a:lnSpc>
                <a:spcPct val="100000"/>
              </a:lnSpc>
              <a:spcBef>
                <a:spcPts val="0"/>
              </a:spcBef>
              <a:spcAft>
                <a:spcPts val="0"/>
              </a:spcAft>
              <a:buNone/>
            </a:pPr>
            <a:r>
              <a:rPr lang="en-US" sz="2400" dirty="0">
                <a:solidFill>
                  <a:schemeClr val="tx1"/>
                </a:solidFill>
                <a:latin typeface="Arial Nova"/>
                <a:cs typeface="Segoe UI"/>
              </a:rPr>
              <a:t>!!FREE!!</a:t>
            </a:r>
            <a:endParaRPr lang="en-US" sz="2400" dirty="0">
              <a:solidFill>
                <a:schemeClr val="tx1"/>
              </a:solidFill>
              <a:latin typeface="Arial Nova"/>
              <a:cs typeface="Calibri"/>
            </a:endParaRPr>
          </a:p>
          <a:p>
            <a:pPr marL="0" indent="0">
              <a:lnSpc>
                <a:spcPct val="100000"/>
              </a:lnSpc>
              <a:spcBef>
                <a:spcPts val="0"/>
              </a:spcBef>
              <a:spcAft>
                <a:spcPts val="0"/>
              </a:spcAft>
              <a:buNone/>
            </a:pPr>
            <a:r>
              <a:rPr lang="en-US" sz="2400" dirty="0">
                <a:solidFill>
                  <a:schemeClr val="tx1"/>
                </a:solidFill>
                <a:latin typeface="Arial Nova"/>
                <a:cs typeface="Segoe UI"/>
              </a:rPr>
              <a:t> www.talesandtravelmemories.com</a:t>
            </a:r>
            <a:endParaRPr lang="en-US" sz="2400" dirty="0">
              <a:solidFill>
                <a:schemeClr val="tx1"/>
              </a:solidFill>
              <a:latin typeface="Arial Nova"/>
              <a:cs typeface="Calibri" panose="020F0502020204030204"/>
            </a:endParaRPr>
          </a:p>
          <a:p>
            <a:pPr marL="0" indent="0">
              <a:lnSpc>
                <a:spcPct val="100000"/>
              </a:lnSpc>
              <a:spcBef>
                <a:spcPts val="0"/>
              </a:spcBef>
              <a:spcAft>
                <a:spcPts val="0"/>
              </a:spcAft>
              <a:buNone/>
            </a:pPr>
            <a:endParaRPr lang="en-US" sz="2400" dirty="0">
              <a:solidFill>
                <a:schemeClr val="tx1"/>
              </a:solidFill>
              <a:latin typeface="Arial Nova"/>
              <a:cs typeface="Segoe UI"/>
            </a:endParaRPr>
          </a:p>
          <a:p>
            <a:pPr marL="0" indent="0">
              <a:lnSpc>
                <a:spcPct val="100000"/>
              </a:lnSpc>
              <a:spcBef>
                <a:spcPts val="0"/>
              </a:spcBef>
              <a:spcAft>
                <a:spcPts val="0"/>
              </a:spcAft>
              <a:buNone/>
            </a:pPr>
            <a:r>
              <a:rPr lang="en-US" sz="2400" dirty="0">
                <a:solidFill>
                  <a:schemeClr val="tx1"/>
                </a:solidFill>
                <a:latin typeface="Arial Nova"/>
                <a:cs typeface="Segoe UI"/>
              </a:rPr>
              <a:t> Specifically designed for folks living</a:t>
            </a:r>
          </a:p>
          <a:p>
            <a:pPr marL="0" indent="0">
              <a:lnSpc>
                <a:spcPct val="100000"/>
              </a:lnSpc>
              <a:spcBef>
                <a:spcPts val="0"/>
              </a:spcBef>
              <a:spcAft>
                <a:spcPts val="0"/>
              </a:spcAft>
              <a:buNone/>
            </a:pPr>
            <a:r>
              <a:rPr lang="en-US" sz="2400" dirty="0">
                <a:solidFill>
                  <a:schemeClr val="tx1"/>
                </a:solidFill>
                <a:latin typeface="Arial Nova"/>
                <a:cs typeface="Segoe UI"/>
              </a:rPr>
              <a:t> with dementia.</a:t>
            </a:r>
          </a:p>
          <a:p>
            <a:pPr marL="0" indent="0">
              <a:lnSpc>
                <a:spcPct val="100000"/>
              </a:lnSpc>
              <a:spcBef>
                <a:spcPts val="0"/>
              </a:spcBef>
              <a:spcAft>
                <a:spcPts val="0"/>
              </a:spcAft>
              <a:buNone/>
            </a:pPr>
            <a:endParaRPr lang="en-US" sz="2400" dirty="0">
              <a:solidFill>
                <a:schemeClr val="tx1"/>
              </a:solidFill>
              <a:latin typeface="Arial Nova"/>
              <a:cs typeface="Segoe UI"/>
            </a:endParaRPr>
          </a:p>
          <a:p>
            <a:pPr marL="0" indent="0">
              <a:lnSpc>
                <a:spcPct val="100000"/>
              </a:lnSpc>
              <a:spcBef>
                <a:spcPts val="0"/>
              </a:spcBef>
              <a:spcAft>
                <a:spcPts val="0"/>
              </a:spcAft>
              <a:buNone/>
            </a:pPr>
            <a:r>
              <a:rPr lang="en-US" sz="2400" dirty="0">
                <a:solidFill>
                  <a:schemeClr val="tx1"/>
                </a:solidFill>
                <a:latin typeface="Arial Nova"/>
                <a:cs typeface="Segoe UI"/>
              </a:rPr>
              <a:t> Evidence-based </a:t>
            </a:r>
          </a:p>
          <a:p>
            <a:pPr indent="0">
              <a:lnSpc>
                <a:spcPct val="100000"/>
              </a:lnSpc>
              <a:spcBef>
                <a:spcPts val="0"/>
              </a:spcBef>
              <a:spcAft>
                <a:spcPts val="0"/>
              </a:spcAft>
            </a:pPr>
            <a:endParaRPr lang="en-US" sz="2400" dirty="0">
              <a:solidFill>
                <a:schemeClr val="tx1"/>
              </a:solidFill>
              <a:latin typeface="Arial Nova"/>
              <a:cs typeface="Segoe UI"/>
            </a:endParaRPr>
          </a:p>
          <a:p>
            <a:pPr marL="0" indent="0">
              <a:lnSpc>
                <a:spcPct val="100000"/>
              </a:lnSpc>
              <a:spcBef>
                <a:spcPts val="0"/>
              </a:spcBef>
              <a:spcAft>
                <a:spcPts val="0"/>
              </a:spcAft>
              <a:buNone/>
            </a:pPr>
            <a:r>
              <a:rPr lang="en-US" sz="2400" dirty="0">
                <a:solidFill>
                  <a:schemeClr val="tx1"/>
                </a:solidFill>
                <a:latin typeface="Arial Nova"/>
                <a:cs typeface="Segoe UI"/>
              </a:rPr>
              <a:t> Adaptable</a:t>
            </a:r>
          </a:p>
          <a:p>
            <a:endParaRPr lang="en-US" sz="2400" b="1" dirty="0">
              <a:latin typeface="Arial Nova"/>
              <a:cs typeface="Calibri"/>
            </a:endParaRPr>
          </a:p>
        </p:txBody>
      </p:sp>
      <p:sp>
        <p:nvSpPr>
          <p:cNvPr id="40" name="Rectangle 39">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74DBE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F543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27397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3F023C-6D51-6B78-8495-1694462385D0}"/>
              </a:ext>
            </a:extLst>
          </p:cNvPr>
          <p:cNvSpPr>
            <a:spLocks noGrp="1"/>
          </p:cNvSpPr>
          <p:nvPr>
            <p:ph type="title"/>
          </p:nvPr>
        </p:nvSpPr>
        <p:spPr>
          <a:xfrm>
            <a:off x="1097280" y="286603"/>
            <a:ext cx="2961800" cy="2111477"/>
          </a:xfrm>
        </p:spPr>
        <p:txBody>
          <a:bodyPr>
            <a:normAutofit/>
          </a:bodyPr>
          <a:lstStyle/>
          <a:p>
            <a:endParaRPr lang="en-US" sz="4000">
              <a:ea typeface="+mj-lt"/>
              <a:cs typeface="+mj-lt"/>
            </a:endParaRPr>
          </a:p>
          <a:p>
            <a:endParaRPr lang="en-US" sz="4000">
              <a:cs typeface="Calibri Light"/>
            </a:endParaRPr>
          </a:p>
        </p:txBody>
      </p:sp>
      <p:sp>
        <p:nvSpPr>
          <p:cNvPr id="8" name="Content Placeholder 7">
            <a:extLst>
              <a:ext uri="{FF2B5EF4-FFF2-40B4-BE49-F238E27FC236}">
                <a16:creationId xmlns:a16="http://schemas.microsoft.com/office/drawing/2014/main" id="{01F170EC-4933-0D0D-24C0-9DBC1E335029}"/>
              </a:ext>
            </a:extLst>
          </p:cNvPr>
          <p:cNvSpPr>
            <a:spLocks noGrp="1"/>
          </p:cNvSpPr>
          <p:nvPr>
            <p:ph idx="1"/>
          </p:nvPr>
        </p:nvSpPr>
        <p:spPr>
          <a:xfrm>
            <a:off x="444134" y="2219836"/>
            <a:ext cx="3787398" cy="3471013"/>
          </a:xfrm>
        </p:spPr>
        <p:txBody>
          <a:bodyPr vert="horz" lIns="0" tIns="45720" rIns="0" bIns="45720" rtlCol="0">
            <a:normAutofit/>
          </a:bodyPr>
          <a:lstStyle/>
          <a:p>
            <a:r>
              <a:rPr lang="en-US" sz="2800" dirty="0">
                <a:solidFill>
                  <a:schemeClr val="tx1"/>
                </a:solidFill>
                <a:latin typeface="Arial Nova"/>
                <a:ea typeface="+mn-lt"/>
                <a:cs typeface="+mn-lt"/>
              </a:rPr>
              <a:t>A very important part of the Tales and Travel Memories program is leaving time at the end for participants to thumb through books and discuss the topic.</a:t>
            </a:r>
          </a:p>
          <a:p>
            <a:endParaRPr lang="en-US" dirty="0">
              <a:cs typeface="Calibri"/>
            </a:endParaRPr>
          </a:p>
        </p:txBody>
      </p:sp>
      <p:pic>
        <p:nvPicPr>
          <p:cNvPr id="4" name="Content Placeholder 3">
            <a:extLst>
              <a:ext uri="{FF2B5EF4-FFF2-40B4-BE49-F238E27FC236}">
                <a16:creationId xmlns:a16="http://schemas.microsoft.com/office/drawing/2014/main" id="{A910B1FB-510F-E7DF-ACF8-47FB033D8022}"/>
              </a:ext>
            </a:extLst>
          </p:cNvPr>
          <p:cNvPicPr>
            <a:picLocks noChangeAspect="1"/>
          </p:cNvPicPr>
          <p:nvPr/>
        </p:nvPicPr>
        <p:blipFill>
          <a:blip r:embed="rId2"/>
          <a:srcRect r="2487" b="2"/>
          <a:stretch/>
        </p:blipFill>
        <p:spPr>
          <a:xfrm>
            <a:off x="4824899" y="643467"/>
            <a:ext cx="6562604" cy="5047382"/>
          </a:xfrm>
          <a:prstGeom prst="rect">
            <a:avLst/>
          </a:prstGeom>
        </p:spPr>
      </p:pic>
      <p:sp>
        <p:nvSpPr>
          <p:cNvPr id="24" name="Rectangle 23">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CA9D5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C40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1665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12EEB3-5447-7C9E-7F5C-6BBB2FBFFB1A}"/>
              </a:ext>
            </a:extLst>
          </p:cNvPr>
          <p:cNvSpPr>
            <a:spLocks noGrp="1"/>
          </p:cNvSpPr>
          <p:nvPr>
            <p:ph type="title"/>
          </p:nvPr>
        </p:nvSpPr>
        <p:spPr>
          <a:xfrm>
            <a:off x="7896655" y="644238"/>
            <a:ext cx="4294282" cy="1395002"/>
          </a:xfrm>
        </p:spPr>
        <p:txBody>
          <a:bodyPr vert="horz" lIns="91440" tIns="45720" rIns="91440" bIns="45720" rtlCol="0" anchor="b">
            <a:noAutofit/>
          </a:bodyPr>
          <a:lstStyle/>
          <a:p>
            <a:r>
              <a:rPr lang="en-US" sz="3600" b="1" dirty="0">
                <a:latin typeface="Arial Nova"/>
              </a:rPr>
              <a:t>What kinds of books do we bring?</a:t>
            </a:r>
            <a:endParaRPr lang="en-US" sz="3600" dirty="0">
              <a:latin typeface="Arial Nova"/>
            </a:endParaRPr>
          </a:p>
        </p:txBody>
      </p:sp>
      <p:pic>
        <p:nvPicPr>
          <p:cNvPr id="4" name="Content Placeholder 3">
            <a:extLst>
              <a:ext uri="{FF2B5EF4-FFF2-40B4-BE49-F238E27FC236}">
                <a16:creationId xmlns:a16="http://schemas.microsoft.com/office/drawing/2014/main" id="{D01155EF-4D01-0478-6594-39D0F052B984}"/>
              </a:ext>
            </a:extLst>
          </p:cNvPr>
          <p:cNvPicPr>
            <a:picLocks noGrp="1" noChangeAspect="1"/>
          </p:cNvPicPr>
          <p:nvPr>
            <p:ph idx="1"/>
          </p:nvPr>
        </p:nvPicPr>
        <p:blipFill>
          <a:blip r:embed="rId2"/>
          <a:srcRect l="13205" r="2" b="2"/>
          <a:stretch/>
        </p:blipFill>
        <p:spPr>
          <a:xfrm>
            <a:off x="633999" y="640081"/>
            <a:ext cx="6909801" cy="5314406"/>
          </a:xfrm>
          <a:prstGeom prst="rect">
            <a:avLst/>
          </a:prstGeom>
        </p:spPr>
      </p:pic>
      <p:cxnSp>
        <p:nvCxnSpPr>
          <p:cNvPr id="12" name="Straight Connector 1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A80C2F4-96E1-A208-A6B9-F41A1BA0872C}"/>
              </a:ext>
            </a:extLst>
          </p:cNvPr>
          <p:cNvSpPr txBox="1"/>
          <p:nvPr/>
        </p:nvSpPr>
        <p:spPr>
          <a:xfrm>
            <a:off x="7892143" y="2465533"/>
            <a:ext cx="4164184" cy="3670180"/>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pPr>
            <a:r>
              <a:rPr lang="en-US" sz="2400" dirty="0">
                <a:latin typeface="Arial Nova" panose="020B0504020202020204" pitchFamily="34" charset="0"/>
              </a:rPr>
              <a:t>Our booklets double as reading material</a:t>
            </a:r>
          </a:p>
          <a:p>
            <a:pPr>
              <a:lnSpc>
                <a:spcPct val="90000"/>
              </a:lnSpc>
              <a:spcAft>
                <a:spcPts val="600"/>
              </a:spcAft>
              <a:buClr>
                <a:schemeClr val="accent1"/>
              </a:buClr>
            </a:pPr>
            <a:endParaRPr lang="en-US" sz="2400" dirty="0">
              <a:latin typeface="Arial Nova" panose="020B0504020202020204" pitchFamily="34" charset="0"/>
            </a:endParaRPr>
          </a:p>
          <a:p>
            <a:pPr>
              <a:lnSpc>
                <a:spcPct val="90000"/>
              </a:lnSpc>
              <a:spcAft>
                <a:spcPts val="600"/>
              </a:spcAft>
              <a:buClr>
                <a:schemeClr val="accent1"/>
              </a:buClr>
            </a:pPr>
            <a:r>
              <a:rPr lang="en-US" sz="2400" dirty="0">
                <a:latin typeface="Arial Nova" panose="020B0504020202020204" pitchFamily="34" charset="0"/>
              </a:rPr>
              <a:t>Children’s non-fiction books​</a:t>
            </a:r>
            <a:endParaRPr lang="en-US" sz="2400" dirty="0">
              <a:latin typeface="Arial Nova" panose="020B0504020202020204" pitchFamily="34" charset="0"/>
              <a:cs typeface="Calibri" panose="020F0502020204030204"/>
            </a:endParaRPr>
          </a:p>
          <a:p>
            <a:pPr>
              <a:lnSpc>
                <a:spcPct val="90000"/>
              </a:lnSpc>
              <a:spcAft>
                <a:spcPts val="600"/>
              </a:spcAft>
              <a:buClr>
                <a:schemeClr val="accent1"/>
              </a:buClr>
            </a:pPr>
            <a:r>
              <a:rPr lang="en-US" sz="2400" dirty="0">
                <a:latin typeface="Arial Nova" panose="020B0504020202020204" pitchFamily="34" charset="0"/>
              </a:rPr>
              <a:t>​</a:t>
            </a:r>
            <a:endParaRPr lang="en-US" sz="2400" dirty="0">
              <a:latin typeface="Arial Nova" panose="020B0504020202020204" pitchFamily="34" charset="0"/>
              <a:cs typeface="Calibri" panose="020F0502020204030204"/>
            </a:endParaRPr>
          </a:p>
          <a:p>
            <a:pPr>
              <a:lnSpc>
                <a:spcPct val="90000"/>
              </a:lnSpc>
              <a:spcAft>
                <a:spcPts val="600"/>
              </a:spcAft>
              <a:buClr>
                <a:schemeClr val="accent1"/>
              </a:buClr>
            </a:pPr>
            <a:r>
              <a:rPr lang="en-US" sz="2400" dirty="0">
                <a:latin typeface="Arial Nova" panose="020B0504020202020204" pitchFamily="34" charset="0"/>
              </a:rPr>
              <a:t>Coffee table books​</a:t>
            </a:r>
            <a:endParaRPr lang="en-US" sz="2400" dirty="0">
              <a:latin typeface="Arial Nova" panose="020B0504020202020204" pitchFamily="34" charset="0"/>
              <a:cs typeface="Calibri" panose="020F0502020204030204"/>
            </a:endParaRPr>
          </a:p>
          <a:p>
            <a:pPr>
              <a:lnSpc>
                <a:spcPct val="90000"/>
              </a:lnSpc>
              <a:spcAft>
                <a:spcPts val="600"/>
              </a:spcAft>
              <a:buClr>
                <a:schemeClr val="accent1"/>
              </a:buClr>
            </a:pPr>
            <a:r>
              <a:rPr lang="en-US" sz="2400" dirty="0">
                <a:latin typeface="Arial Nova" panose="020B0504020202020204" pitchFamily="34" charset="0"/>
              </a:rPr>
              <a:t>​</a:t>
            </a:r>
            <a:endParaRPr lang="en-US" sz="2400" dirty="0">
              <a:latin typeface="Arial Nova" panose="020B0504020202020204" pitchFamily="34" charset="0"/>
              <a:cs typeface="Calibri" panose="020F0502020204030204"/>
            </a:endParaRPr>
          </a:p>
          <a:p>
            <a:pPr>
              <a:lnSpc>
                <a:spcPct val="90000"/>
              </a:lnSpc>
              <a:spcAft>
                <a:spcPts val="600"/>
              </a:spcAft>
              <a:buClr>
                <a:schemeClr val="accent1"/>
              </a:buClr>
            </a:pPr>
            <a:r>
              <a:rPr lang="en-US" sz="2400" dirty="0">
                <a:latin typeface="Arial Nova" panose="020B0504020202020204" pitchFamily="34" charset="0"/>
              </a:rPr>
              <a:t>Occasionally travel brochures or maps </a:t>
            </a:r>
            <a:r>
              <a:rPr lang="en-US" dirty="0">
                <a:highlight>
                  <a:srgbClr val="EDEBE9"/>
                </a:highlight>
              </a:rPr>
              <a:t>​</a:t>
            </a:r>
            <a:endParaRPr lang="en-US" dirty="0">
              <a:highlight>
                <a:srgbClr val="EDEBE9"/>
              </a:highlight>
              <a:cs typeface="Calibri" panose="020F0502020204030204"/>
            </a:endParaRPr>
          </a:p>
        </p:txBody>
      </p:sp>
      <p:sp>
        <p:nvSpPr>
          <p:cNvPr id="14" name="Rectangle 13">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5361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631BE5-3668-F3CF-493C-D2B4F8566193}"/>
              </a:ext>
            </a:extLst>
          </p:cNvPr>
          <p:cNvSpPr txBox="1"/>
          <p:nvPr/>
        </p:nvSpPr>
        <p:spPr>
          <a:xfrm>
            <a:off x="6738965" y="1248697"/>
            <a:ext cx="4813072"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4800" b="1" spc="-50" dirty="0">
                <a:solidFill>
                  <a:schemeClr val="tx1">
                    <a:lumMod val="85000"/>
                    <a:lumOff val="15000"/>
                  </a:schemeClr>
                </a:solidFill>
                <a:latin typeface="Arial Nova"/>
                <a:ea typeface="+mj-ea"/>
                <a:cs typeface="+mj-cs"/>
              </a:rPr>
              <a:t>Part I:  What does reading look like for someone living with dementia?</a:t>
            </a:r>
          </a:p>
          <a:p>
            <a:pPr>
              <a:lnSpc>
                <a:spcPct val="85000"/>
              </a:lnSpc>
              <a:spcBef>
                <a:spcPct val="0"/>
              </a:spcBef>
              <a:spcAft>
                <a:spcPts val="600"/>
              </a:spcAft>
            </a:pPr>
            <a:endParaRPr lang="en-US" sz="4800" b="1" spc="-50" dirty="0">
              <a:solidFill>
                <a:schemeClr val="tx1">
                  <a:lumMod val="85000"/>
                  <a:lumOff val="15000"/>
                </a:schemeClr>
              </a:solidFill>
              <a:latin typeface="Arial Nova"/>
              <a:ea typeface="+mj-ea"/>
              <a:cs typeface="+mj-cs"/>
            </a:endParaRPr>
          </a:p>
        </p:txBody>
      </p:sp>
      <p:pic>
        <p:nvPicPr>
          <p:cNvPr id="3" name="Picture 2">
            <a:extLst>
              <a:ext uri="{FF2B5EF4-FFF2-40B4-BE49-F238E27FC236}">
                <a16:creationId xmlns:a16="http://schemas.microsoft.com/office/drawing/2014/main" id="{517FE642-6274-45D0-179A-0E4229FEB1C9}"/>
              </a:ext>
            </a:extLst>
          </p:cNvPr>
          <p:cNvPicPr>
            <a:picLocks noChangeAspect="1"/>
          </p:cNvPicPr>
          <p:nvPr/>
        </p:nvPicPr>
        <p:blipFill>
          <a:blip r:embed="rId2"/>
          <a:srcRect l="25566" r="25804" b="1"/>
          <a:stretch/>
        </p:blipFill>
        <p:spPr>
          <a:xfrm>
            <a:off x="633999" y="640081"/>
            <a:ext cx="5462001" cy="5054156"/>
          </a:xfrm>
          <a:prstGeom prst="rect">
            <a:avLst/>
          </a:prstGeom>
        </p:spPr>
      </p:pic>
      <p:cxnSp>
        <p:nvCxnSpPr>
          <p:cNvPr id="33" name="Straight Connector 32">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12158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2" name="Straight Connector 31">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50F7FF-6BFA-A88B-3C34-D075EF5D9112}"/>
              </a:ext>
            </a:extLst>
          </p:cNvPr>
          <p:cNvSpPr txBox="1"/>
          <p:nvPr/>
        </p:nvSpPr>
        <p:spPr>
          <a:xfrm>
            <a:off x="898232" y="1804330"/>
            <a:ext cx="3306215" cy="3471013"/>
          </a:xfrm>
          <a:prstGeom prst="rect">
            <a:avLst/>
          </a:prstGeom>
        </p:spPr>
        <p:txBody>
          <a:bodyPr vert="horz" lIns="0" tIns="45720" rIns="0" bIns="45720" rtlCol="0">
            <a:normAutofit/>
          </a:bodyPr>
          <a:lstStyle/>
          <a:p>
            <a:pPr>
              <a:lnSpc>
                <a:spcPct val="90000"/>
              </a:lnSpc>
              <a:spcBef>
                <a:spcPct val="0"/>
              </a:spcBef>
              <a:spcAft>
                <a:spcPts val="600"/>
              </a:spcAft>
              <a:buClr>
                <a:schemeClr val="accent1"/>
              </a:buClr>
              <a:buFont typeface="Calibri" panose="020F0502020204030204" pitchFamily="34" charset="0"/>
            </a:pPr>
            <a:r>
              <a:rPr lang="en-US" sz="4800" b="1" spc="-50" dirty="0">
                <a:latin typeface="Arial Nova" panose="020B0504020202020204" pitchFamily="34" charset="0"/>
              </a:rPr>
              <a:t>This is where the magic happens…</a:t>
            </a:r>
          </a:p>
        </p:txBody>
      </p:sp>
      <p:pic>
        <p:nvPicPr>
          <p:cNvPr id="5" name="Picture 4" descr="A book open on a table&#10;&#10;Description automatically generated">
            <a:extLst>
              <a:ext uri="{FF2B5EF4-FFF2-40B4-BE49-F238E27FC236}">
                <a16:creationId xmlns:a16="http://schemas.microsoft.com/office/drawing/2014/main" id="{384B7AC1-A764-3523-F737-685CDFD17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80" y="643467"/>
            <a:ext cx="6729842" cy="5047382"/>
          </a:xfrm>
          <a:prstGeom prst="rect">
            <a:avLst/>
          </a:prstGeom>
        </p:spPr>
      </p:pic>
      <p:sp>
        <p:nvSpPr>
          <p:cNvPr id="36" name="Rectangle 35">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4B1E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1207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7176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sitting at a table&#10;&#10;Description automatically generated">
            <a:extLst>
              <a:ext uri="{FF2B5EF4-FFF2-40B4-BE49-F238E27FC236}">
                <a16:creationId xmlns:a16="http://schemas.microsoft.com/office/drawing/2014/main" id="{567B3E3C-3245-1013-0425-6E559BE399FA}"/>
              </a:ext>
            </a:extLst>
          </p:cNvPr>
          <p:cNvPicPr>
            <a:picLocks noChangeAspect="1"/>
          </p:cNvPicPr>
          <p:nvPr/>
        </p:nvPicPr>
        <p:blipFill>
          <a:blip r:embed="rId2"/>
          <a:stretch>
            <a:fillRect/>
          </a:stretch>
        </p:blipFill>
        <p:spPr>
          <a:xfrm>
            <a:off x="1622812" y="841248"/>
            <a:ext cx="3532281" cy="5175504"/>
          </a:xfrm>
          <a:prstGeom prst="rect">
            <a:avLst/>
          </a:prstGeom>
        </p:spPr>
      </p:pic>
      <p:pic>
        <p:nvPicPr>
          <p:cNvPr id="3" name="Picture 2" descr="A person hugging an older person in a hallway&#10;&#10;Description automatically generated">
            <a:extLst>
              <a:ext uri="{FF2B5EF4-FFF2-40B4-BE49-F238E27FC236}">
                <a16:creationId xmlns:a16="http://schemas.microsoft.com/office/drawing/2014/main" id="{3873D967-3072-07B4-DD6B-F8E094E6204F}"/>
              </a:ext>
            </a:extLst>
          </p:cNvPr>
          <p:cNvPicPr>
            <a:picLocks noChangeAspect="1"/>
          </p:cNvPicPr>
          <p:nvPr/>
        </p:nvPicPr>
        <p:blipFill>
          <a:blip r:embed="rId3"/>
          <a:stretch>
            <a:fillRect/>
          </a:stretch>
        </p:blipFill>
        <p:spPr>
          <a:xfrm>
            <a:off x="6860539" y="841248"/>
            <a:ext cx="3881628" cy="5175504"/>
          </a:xfrm>
          <a:prstGeom prst="rect">
            <a:avLst/>
          </a:prstGeom>
        </p:spPr>
      </p:pic>
    </p:spTree>
    <p:extLst>
      <p:ext uri="{BB962C8B-B14F-4D97-AF65-F5344CB8AC3E}">
        <p14:creationId xmlns:p14="http://schemas.microsoft.com/office/powerpoint/2010/main" val="106273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4" name="Rectangle 1053">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55" name="Straight Connector 105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56" name="Rectangle 105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C18BF3-C56E-D313-B253-36355023DA30}"/>
              </a:ext>
            </a:extLst>
          </p:cNvPr>
          <p:cNvSpPr txBox="1"/>
          <p:nvPr/>
        </p:nvSpPr>
        <p:spPr>
          <a:xfrm>
            <a:off x="633999" y="4550229"/>
            <a:ext cx="10909073" cy="1057655"/>
          </a:xfrm>
          <a:prstGeom prst="rect">
            <a:avLst/>
          </a:prstGeom>
        </p:spPr>
        <p:txBody>
          <a:bodyPr vert="horz" lIns="91440" tIns="45720" rIns="91440" bIns="45720" rtlCol="0" anchor="b">
            <a:normAutofit fontScale="85000" lnSpcReduction="10000"/>
          </a:bodyPr>
          <a:lstStyle/>
          <a:p>
            <a:pPr>
              <a:lnSpc>
                <a:spcPct val="85000"/>
              </a:lnSpc>
              <a:spcBef>
                <a:spcPct val="0"/>
              </a:spcBef>
              <a:spcAft>
                <a:spcPts val="600"/>
              </a:spcAft>
            </a:pPr>
            <a:r>
              <a:rPr lang="en-US" sz="6000" b="1" spc="-50" dirty="0">
                <a:solidFill>
                  <a:schemeClr val="tx1">
                    <a:lumMod val="85000"/>
                    <a:lumOff val="15000"/>
                  </a:schemeClr>
                </a:solidFill>
                <a:latin typeface="Arial Nova" panose="020B0504020202020204" pitchFamily="34" charset="0"/>
                <a:ea typeface="+mj-ea"/>
                <a:cs typeface="+mj-cs"/>
              </a:rPr>
              <a:t>Reading is more than just books…</a:t>
            </a:r>
          </a:p>
        </p:txBody>
      </p:sp>
      <p:pic>
        <p:nvPicPr>
          <p:cNvPr id="1026" name="Picture 2" descr="Free Book Love photo and picture">
            <a:extLst>
              <a:ext uri="{FF2B5EF4-FFF2-40B4-BE49-F238E27FC236}">
                <a16:creationId xmlns:a16="http://schemas.microsoft.com/office/drawing/2014/main" id="{ECEF1566-B82D-9A2D-5CCC-1397AA95D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621" r="-1" b="29937"/>
          <a:stretch/>
        </p:blipFill>
        <p:spPr bwMode="auto">
          <a:xfrm>
            <a:off x="635457" y="640080"/>
            <a:ext cx="10916463"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1057" name="Straight Connector 1056">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58" name="Rectangle 1057">
            <a:extLst>
              <a:ext uri="{FF2B5EF4-FFF2-40B4-BE49-F238E27FC236}">
                <a16:creationId xmlns:a16="http://schemas.microsoft.com/office/drawing/2014/main" id="{7CFB8C0F-4E01-4C10-A861-0C16EB92D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9" name="Rectangle 1058">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2761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6B73C-0012-D75A-064A-1EA1D5178FB1}"/>
              </a:ext>
            </a:extLst>
          </p:cNvPr>
          <p:cNvPicPr>
            <a:picLocks noChangeAspect="1"/>
          </p:cNvPicPr>
          <p:nvPr/>
        </p:nvPicPr>
        <p:blipFill>
          <a:blip r:embed="rId2"/>
          <a:stretch>
            <a:fillRect/>
          </a:stretch>
        </p:blipFill>
        <p:spPr>
          <a:xfrm>
            <a:off x="1006722" y="3553600"/>
            <a:ext cx="4084674" cy="2444708"/>
          </a:xfrm>
          <a:prstGeom prst="rect">
            <a:avLst/>
          </a:prstGeom>
        </p:spPr>
      </p:pic>
      <p:pic>
        <p:nvPicPr>
          <p:cNvPr id="3" name="Picture 2">
            <a:extLst>
              <a:ext uri="{FF2B5EF4-FFF2-40B4-BE49-F238E27FC236}">
                <a16:creationId xmlns:a16="http://schemas.microsoft.com/office/drawing/2014/main" id="{8EF2E1CC-19A2-BBB8-AA65-674579792278}"/>
              </a:ext>
            </a:extLst>
          </p:cNvPr>
          <p:cNvPicPr>
            <a:picLocks noChangeAspect="1"/>
          </p:cNvPicPr>
          <p:nvPr/>
        </p:nvPicPr>
        <p:blipFill>
          <a:blip r:embed="rId3"/>
          <a:stretch>
            <a:fillRect/>
          </a:stretch>
        </p:blipFill>
        <p:spPr>
          <a:xfrm>
            <a:off x="6349283" y="3436024"/>
            <a:ext cx="4517528" cy="3072650"/>
          </a:xfrm>
          <a:prstGeom prst="rect">
            <a:avLst/>
          </a:prstGeom>
        </p:spPr>
      </p:pic>
      <p:pic>
        <p:nvPicPr>
          <p:cNvPr id="4" name="Picture 3">
            <a:extLst>
              <a:ext uri="{FF2B5EF4-FFF2-40B4-BE49-F238E27FC236}">
                <a16:creationId xmlns:a16="http://schemas.microsoft.com/office/drawing/2014/main" id="{A209C0E3-71EE-7598-E415-0A090EB074F1}"/>
              </a:ext>
            </a:extLst>
          </p:cNvPr>
          <p:cNvPicPr>
            <a:picLocks noChangeAspect="1"/>
          </p:cNvPicPr>
          <p:nvPr/>
        </p:nvPicPr>
        <p:blipFill>
          <a:blip r:embed="rId4"/>
          <a:stretch>
            <a:fillRect/>
          </a:stretch>
        </p:blipFill>
        <p:spPr>
          <a:xfrm>
            <a:off x="1549313" y="3870888"/>
            <a:ext cx="2999492" cy="2030144"/>
          </a:xfrm>
          <a:prstGeom prst="rect">
            <a:avLst/>
          </a:prstGeom>
        </p:spPr>
      </p:pic>
      <p:sp>
        <p:nvSpPr>
          <p:cNvPr id="6" name="TextBox 5">
            <a:extLst>
              <a:ext uri="{FF2B5EF4-FFF2-40B4-BE49-F238E27FC236}">
                <a16:creationId xmlns:a16="http://schemas.microsoft.com/office/drawing/2014/main" id="{AF31CCC8-4885-5FFB-01EE-9AD6A1D55E03}"/>
              </a:ext>
            </a:extLst>
          </p:cNvPr>
          <p:cNvSpPr txBox="1"/>
          <p:nvPr/>
        </p:nvSpPr>
        <p:spPr>
          <a:xfrm>
            <a:off x="5709474" y="1452530"/>
            <a:ext cx="6197181" cy="1815882"/>
          </a:xfrm>
          <a:prstGeom prst="rect">
            <a:avLst/>
          </a:prstGeom>
          <a:noFill/>
        </p:spPr>
        <p:txBody>
          <a:bodyPr wrap="square">
            <a:spAutoFit/>
          </a:bodyPr>
          <a:lstStyle/>
          <a:p>
            <a:r>
              <a:rPr lang="en-US" sz="2800" dirty="0">
                <a:latin typeface="Arial Nova" panose="020B0504020202020204" pitchFamily="34" charset="0"/>
              </a:rPr>
              <a:t>Type up trivia questions or jokes around a theme of interest.  Have the participants take turns answering the questions or reading the jokes.</a:t>
            </a:r>
          </a:p>
        </p:txBody>
      </p:sp>
      <p:sp>
        <p:nvSpPr>
          <p:cNvPr id="7" name="TextBox 6">
            <a:extLst>
              <a:ext uri="{FF2B5EF4-FFF2-40B4-BE49-F238E27FC236}">
                <a16:creationId xmlns:a16="http://schemas.microsoft.com/office/drawing/2014/main" id="{1A096490-7C5E-016E-2CB4-761ECA538E9F}"/>
              </a:ext>
            </a:extLst>
          </p:cNvPr>
          <p:cNvSpPr txBox="1"/>
          <p:nvPr/>
        </p:nvSpPr>
        <p:spPr>
          <a:xfrm>
            <a:off x="6096000" y="349326"/>
            <a:ext cx="5194179" cy="830997"/>
          </a:xfrm>
          <a:prstGeom prst="rect">
            <a:avLst/>
          </a:prstGeom>
          <a:noFill/>
        </p:spPr>
        <p:txBody>
          <a:bodyPr wrap="none" rtlCol="0">
            <a:spAutoFit/>
          </a:bodyPr>
          <a:lstStyle/>
          <a:p>
            <a:r>
              <a:rPr lang="en-US" sz="4800" b="1" dirty="0">
                <a:latin typeface="Arial Nova" panose="020B0504020202020204" pitchFamily="34" charset="0"/>
              </a:rPr>
              <a:t>Try trivia or jokes</a:t>
            </a:r>
          </a:p>
        </p:txBody>
      </p:sp>
      <p:pic>
        <p:nvPicPr>
          <p:cNvPr id="8" name="Picture 7">
            <a:extLst>
              <a:ext uri="{FF2B5EF4-FFF2-40B4-BE49-F238E27FC236}">
                <a16:creationId xmlns:a16="http://schemas.microsoft.com/office/drawing/2014/main" id="{27E2612D-AC25-4F69-DDBE-E5A769CB51F4}"/>
              </a:ext>
            </a:extLst>
          </p:cNvPr>
          <p:cNvPicPr>
            <a:picLocks noChangeAspect="1"/>
          </p:cNvPicPr>
          <p:nvPr/>
        </p:nvPicPr>
        <p:blipFill>
          <a:blip r:embed="rId5"/>
          <a:stretch>
            <a:fillRect/>
          </a:stretch>
        </p:blipFill>
        <p:spPr>
          <a:xfrm>
            <a:off x="-1425" y="0"/>
            <a:ext cx="5143500" cy="6858000"/>
          </a:xfrm>
          <a:prstGeom prst="rect">
            <a:avLst/>
          </a:prstGeom>
        </p:spPr>
      </p:pic>
    </p:spTree>
    <p:extLst>
      <p:ext uri="{BB962C8B-B14F-4D97-AF65-F5344CB8AC3E}">
        <p14:creationId xmlns:p14="http://schemas.microsoft.com/office/powerpoint/2010/main" val="1700183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304DD-A9ED-C935-2367-868FA2C69473}"/>
              </a:ext>
            </a:extLst>
          </p:cNvPr>
          <p:cNvPicPr>
            <a:picLocks noChangeAspect="1"/>
          </p:cNvPicPr>
          <p:nvPr/>
        </p:nvPicPr>
        <p:blipFill>
          <a:blip r:embed="rId2"/>
          <a:stretch>
            <a:fillRect/>
          </a:stretch>
        </p:blipFill>
        <p:spPr>
          <a:xfrm>
            <a:off x="371266" y="387124"/>
            <a:ext cx="3103133" cy="2328874"/>
          </a:xfrm>
          <a:prstGeom prst="rect">
            <a:avLst/>
          </a:prstGeom>
        </p:spPr>
      </p:pic>
      <p:sp>
        <p:nvSpPr>
          <p:cNvPr id="7" name="TextBox 6">
            <a:extLst>
              <a:ext uri="{FF2B5EF4-FFF2-40B4-BE49-F238E27FC236}">
                <a16:creationId xmlns:a16="http://schemas.microsoft.com/office/drawing/2014/main" id="{E148ED93-0C09-025E-4E27-06F626FFE27E}"/>
              </a:ext>
            </a:extLst>
          </p:cNvPr>
          <p:cNvSpPr txBox="1"/>
          <p:nvPr/>
        </p:nvSpPr>
        <p:spPr>
          <a:xfrm>
            <a:off x="3813115" y="158524"/>
            <a:ext cx="7676151" cy="6001643"/>
          </a:xfrm>
          <a:prstGeom prst="rect">
            <a:avLst/>
          </a:prstGeom>
          <a:noFill/>
        </p:spPr>
        <p:txBody>
          <a:bodyPr wrap="square">
            <a:spAutoFit/>
          </a:bodyPr>
          <a:lstStyle/>
          <a:p>
            <a:r>
              <a:rPr lang="en-US" sz="4800" b="1" dirty="0">
                <a:latin typeface="Arial Nova" panose="020B0504020202020204" pitchFamily="34" charset="0"/>
              </a:rPr>
              <a:t>Newspaper or </a:t>
            </a:r>
          </a:p>
          <a:p>
            <a:r>
              <a:rPr lang="en-US" sz="4800" b="1" dirty="0">
                <a:latin typeface="Arial Nova" panose="020B0504020202020204" pitchFamily="34" charset="0"/>
              </a:rPr>
              <a:t>magazine articles</a:t>
            </a:r>
          </a:p>
          <a:p>
            <a:endParaRPr lang="en-US" b="1" dirty="0">
              <a:latin typeface="Arial Nova" panose="020B0504020202020204" pitchFamily="34" charset="0"/>
            </a:endParaRPr>
          </a:p>
          <a:p>
            <a:r>
              <a:rPr lang="en-US" dirty="0">
                <a:latin typeface="Arial Nova" panose="020B0504020202020204" pitchFamily="34" charset="0"/>
              </a:rPr>
              <a:t>Example:  </a:t>
            </a:r>
            <a:r>
              <a:rPr lang="en-US" b="0" i="0" dirty="0">
                <a:effectLst/>
                <a:latin typeface="Arial Nova" panose="020B0504020202020204" pitchFamily="34" charset="0"/>
              </a:rPr>
              <a:t>Stein, Jared.  “Why We Love Opening Day.”  </a:t>
            </a:r>
            <a:r>
              <a:rPr lang="en-US" b="0" i="0" dirty="0" err="1">
                <a:effectLst/>
                <a:latin typeface="Arial Nova" panose="020B0504020202020204" pitchFamily="34" charset="0"/>
              </a:rPr>
              <a:t>Gunaxin</a:t>
            </a:r>
            <a:r>
              <a:rPr lang="en-US" b="0" i="0" dirty="0">
                <a:effectLst/>
                <a:latin typeface="Arial Nova" panose="020B0504020202020204" pitchFamily="34" charset="0"/>
              </a:rPr>
              <a:t>, 30 March 2018.</a:t>
            </a:r>
          </a:p>
          <a:p>
            <a:r>
              <a:rPr lang="en-US" b="0" i="0" u="sng" strike="noStrike" dirty="0">
                <a:effectLst/>
                <a:latin typeface="Arial Nova" panose="020B0504020202020204" pitchFamily="34" charset="0"/>
                <a:hlinkClick r:id="rId3">
                  <a:extLst>
                    <a:ext uri="{A12FA001-AC4F-418D-AE19-62706E023703}">
                      <ahyp:hlinkClr xmlns:ahyp="http://schemas.microsoft.com/office/drawing/2018/hyperlinkcolor" val="tx"/>
                    </a:ext>
                  </a:extLst>
                </a:hlinkClick>
              </a:rPr>
              <a:t>https://gunaxin.com/love-opening-day</a:t>
            </a:r>
            <a:r>
              <a:rPr lang="en-US" b="0" i="0" dirty="0">
                <a:effectLst/>
                <a:latin typeface="Arial Nova" panose="020B0504020202020204" pitchFamily="34" charset="0"/>
              </a:rPr>
              <a:t> </a:t>
            </a:r>
          </a:p>
          <a:p>
            <a:endParaRPr lang="en-US" dirty="0">
              <a:solidFill>
                <a:srgbClr val="000000"/>
              </a:solidFill>
              <a:latin typeface="Arial Nova" panose="020B0504020202020204" pitchFamily="34" charset="0"/>
            </a:endParaRPr>
          </a:p>
          <a:p>
            <a:r>
              <a:rPr lang="en-US" dirty="0">
                <a:solidFill>
                  <a:srgbClr val="000000"/>
                </a:solidFill>
                <a:latin typeface="Arial Nova" panose="020B0504020202020204" pitchFamily="34" charset="0"/>
              </a:rPr>
              <a:t>Excerpt:</a:t>
            </a:r>
          </a:p>
          <a:p>
            <a:endParaRPr lang="en-US" dirty="0">
              <a:solidFill>
                <a:srgbClr val="000000"/>
              </a:solidFill>
              <a:latin typeface="Arial Nova" panose="020B0504020202020204" pitchFamily="34" charset="0"/>
            </a:endParaRPr>
          </a:p>
          <a:p>
            <a:r>
              <a:rPr lang="en-US" sz="1800" b="0" i="0" dirty="0">
                <a:effectLst/>
                <a:latin typeface="Arial Nova" panose="020B0504020202020204" pitchFamily="34" charset="0"/>
              </a:rPr>
              <a:t>“Do we really need another reason to play hooky from our lives and escape to the ballpark for a few hours? I think not. Heading out to catch your team kick off the season with your friends and like-minded fans while enjoying some of America’s finest over-priced beer is the preamble to Memorial Day. Opening Day for Major League Baseball symbolizes the change of seasons from our dark, cold winters to our chirpy, sunny start of spring. Like Memorial Day, it is not officially the start of the new seasonal change, but it is, for all intents and purposes the start of the new season, and for that, we celebrate.”</a:t>
            </a:r>
            <a:endParaRPr lang="en-US" sz="1800" dirty="0">
              <a:latin typeface="Arial Nova" panose="020B0504020202020204" pitchFamily="34" charset="0"/>
            </a:endParaRPr>
          </a:p>
        </p:txBody>
      </p:sp>
    </p:spTree>
    <p:extLst>
      <p:ext uri="{BB962C8B-B14F-4D97-AF65-F5344CB8AC3E}">
        <p14:creationId xmlns:p14="http://schemas.microsoft.com/office/powerpoint/2010/main" val="158864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16B7F1-D4C4-9411-0391-63FEBA7F0642}"/>
              </a:ext>
            </a:extLst>
          </p:cNvPr>
          <p:cNvSpPr txBox="1"/>
          <p:nvPr/>
        </p:nvSpPr>
        <p:spPr>
          <a:xfrm>
            <a:off x="4974769" y="293606"/>
            <a:ext cx="6574972" cy="1450757"/>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b="1" spc="-50" dirty="0">
                <a:latin typeface="Arial Nova" panose="020B0504020202020204" pitchFamily="34" charset="0"/>
                <a:ea typeface="+mj-ea"/>
                <a:cs typeface="+mj-cs"/>
              </a:rPr>
              <a:t>Local History</a:t>
            </a:r>
          </a:p>
        </p:txBody>
      </p:sp>
      <p:pic>
        <p:nvPicPr>
          <p:cNvPr id="4" name="Picture 3">
            <a:extLst>
              <a:ext uri="{FF2B5EF4-FFF2-40B4-BE49-F238E27FC236}">
                <a16:creationId xmlns:a16="http://schemas.microsoft.com/office/drawing/2014/main" id="{FF163D58-0C5B-9ED9-3151-D3379455BBC9}"/>
              </a:ext>
            </a:extLst>
          </p:cNvPr>
          <p:cNvPicPr>
            <a:picLocks noChangeAspect="1"/>
          </p:cNvPicPr>
          <p:nvPr/>
        </p:nvPicPr>
        <p:blipFill>
          <a:blip r:embed="rId2"/>
          <a:srcRect l="25049" r="19235"/>
          <a:stretch/>
        </p:blipFill>
        <p:spPr>
          <a:xfrm>
            <a:off x="633999" y="640081"/>
            <a:ext cx="4001315" cy="5314406"/>
          </a:xfrm>
          <a:prstGeom prst="rect">
            <a:avLst/>
          </a:prstGeom>
        </p:spPr>
      </p:pic>
      <p:cxnSp>
        <p:nvCxnSpPr>
          <p:cNvPr id="28" name="Straight Connector 27">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16354A-226D-EB48-5069-A1CC1F0CF1B9}"/>
              </a:ext>
            </a:extLst>
          </p:cNvPr>
          <p:cNvSpPr txBox="1"/>
          <p:nvPr/>
        </p:nvSpPr>
        <p:spPr>
          <a:xfrm>
            <a:off x="4974769" y="2198914"/>
            <a:ext cx="6844337" cy="3670180"/>
          </a:xfrm>
          <a:prstGeom prst="rect">
            <a:avLst/>
          </a:prstGeom>
        </p:spPr>
        <p:txBody>
          <a:bodyPr vert="horz" lIns="0" tIns="45720" rIns="0" bIns="45720" rtlCol="0" anchor="t">
            <a:noAutofit/>
          </a:bodyPr>
          <a:lstStyle/>
          <a:p>
            <a:pPr>
              <a:lnSpc>
                <a:spcPct val="90000"/>
              </a:lnSpc>
              <a:spcAft>
                <a:spcPts val="600"/>
              </a:spcAft>
              <a:buClr>
                <a:schemeClr val="accent1"/>
              </a:buClr>
              <a:buFont typeface="Calibri" panose="020F0502020204030204" pitchFamily="34" charset="0"/>
            </a:pPr>
            <a:r>
              <a:rPr lang="en-US" sz="2000" dirty="0">
                <a:latin typeface="Arial Nova"/>
              </a:rPr>
              <a:t>Is there a local history site in your area?  A famous landmark?  A factory that produces something unique?</a:t>
            </a:r>
          </a:p>
          <a:p>
            <a:pPr>
              <a:lnSpc>
                <a:spcPct val="90000"/>
              </a:lnSpc>
              <a:spcAft>
                <a:spcPts val="600"/>
              </a:spcAft>
              <a:buClr>
                <a:schemeClr val="accent1"/>
              </a:buClr>
              <a:buFont typeface="Calibri" panose="020F0502020204030204" pitchFamily="34" charset="0"/>
            </a:pPr>
            <a:endParaRPr lang="en-US" sz="20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r>
              <a:rPr lang="en-US" sz="2000" dirty="0">
                <a:latin typeface="Arial Nova"/>
              </a:rPr>
              <a:t>Chances are good that there is already appropriate literature written that talks about the place.  Check on their website or with their visitor’s center.  </a:t>
            </a:r>
            <a:endParaRPr lang="en-US" sz="20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endParaRPr lang="en-US" sz="20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r>
              <a:rPr lang="en-US" sz="2000" dirty="0">
                <a:latin typeface="Arial Nova"/>
              </a:rPr>
              <a:t>You may need to enlarge the text for your readers.   </a:t>
            </a:r>
            <a:endParaRPr lang="en-US" sz="20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endParaRPr lang="en-US" sz="20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r>
              <a:rPr lang="en-US" sz="2000" dirty="0">
                <a:latin typeface="Arial Nova"/>
              </a:rPr>
              <a:t>Your readers may already know the place, which could spark good discussions.</a:t>
            </a:r>
          </a:p>
        </p:txBody>
      </p:sp>
      <p:sp>
        <p:nvSpPr>
          <p:cNvPr id="29" name="Rectangle 28">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976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9A61FF-3772-DDCA-71F6-4DE6E12C4D4B}"/>
              </a:ext>
            </a:extLst>
          </p:cNvPr>
          <p:cNvSpPr txBox="1"/>
          <p:nvPr/>
        </p:nvSpPr>
        <p:spPr>
          <a:xfrm>
            <a:off x="455173" y="1583069"/>
            <a:ext cx="11281653" cy="954107"/>
          </a:xfrm>
          <a:prstGeom prst="rect">
            <a:avLst/>
          </a:prstGeom>
          <a:noFill/>
        </p:spPr>
        <p:txBody>
          <a:bodyPr wrap="square" lIns="91440" tIns="45720" rIns="91440" bIns="45720" anchor="t">
            <a:spAutoFit/>
          </a:bodyPr>
          <a:lstStyle/>
          <a:p>
            <a:r>
              <a:rPr lang="en-US" sz="2800" dirty="0">
                <a:latin typeface="Arial Nova"/>
              </a:rPr>
              <a:t>Read printed lyrics to songs as poetry, use them for a singalong or sing along with a video with captioned lyrics. </a:t>
            </a:r>
            <a:endParaRPr lang="en-US" sz="2800" dirty="0">
              <a:latin typeface="Arial Nova" panose="020B0504020202020204" pitchFamily="34" charset="0"/>
            </a:endParaRPr>
          </a:p>
        </p:txBody>
      </p:sp>
      <p:pic>
        <p:nvPicPr>
          <p:cNvPr id="4" name="Picture 3">
            <a:extLst>
              <a:ext uri="{FF2B5EF4-FFF2-40B4-BE49-F238E27FC236}">
                <a16:creationId xmlns:a16="http://schemas.microsoft.com/office/drawing/2014/main" id="{0ED847ED-611C-909B-5451-8F0C287D77A4}"/>
              </a:ext>
            </a:extLst>
          </p:cNvPr>
          <p:cNvPicPr>
            <a:picLocks noChangeAspect="1"/>
          </p:cNvPicPr>
          <p:nvPr/>
        </p:nvPicPr>
        <p:blipFill>
          <a:blip r:embed="rId2"/>
          <a:stretch>
            <a:fillRect/>
          </a:stretch>
        </p:blipFill>
        <p:spPr>
          <a:xfrm>
            <a:off x="2997200" y="3046650"/>
            <a:ext cx="2359356" cy="2548349"/>
          </a:xfrm>
          <a:prstGeom prst="rect">
            <a:avLst/>
          </a:prstGeom>
        </p:spPr>
      </p:pic>
      <p:pic>
        <p:nvPicPr>
          <p:cNvPr id="5" name="Picture 4">
            <a:extLst>
              <a:ext uri="{FF2B5EF4-FFF2-40B4-BE49-F238E27FC236}">
                <a16:creationId xmlns:a16="http://schemas.microsoft.com/office/drawing/2014/main" id="{7E0BA231-DD14-D7F0-DD1E-EC47C31EDDC8}"/>
              </a:ext>
            </a:extLst>
          </p:cNvPr>
          <p:cNvPicPr>
            <a:picLocks noChangeAspect="1"/>
          </p:cNvPicPr>
          <p:nvPr/>
        </p:nvPicPr>
        <p:blipFill>
          <a:blip r:embed="rId3"/>
          <a:stretch>
            <a:fillRect/>
          </a:stretch>
        </p:blipFill>
        <p:spPr>
          <a:xfrm>
            <a:off x="3192960" y="2936912"/>
            <a:ext cx="2103302" cy="2767824"/>
          </a:xfrm>
          <a:prstGeom prst="rect">
            <a:avLst/>
          </a:prstGeom>
        </p:spPr>
      </p:pic>
      <p:pic>
        <p:nvPicPr>
          <p:cNvPr id="6" name="Picture 5">
            <a:extLst>
              <a:ext uri="{FF2B5EF4-FFF2-40B4-BE49-F238E27FC236}">
                <a16:creationId xmlns:a16="http://schemas.microsoft.com/office/drawing/2014/main" id="{09A1D4A6-A91D-F784-93DA-848ECBD76C59}"/>
              </a:ext>
            </a:extLst>
          </p:cNvPr>
          <p:cNvPicPr>
            <a:picLocks noChangeAspect="1"/>
          </p:cNvPicPr>
          <p:nvPr/>
        </p:nvPicPr>
        <p:blipFill>
          <a:blip r:embed="rId4"/>
          <a:stretch>
            <a:fillRect/>
          </a:stretch>
        </p:blipFill>
        <p:spPr>
          <a:xfrm>
            <a:off x="6095999" y="2936912"/>
            <a:ext cx="1926503" cy="2749534"/>
          </a:xfrm>
          <a:prstGeom prst="rect">
            <a:avLst/>
          </a:prstGeom>
        </p:spPr>
      </p:pic>
      <p:sp>
        <p:nvSpPr>
          <p:cNvPr id="8" name="TextBox 7">
            <a:extLst>
              <a:ext uri="{FF2B5EF4-FFF2-40B4-BE49-F238E27FC236}">
                <a16:creationId xmlns:a16="http://schemas.microsoft.com/office/drawing/2014/main" id="{6B5FAFB2-B88F-7B95-6CE5-6D475527A276}"/>
              </a:ext>
            </a:extLst>
          </p:cNvPr>
          <p:cNvSpPr txBox="1"/>
          <p:nvPr/>
        </p:nvSpPr>
        <p:spPr>
          <a:xfrm>
            <a:off x="735609" y="544655"/>
            <a:ext cx="11456391" cy="830997"/>
          </a:xfrm>
          <a:prstGeom prst="rect">
            <a:avLst/>
          </a:prstGeom>
          <a:noFill/>
        </p:spPr>
        <p:txBody>
          <a:bodyPr wrap="square">
            <a:spAutoFit/>
          </a:bodyPr>
          <a:lstStyle/>
          <a:p>
            <a:r>
              <a:rPr lang="en-US" sz="4800" b="1" dirty="0">
                <a:latin typeface="Arial Nova" panose="020B0504020202020204" pitchFamily="34" charset="0"/>
              </a:rPr>
              <a:t>Use Music Lyrics as Reading Material</a:t>
            </a:r>
          </a:p>
        </p:txBody>
      </p:sp>
    </p:spTree>
    <p:extLst>
      <p:ext uri="{BB962C8B-B14F-4D97-AF65-F5344CB8AC3E}">
        <p14:creationId xmlns:p14="http://schemas.microsoft.com/office/powerpoint/2010/main" val="229965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0CA78-D450-2C05-8DAE-80910B69207C}"/>
              </a:ext>
            </a:extLst>
          </p:cNvPr>
          <p:cNvPicPr>
            <a:picLocks noChangeAspect="1"/>
          </p:cNvPicPr>
          <p:nvPr/>
        </p:nvPicPr>
        <p:blipFill>
          <a:blip r:embed="rId2"/>
          <a:stretch>
            <a:fillRect/>
          </a:stretch>
        </p:blipFill>
        <p:spPr>
          <a:xfrm>
            <a:off x="702725" y="456486"/>
            <a:ext cx="3023878" cy="4505334"/>
          </a:xfrm>
          <a:prstGeom prst="rect">
            <a:avLst/>
          </a:prstGeom>
        </p:spPr>
      </p:pic>
      <p:sp>
        <p:nvSpPr>
          <p:cNvPr id="4" name="TextBox 3">
            <a:extLst>
              <a:ext uri="{FF2B5EF4-FFF2-40B4-BE49-F238E27FC236}">
                <a16:creationId xmlns:a16="http://schemas.microsoft.com/office/drawing/2014/main" id="{D6494851-DCFD-1EB2-47FB-7C0FAD16E0C1}"/>
              </a:ext>
            </a:extLst>
          </p:cNvPr>
          <p:cNvSpPr txBox="1"/>
          <p:nvPr/>
        </p:nvSpPr>
        <p:spPr>
          <a:xfrm>
            <a:off x="618292" y="5195119"/>
            <a:ext cx="3192744" cy="923330"/>
          </a:xfrm>
          <a:prstGeom prst="rect">
            <a:avLst/>
          </a:prstGeom>
          <a:noFill/>
        </p:spPr>
        <p:txBody>
          <a:bodyPr wrap="square">
            <a:spAutoFit/>
          </a:bodyPr>
          <a:lstStyle/>
          <a:p>
            <a:r>
              <a:rPr lang="en-US" dirty="0">
                <a:latin typeface="Arial Nova" panose="020B0504020202020204" pitchFamily="34" charset="0"/>
              </a:rPr>
              <a:t>The Blanchard News (Blanchard, Oklahoma) · 22 Dec 1960, Thu · Page 7 </a:t>
            </a:r>
          </a:p>
        </p:txBody>
      </p:sp>
      <p:sp>
        <p:nvSpPr>
          <p:cNvPr id="6" name="TextBox 5">
            <a:extLst>
              <a:ext uri="{FF2B5EF4-FFF2-40B4-BE49-F238E27FC236}">
                <a16:creationId xmlns:a16="http://schemas.microsoft.com/office/drawing/2014/main" id="{F853870A-6C16-C495-2BA8-1985E68B7946}"/>
              </a:ext>
            </a:extLst>
          </p:cNvPr>
          <p:cNvSpPr txBox="1"/>
          <p:nvPr/>
        </p:nvSpPr>
        <p:spPr>
          <a:xfrm>
            <a:off x="3811036" y="496194"/>
            <a:ext cx="8325130" cy="830997"/>
          </a:xfrm>
          <a:prstGeom prst="rect">
            <a:avLst/>
          </a:prstGeom>
          <a:noFill/>
        </p:spPr>
        <p:txBody>
          <a:bodyPr wrap="square">
            <a:spAutoFit/>
          </a:bodyPr>
          <a:lstStyle/>
          <a:p>
            <a:r>
              <a:rPr lang="en-US" sz="4800" b="1" dirty="0">
                <a:latin typeface="Arial Nova" panose="020B0504020202020204" pitchFamily="34" charset="0"/>
              </a:rPr>
              <a:t>Seasonal Reading Activities</a:t>
            </a:r>
          </a:p>
        </p:txBody>
      </p:sp>
      <p:sp>
        <p:nvSpPr>
          <p:cNvPr id="8" name="TextBox 7">
            <a:extLst>
              <a:ext uri="{FF2B5EF4-FFF2-40B4-BE49-F238E27FC236}">
                <a16:creationId xmlns:a16="http://schemas.microsoft.com/office/drawing/2014/main" id="{8AD2009F-8128-A898-CE7A-76DBB0775EB4}"/>
              </a:ext>
            </a:extLst>
          </p:cNvPr>
          <p:cNvSpPr txBox="1"/>
          <p:nvPr/>
        </p:nvSpPr>
        <p:spPr>
          <a:xfrm>
            <a:off x="4546600" y="1859339"/>
            <a:ext cx="6705600" cy="3477875"/>
          </a:xfrm>
          <a:prstGeom prst="rect">
            <a:avLst/>
          </a:prstGeom>
          <a:noFill/>
        </p:spPr>
        <p:txBody>
          <a:bodyPr wrap="square">
            <a:spAutoFit/>
          </a:bodyPr>
          <a:lstStyle/>
          <a:p>
            <a:r>
              <a:rPr lang="en-US" sz="2000" dirty="0">
                <a:latin typeface="Arial Nova" panose="020B0504020202020204" pitchFamily="34" charset="0"/>
              </a:rPr>
              <a:t>Read letters to Santa that children have written that were published in the newspaper.  </a:t>
            </a:r>
          </a:p>
          <a:p>
            <a:endParaRPr lang="en-US" sz="2000" dirty="0">
              <a:latin typeface="Arial Nova" panose="020B0504020202020204" pitchFamily="34" charset="0"/>
            </a:endParaRPr>
          </a:p>
          <a:p>
            <a:r>
              <a:rPr lang="en-US" sz="2000" dirty="0">
                <a:latin typeface="Arial Nova" panose="020B0504020202020204" pitchFamily="34" charset="0"/>
              </a:rPr>
              <a:t>You can find these on the internet or by searching through old newspapers online such as newspapers.com or Chronicling America.  Enlarge the text on a copy machine for easier readability.</a:t>
            </a:r>
          </a:p>
          <a:p>
            <a:endParaRPr lang="en-US" sz="2000" dirty="0">
              <a:latin typeface="Arial Nova" panose="020B0504020202020204" pitchFamily="34" charset="0"/>
            </a:endParaRPr>
          </a:p>
          <a:p>
            <a:r>
              <a:rPr lang="en-US" sz="2000" dirty="0">
                <a:latin typeface="Arial Nova" panose="020B0504020202020204" pitchFamily="34" charset="0"/>
              </a:rPr>
              <a:t>These are funny, but they also evoke childhood memories of favorite toys and holiday traditions.  This can lead to lively discussions.</a:t>
            </a:r>
          </a:p>
        </p:txBody>
      </p:sp>
    </p:spTree>
    <p:extLst>
      <p:ext uri="{BB962C8B-B14F-4D97-AF65-F5344CB8AC3E}">
        <p14:creationId xmlns:p14="http://schemas.microsoft.com/office/powerpoint/2010/main" val="8578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7E0B9-0D95-73B6-64C1-07EA78CEE3E9}"/>
              </a:ext>
            </a:extLst>
          </p:cNvPr>
          <p:cNvPicPr>
            <a:picLocks noChangeAspect="1"/>
          </p:cNvPicPr>
          <p:nvPr/>
        </p:nvPicPr>
        <p:blipFill>
          <a:blip r:embed="rId2"/>
          <a:stretch>
            <a:fillRect/>
          </a:stretch>
        </p:blipFill>
        <p:spPr>
          <a:xfrm>
            <a:off x="603327" y="864858"/>
            <a:ext cx="3273836" cy="4346825"/>
          </a:xfrm>
          <a:prstGeom prst="rect">
            <a:avLst/>
          </a:prstGeom>
        </p:spPr>
      </p:pic>
      <p:sp>
        <p:nvSpPr>
          <p:cNvPr id="3" name="TextBox 2">
            <a:extLst>
              <a:ext uri="{FF2B5EF4-FFF2-40B4-BE49-F238E27FC236}">
                <a16:creationId xmlns:a16="http://schemas.microsoft.com/office/drawing/2014/main" id="{754D3548-0419-943A-32BA-FE6DEBA9D877}"/>
              </a:ext>
            </a:extLst>
          </p:cNvPr>
          <p:cNvSpPr txBox="1"/>
          <p:nvPr/>
        </p:nvSpPr>
        <p:spPr>
          <a:xfrm>
            <a:off x="4455268" y="449360"/>
            <a:ext cx="5686044" cy="830997"/>
          </a:xfrm>
          <a:prstGeom prst="rect">
            <a:avLst/>
          </a:prstGeom>
          <a:noFill/>
        </p:spPr>
        <p:txBody>
          <a:bodyPr wrap="none" rtlCol="0">
            <a:spAutoFit/>
          </a:bodyPr>
          <a:lstStyle/>
          <a:p>
            <a:r>
              <a:rPr lang="en-US" sz="4800" b="1" dirty="0">
                <a:latin typeface="Arial Nova" panose="020B0504020202020204" pitchFamily="34" charset="0"/>
              </a:rPr>
              <a:t>Don’t forget Poetry</a:t>
            </a:r>
          </a:p>
        </p:txBody>
      </p:sp>
      <p:sp>
        <p:nvSpPr>
          <p:cNvPr id="5" name="TextBox 4">
            <a:extLst>
              <a:ext uri="{FF2B5EF4-FFF2-40B4-BE49-F238E27FC236}">
                <a16:creationId xmlns:a16="http://schemas.microsoft.com/office/drawing/2014/main" id="{7E29AED8-4377-2ECB-AC13-72838FD7250D}"/>
              </a:ext>
            </a:extLst>
          </p:cNvPr>
          <p:cNvSpPr txBox="1"/>
          <p:nvPr/>
        </p:nvSpPr>
        <p:spPr>
          <a:xfrm>
            <a:off x="4455268" y="1706939"/>
            <a:ext cx="6998331" cy="4154984"/>
          </a:xfrm>
          <a:prstGeom prst="rect">
            <a:avLst/>
          </a:prstGeom>
          <a:noFill/>
        </p:spPr>
        <p:txBody>
          <a:bodyPr wrap="square">
            <a:spAutoFit/>
          </a:bodyPr>
          <a:lstStyle/>
          <a:p>
            <a:r>
              <a:rPr lang="en-US" sz="2400" dirty="0">
                <a:latin typeface="Arial Nova" panose="020B0504020202020204" pitchFamily="34" charset="0"/>
              </a:rPr>
              <a:t>Choose several poems on a similar topic like “Spring” and take turns reading and discussing.</a:t>
            </a:r>
          </a:p>
          <a:p>
            <a:endParaRPr lang="en-US" sz="2400" dirty="0">
              <a:latin typeface="Arial Nova" panose="020B0504020202020204" pitchFamily="34" charset="0"/>
            </a:endParaRPr>
          </a:p>
          <a:p>
            <a:r>
              <a:rPr lang="en-US" sz="2400" dirty="0">
                <a:latin typeface="Arial Nova" panose="020B0504020202020204" pitchFamily="34" charset="0"/>
              </a:rPr>
              <a:t>Use short poems (maximum one page)</a:t>
            </a:r>
          </a:p>
          <a:p>
            <a:endParaRPr lang="en-US" sz="2400" dirty="0">
              <a:latin typeface="Arial Nova" panose="020B0504020202020204" pitchFamily="34" charset="0"/>
            </a:endParaRPr>
          </a:p>
          <a:p>
            <a:r>
              <a:rPr lang="en-US" sz="2400" dirty="0">
                <a:latin typeface="Arial Nova" panose="020B0504020202020204" pitchFamily="34" charset="0"/>
              </a:rPr>
              <a:t>Participants can take turns reading, or </a:t>
            </a:r>
          </a:p>
          <a:p>
            <a:r>
              <a:rPr lang="en-US" sz="2400" dirty="0">
                <a:latin typeface="Arial Nova" panose="020B0504020202020204" pitchFamily="34" charset="0"/>
              </a:rPr>
              <a:t>a </a:t>
            </a:r>
            <a:r>
              <a:rPr lang="en-US" sz="2400" u="sng" dirty="0">
                <a:solidFill>
                  <a:srgbClr val="C00000"/>
                </a:solidFill>
                <a:latin typeface="Arial Nova" panose="020B0504020202020204" pitchFamily="34" charset="0"/>
              </a:rPr>
              <a:t>call and response technique</a:t>
            </a:r>
            <a:r>
              <a:rPr lang="en-US" sz="2400" dirty="0">
                <a:solidFill>
                  <a:srgbClr val="C00000"/>
                </a:solidFill>
                <a:latin typeface="Arial Nova" panose="020B0504020202020204" pitchFamily="34" charset="0"/>
              </a:rPr>
              <a:t> </a:t>
            </a:r>
            <a:r>
              <a:rPr lang="en-US" sz="2400" dirty="0">
                <a:latin typeface="Arial Nova" panose="020B0504020202020204" pitchFamily="34" charset="0"/>
              </a:rPr>
              <a:t>can be used.  </a:t>
            </a:r>
          </a:p>
          <a:p>
            <a:endParaRPr lang="en-US" sz="2400" dirty="0">
              <a:latin typeface="Arial Nova" panose="020B0504020202020204" pitchFamily="34" charset="0"/>
            </a:endParaRPr>
          </a:p>
          <a:p>
            <a:r>
              <a:rPr lang="en-US" sz="2400" dirty="0">
                <a:latin typeface="Arial Nova" panose="020B0504020202020204" pitchFamily="34" charset="0"/>
              </a:rPr>
              <a:t>Check out Gary </a:t>
            </a:r>
            <a:r>
              <a:rPr lang="en-US" sz="2400" dirty="0" err="1">
                <a:latin typeface="Arial Nova" panose="020B0504020202020204" pitchFamily="34" charset="0"/>
              </a:rPr>
              <a:t>Glazner</a:t>
            </a:r>
            <a:r>
              <a:rPr lang="en-US" sz="2400" dirty="0">
                <a:latin typeface="Arial Nova" panose="020B0504020202020204" pitchFamily="34" charset="0"/>
              </a:rPr>
              <a:t> and </a:t>
            </a:r>
          </a:p>
          <a:p>
            <a:r>
              <a:rPr lang="en-US" sz="2400" dirty="0">
                <a:latin typeface="Arial Nova" panose="020B0504020202020204" pitchFamily="34" charset="0"/>
              </a:rPr>
              <a:t>the Alzheimer’s Poetry Project: </a:t>
            </a:r>
            <a:r>
              <a:rPr lang="en-US" sz="2400" dirty="0">
                <a:latin typeface="Arial Nova" panose="020B0504020202020204" pitchFamily="34" charset="0"/>
                <a:hlinkClick r:id="rId3"/>
              </a:rPr>
              <a:t>www.alzpoetry.com</a:t>
            </a:r>
            <a:r>
              <a:rPr lang="en-US" sz="2400" dirty="0">
                <a:latin typeface="Arial Nova" panose="020B0504020202020204" pitchFamily="34" charset="0"/>
              </a:rPr>
              <a:t> or on YouTube</a:t>
            </a:r>
          </a:p>
        </p:txBody>
      </p:sp>
    </p:spTree>
    <p:extLst>
      <p:ext uri="{BB962C8B-B14F-4D97-AF65-F5344CB8AC3E}">
        <p14:creationId xmlns:p14="http://schemas.microsoft.com/office/powerpoint/2010/main" val="1745600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FF3AC-A2F1-2903-EE94-7E15CAAB974D}"/>
              </a:ext>
            </a:extLst>
          </p:cNvPr>
          <p:cNvSpPr txBox="1"/>
          <p:nvPr/>
        </p:nvSpPr>
        <p:spPr>
          <a:xfrm>
            <a:off x="769095" y="1485449"/>
            <a:ext cx="10834618" cy="5293757"/>
          </a:xfrm>
          <a:prstGeom prst="rect">
            <a:avLst/>
          </a:prstGeom>
          <a:noFill/>
        </p:spPr>
        <p:txBody>
          <a:bodyPr wrap="square" lIns="91440" tIns="45720" rIns="91440" bIns="45720" rtlCol="0" anchor="t">
            <a:spAutoFit/>
          </a:bodyPr>
          <a:lstStyle/>
          <a:p>
            <a:r>
              <a:rPr lang="en-US" sz="2000" b="1" dirty="0">
                <a:latin typeface="Arial Nova" panose="020B0504020202020204" pitchFamily="34" charset="0"/>
              </a:rPr>
              <a:t>LSDA (Library Services for Patrons with Alzheimer’s/Dementia</a:t>
            </a:r>
          </a:p>
          <a:p>
            <a:endParaRPr lang="en-US" sz="2000" b="1" dirty="0">
              <a:latin typeface="Arial Nova" panose="020B0504020202020204" pitchFamily="34" charset="0"/>
            </a:endParaRPr>
          </a:p>
          <a:p>
            <a:r>
              <a:rPr lang="en-US" sz="2000" dirty="0">
                <a:latin typeface="Arial Nova" panose="020B0504020202020204" pitchFamily="34" charset="0"/>
              </a:rPr>
              <a:t>Special interest group through ALA’s Office of Equity, Diversity and Inclusion</a:t>
            </a:r>
          </a:p>
          <a:p>
            <a:r>
              <a:rPr lang="en-US" sz="2000" dirty="0">
                <a:latin typeface="Arial Nova" panose="020B0504020202020204" pitchFamily="34" charset="0"/>
              </a:rPr>
              <a:t>You do NOT have to be a member of ALA to access their website with resources or their list serve.</a:t>
            </a:r>
          </a:p>
          <a:p>
            <a:r>
              <a:rPr lang="en-US" sz="20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t>https://www.ala.org/advocacy/diversity/services-alzheimers</a:t>
            </a:r>
            <a:endParaRPr lang="en-US" sz="2000" dirty="0">
              <a:solidFill>
                <a:srgbClr val="0070C0"/>
              </a:solidFill>
              <a:latin typeface="Arial Nova" panose="020B0504020202020204" pitchFamily="34" charset="0"/>
            </a:endParaRPr>
          </a:p>
          <a:p>
            <a:endParaRPr lang="en-US" sz="2000" dirty="0">
              <a:latin typeface="Arial Nova" panose="020B0504020202020204" pitchFamily="34" charset="0"/>
            </a:endParaRPr>
          </a:p>
          <a:p>
            <a:endParaRPr lang="en-US" sz="2000" dirty="0">
              <a:latin typeface="Arial Nova" panose="020B0504020202020204" pitchFamily="34" charset="0"/>
            </a:endParaRPr>
          </a:p>
          <a:p>
            <a:r>
              <a:rPr lang="en-US" sz="2000" b="1" dirty="0">
                <a:latin typeface="Arial Nova" panose="020B0504020202020204" pitchFamily="34" charset="0"/>
              </a:rPr>
              <a:t>Books:</a:t>
            </a:r>
          </a:p>
          <a:p>
            <a:endParaRPr lang="en-US" sz="2000" dirty="0">
              <a:latin typeface="Arial Nova" panose="020B0504020202020204" pitchFamily="34" charset="0"/>
            </a:endParaRPr>
          </a:p>
          <a:p>
            <a:r>
              <a:rPr lang="en-US" sz="2000" dirty="0">
                <a:latin typeface="Arial Nova" panose="020B0504020202020204" pitchFamily="34" charset="0"/>
              </a:rPr>
              <a:t>McNichol, Sarah (2023).  </a:t>
            </a:r>
            <a:r>
              <a:rPr lang="en-US" sz="2000" u="sng" dirty="0">
                <a:latin typeface="Arial Nova" panose="020B0504020202020204" pitchFamily="34" charset="0"/>
              </a:rPr>
              <a:t>Supporting People to Live Well with Dementia:  A Guide for Library Services</a:t>
            </a:r>
            <a:r>
              <a:rPr lang="en-US" sz="2000" dirty="0">
                <a:latin typeface="Arial Nova" panose="020B0504020202020204" pitchFamily="34" charset="0"/>
              </a:rPr>
              <a:t>, Facet Publishing, 2023, ISBN 978-1783305971</a:t>
            </a:r>
          </a:p>
          <a:p>
            <a:endParaRPr lang="en-US" sz="2000" dirty="0">
              <a:latin typeface="Arial Nova" panose="020B0504020202020204" pitchFamily="34" charset="0"/>
            </a:endParaRPr>
          </a:p>
          <a:p>
            <a:r>
              <a:rPr lang="en-US" sz="2000" dirty="0">
                <a:solidFill>
                  <a:srgbClr val="101828"/>
                </a:solidFill>
                <a:latin typeface="Arial Nova"/>
              </a:rPr>
              <a:t>Dickey, Timothy </a:t>
            </a:r>
            <a:r>
              <a:rPr lang="en-US" sz="2000" b="0" i="0" dirty="0">
                <a:solidFill>
                  <a:srgbClr val="101828"/>
                </a:solidFill>
                <a:effectLst/>
                <a:latin typeface="Arial Nova"/>
              </a:rPr>
              <a:t>(2020).</a:t>
            </a:r>
            <a:r>
              <a:rPr lang="en-US" sz="2000" dirty="0">
                <a:solidFill>
                  <a:srgbClr val="101828"/>
                </a:solidFill>
                <a:latin typeface="Arial Nova"/>
              </a:rPr>
              <a:t>  </a:t>
            </a:r>
            <a:r>
              <a:rPr lang="en-US" sz="2000" b="0" i="0" u="sng" dirty="0">
                <a:effectLst/>
                <a:latin typeface="Arial Nova"/>
              </a:rPr>
              <a:t>Library Dementia Services: </a:t>
            </a:r>
            <a:r>
              <a:rPr lang="en-US" sz="2000" b="0" i="0" u="sng" dirty="0">
                <a:effectLst/>
                <a:latin typeface="Arial Nova"/>
                <a:hlinkClick r:id="rId3">
                  <a:extLst>
                    <a:ext uri="{A12FA001-AC4F-418D-AE19-62706E023703}">
                      <ahyp:hlinkClr xmlns:ahyp="http://schemas.microsoft.com/office/drawing/2018/hyperlinkcolor" val="tx"/>
                    </a:ext>
                  </a:extLst>
                </a:hlinkClick>
              </a:rPr>
              <a:t>How to Meet the Needs of the Alzheimer's Community</a:t>
            </a:r>
            <a:r>
              <a:rPr lang="en-US" sz="2000" b="0" i="0" dirty="0">
                <a:solidFill>
                  <a:srgbClr val="101828"/>
                </a:solidFill>
                <a:effectLst/>
                <a:latin typeface="Arial Nova"/>
              </a:rPr>
              <a:t>, Emerald Publishing Limited, 2020, ISBN 978-1838676940</a:t>
            </a:r>
          </a:p>
          <a:p>
            <a:endParaRPr lang="en-US" sz="2000" dirty="0">
              <a:highlight>
                <a:srgbClr val="FFFF00"/>
              </a:highlight>
              <a:latin typeface="Arial Nova" panose="020B0504020202020204" pitchFamily="34" charset="0"/>
            </a:endParaRPr>
          </a:p>
          <a:p>
            <a:endParaRPr lang="en-US" dirty="0"/>
          </a:p>
        </p:txBody>
      </p:sp>
      <p:sp>
        <p:nvSpPr>
          <p:cNvPr id="3" name="TextBox 2">
            <a:extLst>
              <a:ext uri="{FF2B5EF4-FFF2-40B4-BE49-F238E27FC236}">
                <a16:creationId xmlns:a16="http://schemas.microsoft.com/office/drawing/2014/main" id="{D98E5934-FFD5-0C53-011A-E88C63E92443}"/>
              </a:ext>
            </a:extLst>
          </p:cNvPr>
          <p:cNvSpPr txBox="1"/>
          <p:nvPr/>
        </p:nvSpPr>
        <p:spPr>
          <a:xfrm>
            <a:off x="769095" y="386571"/>
            <a:ext cx="10356168" cy="830997"/>
          </a:xfrm>
          <a:prstGeom prst="rect">
            <a:avLst/>
          </a:prstGeom>
          <a:noFill/>
        </p:spPr>
        <p:txBody>
          <a:bodyPr wrap="none" rtlCol="0">
            <a:spAutoFit/>
          </a:bodyPr>
          <a:lstStyle/>
          <a:p>
            <a:r>
              <a:rPr lang="en-US" sz="4800" b="1" dirty="0">
                <a:latin typeface="Arial Nova" panose="020B0504020202020204" pitchFamily="34" charset="0"/>
              </a:rPr>
              <a:t>Some resources to get you started:</a:t>
            </a:r>
          </a:p>
        </p:txBody>
      </p:sp>
    </p:spTree>
    <p:extLst>
      <p:ext uri="{BB962C8B-B14F-4D97-AF65-F5344CB8AC3E}">
        <p14:creationId xmlns:p14="http://schemas.microsoft.com/office/powerpoint/2010/main" val="1426277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women looking at a book&#10;&#10;Description automatically generated">
            <a:extLst>
              <a:ext uri="{FF2B5EF4-FFF2-40B4-BE49-F238E27FC236}">
                <a16:creationId xmlns:a16="http://schemas.microsoft.com/office/drawing/2014/main" id="{E1E681FA-BF49-3909-2DB8-1A7BAC7762F1}"/>
              </a:ext>
            </a:extLst>
          </p:cNvPr>
          <p:cNvPicPr>
            <a:picLocks noChangeAspect="1"/>
          </p:cNvPicPr>
          <p:nvPr/>
        </p:nvPicPr>
        <p:blipFill>
          <a:blip r:embed="rId2"/>
          <a:srcRect r="6739" b="-2"/>
          <a:stretch/>
        </p:blipFill>
        <p:spPr>
          <a:xfrm>
            <a:off x="307425" y="448551"/>
            <a:ext cx="6909801" cy="5314406"/>
          </a:xfrm>
          <a:prstGeom prst="rect">
            <a:avLst/>
          </a:prstGeom>
        </p:spPr>
      </p:pic>
      <p:cxnSp>
        <p:nvCxnSpPr>
          <p:cNvPr id="17" name="Straight Connector 1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F9D525-255F-B392-496C-FA35FAFA4344}"/>
              </a:ext>
            </a:extLst>
          </p:cNvPr>
          <p:cNvSpPr txBox="1"/>
          <p:nvPr/>
        </p:nvSpPr>
        <p:spPr>
          <a:xfrm>
            <a:off x="7524652" y="2198913"/>
            <a:ext cx="4543704" cy="3960345"/>
          </a:xfrm>
          <a:prstGeom prst="rect">
            <a:avLst/>
          </a:prstGeom>
        </p:spPr>
        <p:txBody>
          <a:bodyPr vert="horz" lIns="0" tIns="45720" rIns="0" bIns="45720" rtlCol="0">
            <a:normAutofit lnSpcReduction="10000"/>
          </a:bodyPr>
          <a:lstStyle/>
          <a:p>
            <a:pPr>
              <a:lnSpc>
                <a:spcPct val="90000"/>
              </a:lnSpc>
              <a:spcAft>
                <a:spcPts val="600"/>
              </a:spcAft>
              <a:buClr>
                <a:schemeClr val="accent1"/>
              </a:buClr>
              <a:buFont typeface="Calibri" panose="020F0502020204030204" pitchFamily="34" charset="0"/>
            </a:pPr>
            <a:endParaRPr lang="en-US" sz="1400" b="1"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r>
              <a:rPr lang="en-US" sz="2200" dirty="0">
                <a:latin typeface="Arial Nova" panose="020B0504020202020204" pitchFamily="34" charset="0"/>
              </a:rPr>
              <a:t>The changes that take place in the brain, eyes and other parts of the body as dementia progresses can sometimes make “normal” reading materials inaccessible. </a:t>
            </a:r>
          </a:p>
          <a:p>
            <a:pPr>
              <a:lnSpc>
                <a:spcPct val="90000"/>
              </a:lnSpc>
              <a:spcAft>
                <a:spcPts val="600"/>
              </a:spcAft>
              <a:buClr>
                <a:schemeClr val="accent1"/>
              </a:buClr>
              <a:buFont typeface="Calibri" panose="020F0502020204030204" pitchFamily="34" charset="0"/>
            </a:pPr>
            <a:endParaRPr lang="en-US" sz="2200" dirty="0">
              <a:latin typeface="Arial Nova" panose="020B0504020202020204" pitchFamily="34" charset="0"/>
            </a:endParaRPr>
          </a:p>
          <a:p>
            <a:pPr>
              <a:lnSpc>
                <a:spcPct val="90000"/>
              </a:lnSpc>
              <a:spcAft>
                <a:spcPts val="600"/>
              </a:spcAft>
              <a:buClr>
                <a:schemeClr val="accent1"/>
              </a:buClr>
              <a:buFont typeface="Calibri" panose="020F0502020204030204" pitchFamily="34" charset="0"/>
            </a:pPr>
            <a:r>
              <a:rPr lang="en-US" sz="2200" dirty="0">
                <a:latin typeface="Arial Nova" panose="020B0504020202020204" pitchFamily="34" charset="0"/>
              </a:rPr>
              <a:t>Problems with short term memory, endurance, processing time, eye muscle control, ability to focus, etc. can cause individuals living with dementia to need adaptations in order to be successful reading.</a:t>
            </a:r>
          </a:p>
          <a:p>
            <a:pPr>
              <a:lnSpc>
                <a:spcPct val="90000"/>
              </a:lnSpc>
              <a:spcAft>
                <a:spcPts val="600"/>
              </a:spcAft>
              <a:buClr>
                <a:schemeClr val="accent1"/>
              </a:buClr>
              <a:buFont typeface="Calibri" panose="020F0502020204030204" pitchFamily="34" charset="0"/>
            </a:pPr>
            <a:r>
              <a:rPr lang="en-US" sz="1400" dirty="0">
                <a:solidFill>
                  <a:schemeClr val="tx1">
                    <a:lumMod val="75000"/>
                    <a:lumOff val="25000"/>
                  </a:schemeClr>
                </a:solidFill>
                <a:latin typeface="Arial Nova" panose="020B0504020202020204" pitchFamily="34" charset="0"/>
              </a:rPr>
              <a:t> </a:t>
            </a:r>
          </a:p>
        </p:txBody>
      </p:sp>
      <p:sp>
        <p:nvSpPr>
          <p:cNvPr id="19" name="Rectangle 18">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EF4A5F0F-5F23-139F-F051-D5C204623413}"/>
              </a:ext>
            </a:extLst>
          </p:cNvPr>
          <p:cNvSpPr txBox="1"/>
          <p:nvPr/>
        </p:nvSpPr>
        <p:spPr>
          <a:xfrm>
            <a:off x="7606297" y="428514"/>
            <a:ext cx="4893129" cy="1569660"/>
          </a:xfrm>
          <a:prstGeom prst="rect">
            <a:avLst/>
          </a:prstGeom>
          <a:noFill/>
        </p:spPr>
        <p:txBody>
          <a:bodyPr wrap="square">
            <a:spAutoFit/>
          </a:bodyPr>
          <a:lstStyle/>
          <a:p>
            <a:r>
              <a:rPr lang="en-US" sz="3200" b="1" dirty="0">
                <a:latin typeface="Arial Nova" panose="020B0504020202020204" pitchFamily="34" charset="0"/>
              </a:rPr>
              <a:t>Reading often looks different for someone living with dementia.</a:t>
            </a:r>
          </a:p>
        </p:txBody>
      </p:sp>
    </p:spTree>
    <p:extLst>
      <p:ext uri="{BB962C8B-B14F-4D97-AF65-F5344CB8AC3E}">
        <p14:creationId xmlns:p14="http://schemas.microsoft.com/office/powerpoint/2010/main" val="99280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3D5F09-44AB-0922-6060-05EA49CD779D}"/>
              </a:ext>
            </a:extLst>
          </p:cNvPr>
          <p:cNvSpPr txBox="1"/>
          <p:nvPr/>
        </p:nvSpPr>
        <p:spPr>
          <a:xfrm>
            <a:off x="929886" y="333137"/>
            <a:ext cx="10571531" cy="6524863"/>
          </a:xfrm>
          <a:prstGeom prst="rect">
            <a:avLst/>
          </a:prstGeom>
          <a:noFill/>
        </p:spPr>
        <p:txBody>
          <a:bodyPr wrap="square" rtlCol="0">
            <a:spAutoFit/>
          </a:bodyPr>
          <a:lstStyle/>
          <a:p>
            <a:r>
              <a:rPr lang="en-US" sz="4800" b="1" dirty="0">
                <a:latin typeface="Arial Nova" panose="020B0504020202020204" pitchFamily="34" charset="0"/>
              </a:rPr>
              <a:t>Questions???  </a:t>
            </a:r>
            <a:r>
              <a:rPr lang="en-US" sz="4000" dirty="0">
                <a:latin typeface="Arial Nova" panose="020B0504020202020204" pitchFamily="34" charset="0"/>
              </a:rPr>
              <a:t>We’d love to hear from you!</a:t>
            </a:r>
          </a:p>
          <a:p>
            <a:endParaRPr lang="en-US" sz="4000" dirty="0">
              <a:latin typeface="Arial Nova" panose="020B0504020202020204" pitchFamily="34" charset="0"/>
            </a:endParaRPr>
          </a:p>
          <a:p>
            <a:endParaRPr lang="en-US" sz="2400" dirty="0">
              <a:latin typeface="Arial Nova" panose="020B0504020202020204" pitchFamily="34" charset="0"/>
            </a:endParaRPr>
          </a:p>
          <a:p>
            <a:endParaRPr lang="en-US" sz="2400" dirty="0">
              <a:latin typeface="Arial Nova" panose="020B0504020202020204" pitchFamily="34" charset="0"/>
            </a:endParaRPr>
          </a:p>
          <a:p>
            <a:endParaRPr lang="en-US" sz="2400" dirty="0">
              <a:latin typeface="Arial Nova" panose="020B0504020202020204" pitchFamily="34" charset="0"/>
            </a:endParaRPr>
          </a:p>
          <a:p>
            <a:endParaRPr lang="en-US" sz="2400" dirty="0">
              <a:latin typeface="Arial Nova" panose="020B0504020202020204" pitchFamily="34" charset="0"/>
            </a:endParaRPr>
          </a:p>
          <a:p>
            <a:endParaRPr lang="en-US" sz="2400" dirty="0">
              <a:latin typeface="Arial Nova" panose="020B0504020202020204" pitchFamily="34" charset="0"/>
            </a:endParaRPr>
          </a:p>
          <a:p>
            <a:endParaRPr lang="en-US" sz="2400" dirty="0">
              <a:latin typeface="Arial Nova" panose="020B0504020202020204" pitchFamily="34" charset="0"/>
            </a:endParaRPr>
          </a:p>
          <a:p>
            <a:r>
              <a:rPr lang="en-US" sz="2400" dirty="0">
                <a:latin typeface="Arial Nova" panose="020B0504020202020204" pitchFamily="34" charset="0"/>
              </a:rPr>
              <a:t>Tami Hurst				Roya Mortazavi</a:t>
            </a:r>
          </a:p>
          <a:p>
            <a:r>
              <a:rPr lang="en-US" sz="2400" dirty="0">
                <a:latin typeface="Arial Nova" panose="020B0504020202020204" pitchFamily="34" charset="0"/>
              </a:rPr>
              <a:t>Programming Specialist		Programming Specialist</a:t>
            </a:r>
          </a:p>
          <a:p>
            <a:r>
              <a:rPr lang="en-US" sz="2400" dirty="0">
                <a:latin typeface="Arial Nova" panose="020B0504020202020204" pitchFamily="34" charset="0"/>
              </a:rPr>
              <a:t>Outreach and Library to You	Outreach and Library to You</a:t>
            </a:r>
          </a:p>
          <a:p>
            <a:r>
              <a:rPr lang="en-US" sz="2400" dirty="0">
                <a:latin typeface="Arial Nova" panose="020B0504020202020204" pitchFamily="34" charset="0"/>
              </a:rPr>
              <a:t>Olathe Public Library		Olathe Public Library</a:t>
            </a:r>
          </a:p>
          <a:p>
            <a:r>
              <a:rPr lang="en-US" sz="2400" dirty="0">
                <a:latin typeface="Arial Nova" panose="020B0504020202020204" pitchFamily="34" charset="0"/>
                <a:hlinkClick r:id="rId2">
                  <a:extLst>
                    <a:ext uri="{A12FA001-AC4F-418D-AE19-62706E023703}">
                      <ahyp:hlinkClr xmlns:ahyp="http://schemas.microsoft.com/office/drawing/2018/hyperlinkcolor" val="tx"/>
                    </a:ext>
                  </a:extLst>
                </a:hlinkClick>
              </a:rPr>
              <a:t>thurst@olatheks.org</a:t>
            </a:r>
            <a:r>
              <a:rPr lang="en-US" sz="2400" dirty="0">
                <a:latin typeface="Arial Nova" panose="020B0504020202020204" pitchFamily="34" charset="0"/>
              </a:rPr>
              <a:t>			Rmortazavi@olatheks.org</a:t>
            </a:r>
          </a:p>
          <a:p>
            <a:r>
              <a:rPr lang="en-US" sz="2400" dirty="0">
                <a:latin typeface="Arial Nova" panose="020B0504020202020204" pitchFamily="34" charset="0"/>
              </a:rPr>
              <a:t>913-971-6843			913-971-6843</a:t>
            </a:r>
          </a:p>
          <a:p>
            <a:endParaRPr lang="en-US" sz="2400" dirty="0">
              <a:latin typeface="Arial Nova" panose="020B0504020202020204" pitchFamily="34" charset="0"/>
            </a:endParaRPr>
          </a:p>
          <a:p>
            <a:endParaRPr lang="en-US" dirty="0"/>
          </a:p>
        </p:txBody>
      </p:sp>
      <p:pic>
        <p:nvPicPr>
          <p:cNvPr id="4" name="Picture 3">
            <a:extLst>
              <a:ext uri="{FF2B5EF4-FFF2-40B4-BE49-F238E27FC236}">
                <a16:creationId xmlns:a16="http://schemas.microsoft.com/office/drawing/2014/main" id="{2AF724AE-5E83-C000-4A34-854CBB7EA48A}"/>
              </a:ext>
            </a:extLst>
          </p:cNvPr>
          <p:cNvPicPr>
            <a:picLocks noChangeAspect="1"/>
          </p:cNvPicPr>
          <p:nvPr/>
        </p:nvPicPr>
        <p:blipFill>
          <a:blip r:embed="rId3"/>
          <a:stretch>
            <a:fillRect/>
          </a:stretch>
        </p:blipFill>
        <p:spPr>
          <a:xfrm>
            <a:off x="1471137" y="1890091"/>
            <a:ext cx="1569842" cy="1775242"/>
          </a:xfrm>
          <a:prstGeom prst="rect">
            <a:avLst/>
          </a:prstGeom>
        </p:spPr>
      </p:pic>
      <p:pic>
        <p:nvPicPr>
          <p:cNvPr id="5" name="Picture 4">
            <a:extLst>
              <a:ext uri="{FF2B5EF4-FFF2-40B4-BE49-F238E27FC236}">
                <a16:creationId xmlns:a16="http://schemas.microsoft.com/office/drawing/2014/main" id="{2F7DFC66-6D05-8C4D-A4D2-0E8F4BDD3152}"/>
              </a:ext>
            </a:extLst>
          </p:cNvPr>
          <p:cNvPicPr>
            <a:picLocks noChangeAspect="1"/>
          </p:cNvPicPr>
          <p:nvPr/>
        </p:nvPicPr>
        <p:blipFill>
          <a:blip r:embed="rId4"/>
          <a:stretch>
            <a:fillRect/>
          </a:stretch>
        </p:blipFill>
        <p:spPr>
          <a:xfrm>
            <a:off x="5955443" y="1820901"/>
            <a:ext cx="1437861" cy="1913622"/>
          </a:xfrm>
          <a:prstGeom prst="rect">
            <a:avLst/>
          </a:prstGeom>
        </p:spPr>
      </p:pic>
    </p:spTree>
    <p:extLst>
      <p:ext uri="{BB962C8B-B14F-4D97-AF65-F5344CB8AC3E}">
        <p14:creationId xmlns:p14="http://schemas.microsoft.com/office/powerpoint/2010/main" val="401036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EDB729-AA93-506A-B038-CC3D86BDB8B0}"/>
              </a:ext>
            </a:extLst>
          </p:cNvPr>
          <p:cNvPicPr>
            <a:picLocks noChangeAspect="1"/>
          </p:cNvPicPr>
          <p:nvPr/>
        </p:nvPicPr>
        <p:blipFill>
          <a:blip r:embed="rId2"/>
          <a:srcRect l="27896" r="13594" b="-2"/>
          <a:stretch/>
        </p:blipFill>
        <p:spPr>
          <a:xfrm>
            <a:off x="633999" y="640081"/>
            <a:ext cx="6909801" cy="5314406"/>
          </a:xfrm>
          <a:prstGeom prst="rect">
            <a:avLst/>
          </a:prstGeom>
        </p:spPr>
      </p:pic>
      <p:cxnSp>
        <p:nvCxnSpPr>
          <p:cNvPr id="17" name="Straight Connector 1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52D2EF-2681-284A-E500-FEAF64C43AD9}"/>
              </a:ext>
            </a:extLst>
          </p:cNvPr>
          <p:cNvSpPr txBox="1"/>
          <p:nvPr/>
        </p:nvSpPr>
        <p:spPr>
          <a:xfrm>
            <a:off x="7895343" y="2198913"/>
            <a:ext cx="4160833" cy="3963627"/>
          </a:xfrm>
          <a:prstGeom prst="rect">
            <a:avLst/>
          </a:prstGeom>
        </p:spPr>
        <p:txBody>
          <a:bodyPr vert="horz" lIns="0" tIns="45720" rIns="0" bIns="45720" rtlCol="0" anchor="t">
            <a:normAutofit fontScale="32500" lnSpcReduction="20000"/>
          </a:bodyPr>
          <a:lstStyle/>
          <a:p>
            <a:pPr>
              <a:lnSpc>
                <a:spcPct val="170000"/>
              </a:lnSpc>
              <a:spcAft>
                <a:spcPts val="600"/>
              </a:spcAft>
              <a:buClr>
                <a:schemeClr val="accent1"/>
              </a:buClr>
              <a:buFont typeface="Calibri" panose="020F0502020204030204" pitchFamily="34" charset="0"/>
            </a:pPr>
            <a:r>
              <a:rPr lang="en-US" sz="5500" b="1" dirty="0">
                <a:latin typeface="Arial Nova"/>
              </a:rPr>
              <a:t>Larger font</a:t>
            </a:r>
          </a:p>
          <a:p>
            <a:pPr>
              <a:lnSpc>
                <a:spcPct val="170000"/>
              </a:lnSpc>
              <a:spcAft>
                <a:spcPts val="600"/>
              </a:spcAft>
              <a:buClr>
                <a:schemeClr val="accent1"/>
              </a:buClr>
              <a:buFont typeface="Calibri" panose="020F0502020204030204" pitchFamily="34" charset="0"/>
            </a:pPr>
            <a:r>
              <a:rPr lang="en-US" sz="5500" b="1" dirty="0">
                <a:latin typeface="Arial Nova"/>
              </a:rPr>
              <a:t>Bold text if possible</a:t>
            </a:r>
          </a:p>
          <a:p>
            <a:pPr>
              <a:lnSpc>
                <a:spcPct val="170000"/>
              </a:lnSpc>
              <a:spcAft>
                <a:spcPts val="600"/>
              </a:spcAft>
              <a:buClr>
                <a:schemeClr val="accent1"/>
              </a:buClr>
              <a:buFont typeface="Calibri" panose="020F0502020204030204" pitchFamily="34" charset="0"/>
            </a:pPr>
            <a:r>
              <a:rPr lang="en-US" sz="5500" b="1" dirty="0">
                <a:latin typeface="Arial Nova"/>
              </a:rPr>
              <a:t>More space between lines</a:t>
            </a:r>
          </a:p>
          <a:p>
            <a:pPr>
              <a:lnSpc>
                <a:spcPct val="170000"/>
              </a:lnSpc>
              <a:spcAft>
                <a:spcPts val="600"/>
              </a:spcAft>
              <a:buClr>
                <a:schemeClr val="accent1"/>
              </a:buClr>
              <a:buFont typeface="Calibri" panose="020F0502020204030204" pitchFamily="34" charset="0"/>
            </a:pPr>
            <a:r>
              <a:rPr lang="en-US" sz="5500" b="1" dirty="0">
                <a:latin typeface="Arial Nova"/>
              </a:rPr>
              <a:t>Simpler language </a:t>
            </a:r>
            <a:endParaRPr lang="en-US" sz="5500" b="1" dirty="0">
              <a:latin typeface="Arial Nova" panose="020B0504020202020204" pitchFamily="34" charset="0"/>
            </a:endParaRPr>
          </a:p>
          <a:p>
            <a:pPr>
              <a:lnSpc>
                <a:spcPct val="170000"/>
              </a:lnSpc>
              <a:spcAft>
                <a:spcPts val="600"/>
              </a:spcAft>
              <a:buClr>
                <a:schemeClr val="accent1"/>
              </a:buClr>
              <a:buFont typeface="Calibri" panose="020F0502020204030204" pitchFamily="34" charset="0"/>
            </a:pPr>
            <a:r>
              <a:rPr lang="en-US" sz="5500" b="1" dirty="0">
                <a:latin typeface="Arial Nova"/>
              </a:rPr>
              <a:t>Actual photographs (no cartoons)</a:t>
            </a:r>
          </a:p>
          <a:p>
            <a:pPr>
              <a:lnSpc>
                <a:spcPct val="170000"/>
              </a:lnSpc>
              <a:spcAft>
                <a:spcPts val="600"/>
              </a:spcAft>
              <a:buClr>
                <a:schemeClr val="accent1"/>
              </a:buClr>
              <a:buFont typeface="Calibri" panose="020F0502020204030204" pitchFamily="34" charset="0"/>
            </a:pPr>
            <a:r>
              <a:rPr lang="en-US" sz="5500" b="1" dirty="0">
                <a:latin typeface="Arial Nova"/>
              </a:rPr>
              <a:t>Short—less text on the page and less total pages</a:t>
            </a:r>
          </a:p>
          <a:p>
            <a:pPr>
              <a:lnSpc>
                <a:spcPct val="170000"/>
              </a:lnSpc>
              <a:spcAft>
                <a:spcPts val="600"/>
              </a:spcAft>
              <a:buFont typeface="Calibri" panose="020F0502020204030204" pitchFamily="34" charset="0"/>
            </a:pPr>
            <a:r>
              <a:rPr lang="en-US" sz="5500" b="1" dirty="0">
                <a:solidFill>
                  <a:srgbClr val="C00000"/>
                </a:solidFill>
                <a:latin typeface="Arial Nova"/>
              </a:rPr>
              <a:t>**ON A TOPIC OF INTEREST**</a:t>
            </a:r>
            <a:endParaRPr lang="en-US" sz="5500" b="1" dirty="0">
              <a:solidFill>
                <a:srgbClr val="C00000"/>
              </a:solidFill>
              <a:latin typeface="Arial Nova" panose="020B0504020202020204" pitchFamily="34" charset="0"/>
            </a:endParaRPr>
          </a:p>
          <a:p>
            <a:pPr>
              <a:lnSpc>
                <a:spcPct val="90000"/>
              </a:lnSpc>
              <a:spcAft>
                <a:spcPts val="600"/>
              </a:spcAft>
              <a:buClr>
                <a:schemeClr val="accent1"/>
              </a:buClr>
              <a:buFont typeface="Calibri" panose="020F0502020204030204" pitchFamily="34" charset="0"/>
            </a:pPr>
            <a:endParaRPr lang="en-US" sz="3500" dirty="0">
              <a:solidFill>
                <a:srgbClr val="404040"/>
              </a:solidFill>
              <a:latin typeface="Arial Nova" panose="020B0504020202020204" pitchFamily="34" charset="0"/>
            </a:endParaRPr>
          </a:p>
        </p:txBody>
      </p:sp>
      <p:sp>
        <p:nvSpPr>
          <p:cNvPr id="19" name="Rectangle 18">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5B8AA7AC-177A-1A26-F68A-675D0B9309A0}"/>
              </a:ext>
            </a:extLst>
          </p:cNvPr>
          <p:cNvSpPr txBox="1"/>
          <p:nvPr/>
        </p:nvSpPr>
        <p:spPr>
          <a:xfrm>
            <a:off x="7780917" y="695459"/>
            <a:ext cx="4970617" cy="1200329"/>
          </a:xfrm>
          <a:prstGeom prst="rect">
            <a:avLst/>
          </a:prstGeom>
          <a:noFill/>
        </p:spPr>
        <p:txBody>
          <a:bodyPr wrap="square" rtlCol="0">
            <a:spAutoFit/>
          </a:bodyPr>
          <a:lstStyle/>
          <a:p>
            <a:r>
              <a:rPr lang="en-US" sz="3600" b="1" dirty="0">
                <a:latin typeface="Arial Nova" panose="020B0504020202020204" pitchFamily="34" charset="0"/>
              </a:rPr>
              <a:t>What do accessible materials look like? </a:t>
            </a:r>
          </a:p>
        </p:txBody>
      </p:sp>
    </p:spTree>
    <p:extLst>
      <p:ext uri="{BB962C8B-B14F-4D97-AF65-F5344CB8AC3E}">
        <p14:creationId xmlns:p14="http://schemas.microsoft.com/office/powerpoint/2010/main" val="255373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w with a black and white face&#10;&#10;Description automatically generated">
            <a:extLst>
              <a:ext uri="{FF2B5EF4-FFF2-40B4-BE49-F238E27FC236}">
                <a16:creationId xmlns:a16="http://schemas.microsoft.com/office/drawing/2014/main" id="{EDCC98A5-EAA0-477D-C49A-35AE1C013E9C}"/>
              </a:ext>
            </a:extLst>
          </p:cNvPr>
          <p:cNvPicPr>
            <a:picLocks noChangeAspect="1"/>
          </p:cNvPicPr>
          <p:nvPr/>
        </p:nvPicPr>
        <p:blipFill rotWithShape="1">
          <a:blip r:embed="rId2"/>
          <a:srcRect r="3" b="8005"/>
          <a:stretch/>
        </p:blipFill>
        <p:spPr>
          <a:xfrm>
            <a:off x="279143" y="299509"/>
            <a:ext cx="5221625" cy="6258983"/>
          </a:xfrm>
          <a:prstGeom prst="rect">
            <a:avLst/>
          </a:prstGeom>
        </p:spPr>
      </p:pic>
      <p:sp>
        <p:nvSpPr>
          <p:cNvPr id="4" name="TextBox 3">
            <a:extLst>
              <a:ext uri="{FF2B5EF4-FFF2-40B4-BE49-F238E27FC236}">
                <a16:creationId xmlns:a16="http://schemas.microsoft.com/office/drawing/2014/main" id="{CC8261AE-6B35-129B-A496-FEF75084E9B1}"/>
              </a:ext>
            </a:extLst>
          </p:cNvPr>
          <p:cNvSpPr txBox="1"/>
          <p:nvPr/>
        </p:nvSpPr>
        <p:spPr>
          <a:xfrm>
            <a:off x="6872298" y="927959"/>
            <a:ext cx="4434721" cy="3710427"/>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5400" b="1">
                <a:solidFill>
                  <a:schemeClr val="tx1">
                    <a:alpha val="80000"/>
                  </a:schemeClr>
                </a:solidFill>
              </a:rPr>
              <a:t>Children’s </a:t>
            </a:r>
          </a:p>
          <a:p>
            <a:pPr>
              <a:lnSpc>
                <a:spcPct val="90000"/>
              </a:lnSpc>
              <a:spcBef>
                <a:spcPct val="0"/>
              </a:spcBef>
              <a:spcAft>
                <a:spcPts val="600"/>
              </a:spcAft>
            </a:pPr>
            <a:r>
              <a:rPr lang="en-US" sz="5400" b="1">
                <a:solidFill>
                  <a:schemeClr val="tx1">
                    <a:alpha val="80000"/>
                  </a:schemeClr>
                </a:solidFill>
              </a:rPr>
              <a:t>Non-fiction</a:t>
            </a:r>
          </a:p>
        </p:txBody>
      </p:sp>
    </p:spTree>
    <p:extLst>
      <p:ext uri="{BB962C8B-B14F-4D97-AF65-F5344CB8AC3E}">
        <p14:creationId xmlns:p14="http://schemas.microsoft.com/office/powerpoint/2010/main" val="4218303460"/>
      </p:ext>
    </p:extLst>
  </p:cSld>
  <p:clrMapOvr>
    <a:masterClrMapping/>
  </p:clrMapOvr>
  <mc:AlternateContent xmlns:mc="http://schemas.openxmlformats.org/markup-compatibility/2006" xmlns:p14="http://schemas.microsoft.com/office/powerpoint/2010/main">
    <mc:Choice Requires="p14">
      <p:transition spd="slow" p14:dur="2000" advTm="58736"/>
    </mc:Choice>
    <mc:Fallback xmlns="">
      <p:transition spd="slow" advTm="587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E1448B-C682-43F4-D7D2-75ABEE388ED9}"/>
              </a:ext>
            </a:extLst>
          </p:cNvPr>
          <p:cNvPicPr>
            <a:picLocks noChangeAspect="1"/>
          </p:cNvPicPr>
          <p:nvPr/>
        </p:nvPicPr>
        <p:blipFill>
          <a:blip r:embed="rId2"/>
          <a:stretch>
            <a:fillRect/>
          </a:stretch>
        </p:blipFill>
        <p:spPr>
          <a:xfrm>
            <a:off x="51258" y="0"/>
            <a:ext cx="12089483" cy="6858000"/>
          </a:xfrm>
          <a:prstGeom prst="rect">
            <a:avLst/>
          </a:prstGeom>
        </p:spPr>
      </p:pic>
    </p:spTree>
    <p:extLst>
      <p:ext uri="{BB962C8B-B14F-4D97-AF65-F5344CB8AC3E}">
        <p14:creationId xmlns:p14="http://schemas.microsoft.com/office/powerpoint/2010/main" val="3144604438"/>
      </p:ext>
    </p:extLst>
  </p:cSld>
  <p:clrMapOvr>
    <a:masterClrMapping/>
  </p:clrMapOvr>
  <mc:AlternateContent xmlns:mc="http://schemas.openxmlformats.org/markup-compatibility/2006" xmlns:p14="http://schemas.microsoft.com/office/powerpoint/2010/main">
    <mc:Choice Requires="p14">
      <p:transition spd="slow" p14:dur="2000" advTm="33415"/>
    </mc:Choice>
    <mc:Fallback xmlns="">
      <p:transition spd="slow" advTm="334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DF783-CEBD-C072-1DBE-8CB93705D63D}"/>
              </a:ext>
            </a:extLst>
          </p:cNvPr>
          <p:cNvPicPr>
            <a:picLocks noChangeAspect="1"/>
          </p:cNvPicPr>
          <p:nvPr/>
        </p:nvPicPr>
        <p:blipFill>
          <a:blip r:embed="rId2"/>
          <a:stretch>
            <a:fillRect/>
          </a:stretch>
        </p:blipFill>
        <p:spPr>
          <a:xfrm>
            <a:off x="51544" y="164835"/>
            <a:ext cx="12088912" cy="5772956"/>
          </a:xfrm>
          <a:prstGeom prst="rect">
            <a:avLst/>
          </a:prstGeom>
        </p:spPr>
      </p:pic>
    </p:spTree>
    <p:extLst>
      <p:ext uri="{BB962C8B-B14F-4D97-AF65-F5344CB8AC3E}">
        <p14:creationId xmlns:p14="http://schemas.microsoft.com/office/powerpoint/2010/main" val="61853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D0E6A-FB69-1061-F0EC-881014E6CF07}"/>
              </a:ext>
            </a:extLst>
          </p:cNvPr>
          <p:cNvPicPr>
            <a:picLocks noChangeAspect="1"/>
          </p:cNvPicPr>
          <p:nvPr/>
        </p:nvPicPr>
        <p:blipFill>
          <a:blip r:embed="rId2"/>
          <a:stretch>
            <a:fillRect/>
          </a:stretch>
        </p:blipFill>
        <p:spPr>
          <a:xfrm>
            <a:off x="940919" y="1562260"/>
            <a:ext cx="5797798" cy="3932261"/>
          </a:xfrm>
          <a:prstGeom prst="rect">
            <a:avLst/>
          </a:prstGeom>
        </p:spPr>
      </p:pic>
      <p:pic>
        <p:nvPicPr>
          <p:cNvPr id="5" name="Picture 4">
            <a:extLst>
              <a:ext uri="{FF2B5EF4-FFF2-40B4-BE49-F238E27FC236}">
                <a16:creationId xmlns:a16="http://schemas.microsoft.com/office/drawing/2014/main" id="{2795FB2F-4620-C44E-5523-D31452769107}"/>
              </a:ext>
            </a:extLst>
          </p:cNvPr>
          <p:cNvPicPr>
            <a:picLocks noChangeAspect="1"/>
          </p:cNvPicPr>
          <p:nvPr/>
        </p:nvPicPr>
        <p:blipFill>
          <a:blip r:embed="rId3"/>
          <a:stretch>
            <a:fillRect/>
          </a:stretch>
        </p:blipFill>
        <p:spPr>
          <a:xfrm>
            <a:off x="7663070" y="0"/>
            <a:ext cx="4528930" cy="6313564"/>
          </a:xfrm>
          <a:prstGeom prst="rect">
            <a:avLst/>
          </a:prstGeom>
        </p:spPr>
      </p:pic>
    </p:spTree>
    <p:extLst>
      <p:ext uri="{BB962C8B-B14F-4D97-AF65-F5344CB8AC3E}">
        <p14:creationId xmlns:p14="http://schemas.microsoft.com/office/powerpoint/2010/main" val="2238897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C0060-727D-7F82-920C-F5B8C9C4F7F5}"/>
              </a:ext>
            </a:extLst>
          </p:cNvPr>
          <p:cNvSpPr txBox="1"/>
          <p:nvPr/>
        </p:nvSpPr>
        <p:spPr>
          <a:xfrm>
            <a:off x="528578" y="222790"/>
            <a:ext cx="10898911" cy="2062103"/>
          </a:xfrm>
          <a:prstGeom prst="rect">
            <a:avLst/>
          </a:prstGeom>
          <a:noFill/>
        </p:spPr>
        <p:txBody>
          <a:bodyPr wrap="square">
            <a:spAutoFit/>
          </a:bodyPr>
          <a:lstStyle/>
          <a:p>
            <a:r>
              <a:rPr lang="en-US" sz="3200" b="1" dirty="0"/>
              <a:t>Consider your audience.  In some cases, very simple text is good, but it should NOT read like a beginning reader.  </a:t>
            </a:r>
          </a:p>
          <a:p>
            <a:endParaRPr lang="en-US" sz="3200" b="1" dirty="0"/>
          </a:p>
          <a:p>
            <a:r>
              <a:rPr lang="en-US" sz="3200" b="1" dirty="0"/>
              <a:t>Consider the difference between these two examples:</a:t>
            </a:r>
          </a:p>
        </p:txBody>
      </p:sp>
      <p:pic>
        <p:nvPicPr>
          <p:cNvPr id="4" name="Picture 3">
            <a:extLst>
              <a:ext uri="{FF2B5EF4-FFF2-40B4-BE49-F238E27FC236}">
                <a16:creationId xmlns:a16="http://schemas.microsoft.com/office/drawing/2014/main" id="{C09A5E8A-FE3D-2D00-16FE-2EE673F04E9C}"/>
              </a:ext>
            </a:extLst>
          </p:cNvPr>
          <p:cNvPicPr>
            <a:picLocks noChangeAspect="1"/>
          </p:cNvPicPr>
          <p:nvPr/>
        </p:nvPicPr>
        <p:blipFill>
          <a:blip r:embed="rId2"/>
          <a:stretch>
            <a:fillRect/>
          </a:stretch>
        </p:blipFill>
        <p:spPr>
          <a:xfrm>
            <a:off x="2479777" y="2568826"/>
            <a:ext cx="3498257" cy="3663009"/>
          </a:xfrm>
          <a:prstGeom prst="rect">
            <a:avLst/>
          </a:prstGeom>
        </p:spPr>
      </p:pic>
      <p:pic>
        <p:nvPicPr>
          <p:cNvPr id="5" name="Picture 4">
            <a:extLst>
              <a:ext uri="{FF2B5EF4-FFF2-40B4-BE49-F238E27FC236}">
                <a16:creationId xmlns:a16="http://schemas.microsoft.com/office/drawing/2014/main" id="{F7BE850B-A76F-B105-5587-E609C17A2C94}"/>
              </a:ext>
            </a:extLst>
          </p:cNvPr>
          <p:cNvPicPr>
            <a:picLocks noChangeAspect="1"/>
          </p:cNvPicPr>
          <p:nvPr/>
        </p:nvPicPr>
        <p:blipFill>
          <a:blip r:embed="rId3"/>
          <a:stretch>
            <a:fillRect/>
          </a:stretch>
        </p:blipFill>
        <p:spPr>
          <a:xfrm>
            <a:off x="6897756" y="2568826"/>
            <a:ext cx="3375919" cy="3673308"/>
          </a:xfrm>
          <a:prstGeom prst="rect">
            <a:avLst/>
          </a:prstGeom>
        </p:spPr>
      </p:pic>
    </p:spTree>
    <p:extLst>
      <p:ext uri="{BB962C8B-B14F-4D97-AF65-F5344CB8AC3E}">
        <p14:creationId xmlns:p14="http://schemas.microsoft.com/office/powerpoint/2010/main" val="147566542"/>
      </p:ext>
    </p:extLst>
  </p:cSld>
  <p:clrMapOvr>
    <a:masterClrMapping/>
  </p:clrMapOvr>
  <mc:AlternateContent xmlns:mc="http://schemas.openxmlformats.org/markup-compatibility/2006" xmlns:p14="http://schemas.microsoft.com/office/powerpoint/2010/main">
    <mc:Choice Requires="p14">
      <p:transition spd="slow" p14:dur="2000" advTm="58759"/>
    </mc:Choice>
    <mc:Fallback xmlns="">
      <p:transition spd="slow" advTm="58759"/>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office theme</Template>
  <TotalTime>1648</TotalTime>
  <Words>964</Words>
  <Application>Microsoft Office PowerPoint</Application>
  <PresentationFormat>Widescreen</PresentationFormat>
  <Paragraphs>117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 Nova</vt:lpstr>
      <vt:lpstr>Calibri</vt:lpstr>
      <vt:lpstr>Calibri Light</vt:lpstr>
      <vt:lpstr>Retrospect</vt:lpstr>
      <vt:lpstr>Library Programming for Adults Living with Dementia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Tales and Travel      Memories</vt:lpstr>
      <vt:lpstr> </vt:lpstr>
      <vt:lpstr>What kinds of books do we bring?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Tami Hurst</dc:creator>
  <cp:lastModifiedBy>Tami Hurst</cp:lastModifiedBy>
  <cp:revision>158</cp:revision>
  <dcterms:created xsi:type="dcterms:W3CDTF">2024-07-22T19:09:56Z</dcterms:created>
  <dcterms:modified xsi:type="dcterms:W3CDTF">2024-09-12T12:28:21Z</dcterms:modified>
</cp:coreProperties>
</file>